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notesSlides/notesSlide2.xml" ContentType="application/vnd.openxmlformats-officedocument.presentationml.notesSlide+xml"/>
  <Override PartName="/ppt/tags/tag10.xml" ContentType="application/vnd.openxmlformats-officedocument.presentationml.tags+xml"/>
  <Override PartName="/ppt/notesSlides/notesSlide3.xml" ContentType="application/vnd.openxmlformats-officedocument.presentationml.notesSlide+xml"/>
  <Override PartName="/ppt/tags/tag11.xml" ContentType="application/vnd.openxmlformats-officedocument.presentationml.tags+xml"/>
  <Override PartName="/ppt/notesSlides/notesSlide4.xml" ContentType="application/vnd.openxmlformats-officedocument.presentationml.notesSlide+xml"/>
  <Override PartName="/ppt/tags/tag12.xml" ContentType="application/vnd.openxmlformats-officedocument.presentationml.tags+xml"/>
  <Override PartName="/ppt/notesSlides/notesSlide5.xml" ContentType="application/vnd.openxmlformats-officedocument.presentationml.notesSlide+xml"/>
  <Override PartName="/ppt/tags/tag13.xml" ContentType="application/vnd.openxmlformats-officedocument.presentationml.tags+xml"/>
  <Override PartName="/ppt/notesSlides/notesSlide6.xml" ContentType="application/vnd.openxmlformats-officedocument.presentationml.notesSlide+xml"/>
  <Override PartName="/ppt/tags/tag14.xml" ContentType="application/vnd.openxmlformats-officedocument.presentationml.tags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1" r:id="rId2"/>
  </p:sldMasterIdLst>
  <p:notesMasterIdLst>
    <p:notesMasterId r:id="rId16"/>
  </p:notesMasterIdLst>
  <p:handoutMasterIdLst>
    <p:handoutMasterId r:id="rId17"/>
  </p:handoutMasterIdLst>
  <p:sldIdLst>
    <p:sldId id="316" r:id="rId3"/>
    <p:sldId id="340" r:id="rId4"/>
    <p:sldId id="410" r:id="rId5"/>
    <p:sldId id="411" r:id="rId6"/>
    <p:sldId id="412" r:id="rId7"/>
    <p:sldId id="341" r:id="rId8"/>
    <p:sldId id="354" r:id="rId9"/>
    <p:sldId id="366" r:id="rId10"/>
    <p:sldId id="378" r:id="rId11"/>
    <p:sldId id="413" r:id="rId12"/>
    <p:sldId id="379" r:id="rId13"/>
    <p:sldId id="380" r:id="rId14"/>
    <p:sldId id="382" r:id="rId15"/>
  </p:sldIdLst>
  <p:sldSz cx="9144000" cy="6858000" type="screen4x3"/>
  <p:notesSz cx="6858000" cy="9144000"/>
  <p:custDataLst>
    <p:tags r:id="rId18"/>
  </p:custDataLst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000066"/>
    <a:srgbClr val="CC0000"/>
    <a:srgbClr val="700205"/>
    <a:srgbClr val="003F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179" autoAdjust="0"/>
    <p:restoredTop sz="99528" autoAdjust="0"/>
  </p:normalViewPr>
  <p:slideViewPr>
    <p:cSldViewPr>
      <p:cViewPr varScale="1">
        <p:scale>
          <a:sx n="116" d="100"/>
          <a:sy n="116" d="100"/>
        </p:scale>
        <p:origin x="1086" y="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84"/>
    </p:cViewPr>
  </p:sorterViewPr>
  <p:notesViewPr>
    <p:cSldViewPr>
      <p:cViewPr varScale="1">
        <p:scale>
          <a:sx n="73" d="100"/>
          <a:sy n="73" d="100"/>
        </p:scale>
        <p:origin x="-2742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gs" Target="tags/tag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62.wmf"/><Relationship Id="rId2" Type="http://schemas.openxmlformats.org/officeDocument/2006/relationships/image" Target="../media/image61.wmf"/><Relationship Id="rId1" Type="http://schemas.openxmlformats.org/officeDocument/2006/relationships/image" Target="../media/image60.wmf"/><Relationship Id="rId4" Type="http://schemas.openxmlformats.org/officeDocument/2006/relationships/image" Target="../media/image63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13" Type="http://schemas.openxmlformats.org/officeDocument/2006/relationships/image" Target="../media/image18.wmf"/><Relationship Id="rId3" Type="http://schemas.openxmlformats.org/officeDocument/2006/relationships/image" Target="../media/image8.wmf"/><Relationship Id="rId7" Type="http://schemas.openxmlformats.org/officeDocument/2006/relationships/image" Target="../media/image12.wmf"/><Relationship Id="rId12" Type="http://schemas.openxmlformats.org/officeDocument/2006/relationships/image" Target="../media/image17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6" Type="http://schemas.openxmlformats.org/officeDocument/2006/relationships/image" Target="../media/image11.wmf"/><Relationship Id="rId11" Type="http://schemas.openxmlformats.org/officeDocument/2006/relationships/image" Target="../media/image16.wmf"/><Relationship Id="rId5" Type="http://schemas.openxmlformats.org/officeDocument/2006/relationships/image" Target="../media/image10.wmf"/><Relationship Id="rId10" Type="http://schemas.openxmlformats.org/officeDocument/2006/relationships/image" Target="../media/image15.emf"/><Relationship Id="rId4" Type="http://schemas.openxmlformats.org/officeDocument/2006/relationships/image" Target="../media/image9.wmf"/><Relationship Id="rId9" Type="http://schemas.openxmlformats.org/officeDocument/2006/relationships/image" Target="../media/image14.wmf"/><Relationship Id="rId14" Type="http://schemas.openxmlformats.org/officeDocument/2006/relationships/image" Target="../media/image19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image" Target="../media/image22.wmf"/><Relationship Id="rId7" Type="http://schemas.openxmlformats.org/officeDocument/2006/relationships/image" Target="../media/image26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Relationship Id="rId9" Type="http://schemas.openxmlformats.org/officeDocument/2006/relationships/image" Target="../media/image28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image" Target="../media/image31.wmf"/><Relationship Id="rId7" Type="http://schemas.openxmlformats.org/officeDocument/2006/relationships/image" Target="../media/image35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6" Type="http://schemas.openxmlformats.org/officeDocument/2006/relationships/image" Target="../media/image34.wmf"/><Relationship Id="rId5" Type="http://schemas.openxmlformats.org/officeDocument/2006/relationships/image" Target="../media/image33.wmf"/><Relationship Id="rId4" Type="http://schemas.openxmlformats.org/officeDocument/2006/relationships/image" Target="../media/image32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emf"/><Relationship Id="rId2" Type="http://schemas.openxmlformats.org/officeDocument/2006/relationships/image" Target="../media/image38.emf"/><Relationship Id="rId1" Type="http://schemas.openxmlformats.org/officeDocument/2006/relationships/image" Target="../media/image37.wmf"/><Relationship Id="rId4" Type="http://schemas.openxmlformats.org/officeDocument/2006/relationships/image" Target="../media/image40.e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Relationship Id="rId6" Type="http://schemas.openxmlformats.org/officeDocument/2006/relationships/image" Target="../media/image50.wmf"/><Relationship Id="rId5" Type="http://schemas.openxmlformats.org/officeDocument/2006/relationships/image" Target="../media/image49.wmf"/><Relationship Id="rId4" Type="http://schemas.openxmlformats.org/officeDocument/2006/relationships/image" Target="../media/image48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56.wmf"/><Relationship Id="rId2" Type="http://schemas.openxmlformats.org/officeDocument/2006/relationships/image" Target="../media/image55.wmf"/><Relationship Id="rId1" Type="http://schemas.openxmlformats.org/officeDocument/2006/relationships/image" Target="../media/image54.wmf"/><Relationship Id="rId6" Type="http://schemas.openxmlformats.org/officeDocument/2006/relationships/image" Target="../media/image59.wmf"/><Relationship Id="rId5" Type="http://schemas.openxmlformats.org/officeDocument/2006/relationships/image" Target="../media/image58.wmf"/><Relationship Id="rId4" Type="http://schemas.openxmlformats.org/officeDocument/2006/relationships/image" Target="../media/image5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GB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7F8911ED-AE34-43C5-B186-DD4A1BE4FDE4}" type="datetimeFigureOut">
              <a:rPr lang="en-US"/>
              <a:pPr/>
              <a:t>10/17/2017</a:t>
            </a:fld>
            <a:endParaRPr lang="en-GB"/>
          </a:p>
        </p:txBody>
      </p:sp>
      <p:sp>
        <p:nvSpPr>
          <p:cNvPr id="1126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r>
              <a:rPr lang="en-GB"/>
              <a:t>EEE8044</a:t>
            </a:r>
          </a:p>
        </p:txBody>
      </p:sp>
      <p:sp>
        <p:nvSpPr>
          <p:cNvPr id="1126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3F2C7B00-8BF6-446F-B614-0861C68EA58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05908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55B2C59-727F-4044-B8F6-84EB5A40DDD1}" type="datetimeFigureOut">
              <a:rPr lang="en-GB"/>
              <a:pPr/>
              <a:t>17/10/2017</a:t>
            </a:fld>
            <a:endParaRPr lang="en-GB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r>
              <a:rPr lang="en-GB"/>
              <a:t>EEE8044</a:t>
            </a: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6A6486AC-63D1-45AA-BF5E-BBB244D42AE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698889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GB"/>
              <a:t>EEE8044</a:t>
            </a:r>
          </a:p>
        </p:txBody>
      </p:sp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15389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GB"/>
              <a:t>EEE8044</a:t>
            </a:r>
          </a:p>
        </p:txBody>
      </p:sp>
      <p:sp>
        <p:nvSpPr>
          <p:cNvPr id="155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56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3134099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GB"/>
              <a:t>EEE8044</a:t>
            </a:r>
          </a:p>
        </p:txBody>
      </p:sp>
      <p:sp>
        <p:nvSpPr>
          <p:cNvPr id="217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70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1360736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GB"/>
              <a:t>EEE8044</a:t>
            </a:r>
          </a:p>
        </p:txBody>
      </p:sp>
      <p:sp>
        <p:nvSpPr>
          <p:cNvPr id="217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70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932980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GB"/>
              <a:t>EEE8044</a:t>
            </a:r>
          </a:p>
        </p:txBody>
      </p:sp>
      <p:sp>
        <p:nvSpPr>
          <p:cNvPr id="219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91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1643390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GB"/>
              <a:t>EEE8044</a:t>
            </a:r>
          </a:p>
        </p:txBody>
      </p:sp>
      <p:sp>
        <p:nvSpPr>
          <p:cNvPr id="221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11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4001727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GB"/>
              <a:t>EEE8044</a:t>
            </a:r>
          </a:p>
        </p:txBody>
      </p:sp>
      <p:sp>
        <p:nvSpPr>
          <p:cNvPr id="229378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E77299CA-05B6-4BC4-A4F9-3DD7DE697D31}" type="slidenum">
              <a:rPr lang="en-GB" sz="1200"/>
              <a:pPr algn="r"/>
              <a:t>13</a:t>
            </a:fld>
            <a:endParaRPr lang="en-GB" sz="1200"/>
          </a:p>
        </p:txBody>
      </p:sp>
      <p:sp>
        <p:nvSpPr>
          <p:cNvPr id="2293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93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0202755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003F7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GB"/>
          </a:p>
        </p:txBody>
      </p:sp>
      <p:pic>
        <p:nvPicPr>
          <p:cNvPr id="5" name="Picture 7" descr="2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353638"/>
              </a:clrFrom>
              <a:clrTo>
                <a:srgbClr val="353638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27400" y="685800"/>
            <a:ext cx="5816600" cy="617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5445125"/>
            <a:ext cx="7704137" cy="93662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000"/>
            </a:lvl1pPr>
          </a:lstStyle>
          <a:p>
            <a:r>
              <a:rPr lang="en-GB"/>
              <a:t>Additional Text e.g. Presenter Name</a:t>
            </a: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1916113"/>
            <a:ext cx="7772400" cy="3025775"/>
          </a:xfrm>
        </p:spPr>
        <p:txBody>
          <a:bodyPr/>
          <a:lstStyle>
            <a:lvl1pPr algn="l">
              <a:defRPr/>
            </a:lvl1pPr>
          </a:lstStyle>
          <a:p>
            <a:r>
              <a:rPr lang="en-GB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7488" y="0"/>
            <a:ext cx="2057400" cy="5762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0"/>
            <a:ext cx="6019800" cy="5762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003F7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GB"/>
          </a:p>
        </p:txBody>
      </p:sp>
      <p:pic>
        <p:nvPicPr>
          <p:cNvPr id="5" name="Picture 8" descr="2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353638"/>
              </a:clrFrom>
              <a:clrTo>
                <a:srgbClr val="353638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27400" y="685800"/>
            <a:ext cx="5816600" cy="617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8375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4213" y="1916113"/>
            <a:ext cx="7772400" cy="3025775"/>
          </a:xfrm>
        </p:spPr>
        <p:txBody>
          <a:bodyPr/>
          <a:lstStyle>
            <a:lvl1pPr algn="l"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58377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684213" y="5445125"/>
            <a:ext cx="7704137" cy="93662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000" b="0">
                <a:solidFill>
                  <a:schemeClr val="bg1"/>
                </a:solidFill>
              </a:defRPr>
            </a:lvl1pPr>
          </a:lstStyle>
          <a:p>
            <a:r>
              <a:rPr lang="en-GB"/>
              <a:t>Additional Text e.g. Presenter Name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8313" y="1628775"/>
            <a:ext cx="3924300" cy="4133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45013" y="1628775"/>
            <a:ext cx="3925887" cy="4133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7488" y="0"/>
            <a:ext cx="2057400" cy="5762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0"/>
            <a:ext cx="6019800" cy="5762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8313" y="1628775"/>
            <a:ext cx="3924300" cy="4133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45013" y="1628775"/>
            <a:ext cx="3925887" cy="4133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7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1295400"/>
          </a:xfrm>
          <a:prstGeom prst="rect">
            <a:avLst/>
          </a:prstGeom>
          <a:solidFill>
            <a:srgbClr val="F20017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GB"/>
          </a:p>
        </p:txBody>
      </p:sp>
      <p:sp>
        <p:nvSpPr>
          <p:cNvPr id="15369" name="Rectangle 9"/>
          <p:cNvSpPr>
            <a:spLocks noChangeArrowheads="1"/>
          </p:cNvSpPr>
          <p:nvPr userDrawn="1"/>
        </p:nvSpPr>
        <p:spPr bwMode="auto">
          <a:xfrm>
            <a:off x="0" y="1295400"/>
            <a:ext cx="9144000" cy="5562600"/>
          </a:xfrm>
          <a:prstGeom prst="rect">
            <a:avLst/>
          </a:prstGeom>
          <a:solidFill>
            <a:srgbClr val="003F7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GB"/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628775"/>
            <a:ext cx="8002587" cy="413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pic>
        <p:nvPicPr>
          <p:cNvPr id="1030" name="Picture 10" descr="Newcastle_Master_ColOut"/>
          <p:cNvPicPr>
            <a:picLocks noChangeAspect="1" noChangeArrowheads="1"/>
          </p:cNvPicPr>
          <p:nvPr userDrawn="1"/>
        </p:nvPicPr>
        <p:blipFill>
          <a:blip r:embed="rId13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 l="-1228" r="-2965" b="2365"/>
          <a:stretch>
            <a:fillRect/>
          </a:stretch>
        </p:blipFill>
        <p:spPr bwMode="auto">
          <a:xfrm>
            <a:off x="6372225" y="5876925"/>
            <a:ext cx="2232025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84" r:id="rId2"/>
    <p:sldLayoutId id="2147483683" r:id="rId3"/>
    <p:sldLayoutId id="2147483682" r:id="rId4"/>
    <p:sldLayoutId id="2147483681" r:id="rId5"/>
    <p:sldLayoutId id="2147483680" r:id="rId6"/>
    <p:sldLayoutId id="2147483679" r:id="rId7"/>
    <p:sldLayoutId id="2147483678" r:id="rId8"/>
    <p:sldLayoutId id="2147483677" r:id="rId9"/>
    <p:sldLayoutId id="2147483676" r:id="rId10"/>
    <p:sldLayoutId id="214748367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30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bg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400">
          <a:solidFill>
            <a:schemeClr val="bg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bg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bg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bg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bg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bg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bg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9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765175"/>
          </a:xfrm>
          <a:prstGeom prst="rect">
            <a:avLst/>
          </a:prstGeom>
          <a:solidFill>
            <a:srgbClr val="F20017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GB"/>
          </a:p>
        </p:txBody>
      </p:sp>
      <p:sp>
        <p:nvSpPr>
          <p:cNvPr id="2051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628775"/>
            <a:ext cx="8002587" cy="413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2052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44450"/>
            <a:ext cx="8229600" cy="86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pic>
        <p:nvPicPr>
          <p:cNvPr id="2053" name="Picture 12" descr="Newcastle_Master_Col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6443663" y="5926138"/>
            <a:ext cx="2016125" cy="661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4" r:id="rId2"/>
    <p:sldLayoutId id="2147483693" r:id="rId3"/>
    <p:sldLayoutId id="2147483692" r:id="rId4"/>
    <p:sldLayoutId id="2147483691" r:id="rId5"/>
    <p:sldLayoutId id="2147483690" r:id="rId6"/>
    <p:sldLayoutId id="2147483689" r:id="rId7"/>
    <p:sldLayoutId id="2147483688" r:id="rId8"/>
    <p:sldLayoutId id="2147483687" r:id="rId9"/>
    <p:sldLayoutId id="2147483686" r:id="rId10"/>
    <p:sldLayoutId id="2147483685" r:id="rId11"/>
    <p:sldLayoutId id="2147483695" r:id="rId12"/>
    <p:sldLayoutId id="2147483698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3000" b="1">
          <a:solidFill>
            <a:srgbClr val="003F7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 b="1">
          <a:solidFill>
            <a:srgbClr val="003F72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400" b="1">
          <a:solidFill>
            <a:srgbClr val="003F72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b="1">
          <a:solidFill>
            <a:srgbClr val="003F72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b="1">
          <a:solidFill>
            <a:srgbClr val="003F72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 b="1">
          <a:solidFill>
            <a:srgbClr val="003F72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 b="1">
          <a:solidFill>
            <a:srgbClr val="003F72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 b="1">
          <a:solidFill>
            <a:srgbClr val="003F72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 b="1">
          <a:solidFill>
            <a:srgbClr val="003F72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3" Type="http://schemas.openxmlformats.org/officeDocument/2006/relationships/slideLayout" Target="../slideLayouts/slideLayout23.xml"/><Relationship Id="rId7" Type="http://schemas.openxmlformats.org/officeDocument/2006/relationships/oleObject" Target="../embeddings/oleObject47.bin"/><Relationship Id="rId2" Type="http://schemas.openxmlformats.org/officeDocument/2006/relationships/tags" Target="../tags/tag11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51.wmf"/><Relationship Id="rId5" Type="http://schemas.openxmlformats.org/officeDocument/2006/relationships/oleObject" Target="../embeddings/oleObject46.bin"/><Relationship Id="rId10" Type="http://schemas.openxmlformats.org/officeDocument/2006/relationships/image" Target="../media/image53.wmf"/><Relationship Id="rId4" Type="http://schemas.openxmlformats.org/officeDocument/2006/relationships/notesSlide" Target="../notesSlides/notesSlide4.xml"/><Relationship Id="rId9" Type="http://schemas.openxmlformats.org/officeDocument/2006/relationships/oleObject" Target="../embeddings/oleObject48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wmf"/><Relationship Id="rId13" Type="http://schemas.openxmlformats.org/officeDocument/2006/relationships/oleObject" Target="../embeddings/oleObject53.bin"/><Relationship Id="rId3" Type="http://schemas.openxmlformats.org/officeDocument/2006/relationships/slideLayout" Target="../slideLayouts/slideLayout23.xml"/><Relationship Id="rId7" Type="http://schemas.openxmlformats.org/officeDocument/2006/relationships/oleObject" Target="../embeddings/oleObject50.bin"/><Relationship Id="rId12" Type="http://schemas.openxmlformats.org/officeDocument/2006/relationships/image" Target="../media/image57.wmf"/><Relationship Id="rId2" Type="http://schemas.openxmlformats.org/officeDocument/2006/relationships/tags" Target="../tags/tag12.xml"/><Relationship Id="rId16" Type="http://schemas.openxmlformats.org/officeDocument/2006/relationships/image" Target="../media/image59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54.wmf"/><Relationship Id="rId11" Type="http://schemas.openxmlformats.org/officeDocument/2006/relationships/oleObject" Target="../embeddings/oleObject52.bin"/><Relationship Id="rId5" Type="http://schemas.openxmlformats.org/officeDocument/2006/relationships/oleObject" Target="../embeddings/oleObject49.bin"/><Relationship Id="rId15" Type="http://schemas.openxmlformats.org/officeDocument/2006/relationships/oleObject" Target="../embeddings/oleObject54.bin"/><Relationship Id="rId10" Type="http://schemas.openxmlformats.org/officeDocument/2006/relationships/image" Target="../media/image56.wmf"/><Relationship Id="rId4" Type="http://schemas.openxmlformats.org/officeDocument/2006/relationships/notesSlide" Target="../notesSlides/notesSlide5.xml"/><Relationship Id="rId9" Type="http://schemas.openxmlformats.org/officeDocument/2006/relationships/oleObject" Target="../embeddings/oleObject51.bin"/><Relationship Id="rId14" Type="http://schemas.openxmlformats.org/officeDocument/2006/relationships/image" Target="../media/image58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wmf"/><Relationship Id="rId3" Type="http://schemas.openxmlformats.org/officeDocument/2006/relationships/slideLayout" Target="../slideLayouts/slideLayout23.xml"/><Relationship Id="rId7" Type="http://schemas.openxmlformats.org/officeDocument/2006/relationships/oleObject" Target="../embeddings/oleObject56.bin"/><Relationship Id="rId12" Type="http://schemas.openxmlformats.org/officeDocument/2006/relationships/image" Target="../media/image63.wmf"/><Relationship Id="rId2" Type="http://schemas.openxmlformats.org/officeDocument/2006/relationships/tags" Target="../tags/tag13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60.wmf"/><Relationship Id="rId11" Type="http://schemas.openxmlformats.org/officeDocument/2006/relationships/oleObject" Target="../embeddings/oleObject58.bin"/><Relationship Id="rId5" Type="http://schemas.openxmlformats.org/officeDocument/2006/relationships/oleObject" Target="../embeddings/oleObject55.bin"/><Relationship Id="rId10" Type="http://schemas.openxmlformats.org/officeDocument/2006/relationships/image" Target="../media/image62.wmf"/><Relationship Id="rId4" Type="http://schemas.openxmlformats.org/officeDocument/2006/relationships/notesSlide" Target="../notesSlides/notesSlide6.xml"/><Relationship Id="rId9" Type="http://schemas.openxmlformats.org/officeDocument/2006/relationships/oleObject" Target="../embeddings/oleObject57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14.xml"/><Relationship Id="rId4" Type="http://schemas.openxmlformats.org/officeDocument/2006/relationships/image" Target="../media/image6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3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10.wmf"/><Relationship Id="rId18" Type="http://schemas.openxmlformats.org/officeDocument/2006/relationships/oleObject" Target="../embeddings/oleObject9.bin"/><Relationship Id="rId26" Type="http://schemas.openxmlformats.org/officeDocument/2006/relationships/oleObject" Target="../embeddings/oleObject13.bin"/><Relationship Id="rId3" Type="http://schemas.openxmlformats.org/officeDocument/2006/relationships/slideLayout" Target="../slideLayouts/slideLayout13.xml"/><Relationship Id="rId21" Type="http://schemas.openxmlformats.org/officeDocument/2006/relationships/image" Target="../media/image14.wmf"/><Relationship Id="rId7" Type="http://schemas.openxmlformats.org/officeDocument/2006/relationships/image" Target="../media/image7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12.wmf"/><Relationship Id="rId25" Type="http://schemas.openxmlformats.org/officeDocument/2006/relationships/image" Target="../media/image16.wmf"/><Relationship Id="rId2" Type="http://schemas.openxmlformats.org/officeDocument/2006/relationships/tags" Target="../tags/tag4.xml"/><Relationship Id="rId16" Type="http://schemas.openxmlformats.org/officeDocument/2006/relationships/oleObject" Target="../embeddings/oleObject8.bin"/><Relationship Id="rId20" Type="http://schemas.openxmlformats.org/officeDocument/2006/relationships/oleObject" Target="../embeddings/oleObject10.bin"/><Relationship Id="rId29" Type="http://schemas.openxmlformats.org/officeDocument/2006/relationships/image" Target="../media/image18.wmf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9.wmf"/><Relationship Id="rId24" Type="http://schemas.openxmlformats.org/officeDocument/2006/relationships/oleObject" Target="../embeddings/oleObject12.bin"/><Relationship Id="rId5" Type="http://schemas.openxmlformats.org/officeDocument/2006/relationships/image" Target="../media/image6.wmf"/><Relationship Id="rId15" Type="http://schemas.openxmlformats.org/officeDocument/2006/relationships/image" Target="../media/image11.wmf"/><Relationship Id="rId23" Type="http://schemas.openxmlformats.org/officeDocument/2006/relationships/image" Target="../media/image15.emf"/><Relationship Id="rId28" Type="http://schemas.openxmlformats.org/officeDocument/2006/relationships/oleObject" Target="../embeddings/oleObject14.bin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13.wmf"/><Relationship Id="rId31" Type="http://schemas.openxmlformats.org/officeDocument/2006/relationships/image" Target="../media/image19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8.wmf"/><Relationship Id="rId14" Type="http://schemas.openxmlformats.org/officeDocument/2006/relationships/oleObject" Target="../embeddings/oleObject7.bin"/><Relationship Id="rId22" Type="http://schemas.openxmlformats.org/officeDocument/2006/relationships/oleObject" Target="../embeddings/oleObject11.bin"/><Relationship Id="rId27" Type="http://schemas.openxmlformats.org/officeDocument/2006/relationships/image" Target="../media/image17.wmf"/><Relationship Id="rId30" Type="http://schemas.openxmlformats.org/officeDocument/2006/relationships/oleObject" Target="../embeddings/oleObject15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13" Type="http://schemas.openxmlformats.org/officeDocument/2006/relationships/image" Target="../media/image24.wmf"/><Relationship Id="rId18" Type="http://schemas.openxmlformats.org/officeDocument/2006/relationships/oleObject" Target="../embeddings/oleObject23.bin"/><Relationship Id="rId3" Type="http://schemas.openxmlformats.org/officeDocument/2006/relationships/slideLayout" Target="../slideLayouts/slideLayout13.xml"/><Relationship Id="rId21" Type="http://schemas.openxmlformats.org/officeDocument/2006/relationships/image" Target="../media/image28.wmf"/><Relationship Id="rId7" Type="http://schemas.openxmlformats.org/officeDocument/2006/relationships/image" Target="../media/image21.wmf"/><Relationship Id="rId12" Type="http://schemas.openxmlformats.org/officeDocument/2006/relationships/oleObject" Target="../embeddings/oleObject20.bin"/><Relationship Id="rId17" Type="http://schemas.openxmlformats.org/officeDocument/2006/relationships/image" Target="../media/image26.wmf"/><Relationship Id="rId2" Type="http://schemas.openxmlformats.org/officeDocument/2006/relationships/tags" Target="../tags/tag5.xml"/><Relationship Id="rId16" Type="http://schemas.openxmlformats.org/officeDocument/2006/relationships/oleObject" Target="../embeddings/oleObject22.bin"/><Relationship Id="rId20" Type="http://schemas.openxmlformats.org/officeDocument/2006/relationships/oleObject" Target="../embeddings/oleObject24.bin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7.bin"/><Relationship Id="rId11" Type="http://schemas.openxmlformats.org/officeDocument/2006/relationships/image" Target="../media/image23.wmf"/><Relationship Id="rId5" Type="http://schemas.openxmlformats.org/officeDocument/2006/relationships/image" Target="../media/image20.wmf"/><Relationship Id="rId15" Type="http://schemas.openxmlformats.org/officeDocument/2006/relationships/image" Target="../media/image25.wmf"/><Relationship Id="rId10" Type="http://schemas.openxmlformats.org/officeDocument/2006/relationships/oleObject" Target="../embeddings/oleObject19.bin"/><Relationship Id="rId19" Type="http://schemas.openxmlformats.org/officeDocument/2006/relationships/image" Target="../media/image27.wmf"/><Relationship Id="rId4" Type="http://schemas.openxmlformats.org/officeDocument/2006/relationships/oleObject" Target="../embeddings/oleObject16.bin"/><Relationship Id="rId9" Type="http://schemas.openxmlformats.org/officeDocument/2006/relationships/image" Target="../media/image22.wmf"/><Relationship Id="rId14" Type="http://schemas.openxmlformats.org/officeDocument/2006/relationships/oleObject" Target="../embeddings/oleObject21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13" Type="http://schemas.openxmlformats.org/officeDocument/2006/relationships/image" Target="../media/image33.wmf"/><Relationship Id="rId18" Type="http://schemas.openxmlformats.org/officeDocument/2006/relationships/oleObject" Target="../embeddings/oleObject32.bin"/><Relationship Id="rId3" Type="http://schemas.openxmlformats.org/officeDocument/2006/relationships/slideLayout" Target="../slideLayouts/slideLayout13.xml"/><Relationship Id="rId7" Type="http://schemas.openxmlformats.org/officeDocument/2006/relationships/image" Target="../media/image30.wmf"/><Relationship Id="rId12" Type="http://schemas.openxmlformats.org/officeDocument/2006/relationships/oleObject" Target="../embeddings/oleObject29.bin"/><Relationship Id="rId17" Type="http://schemas.openxmlformats.org/officeDocument/2006/relationships/image" Target="../media/image35.wmf"/><Relationship Id="rId2" Type="http://schemas.openxmlformats.org/officeDocument/2006/relationships/tags" Target="../tags/tag6.xml"/><Relationship Id="rId16" Type="http://schemas.openxmlformats.org/officeDocument/2006/relationships/oleObject" Target="../embeddings/oleObject31.bin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6.bin"/><Relationship Id="rId11" Type="http://schemas.openxmlformats.org/officeDocument/2006/relationships/image" Target="../media/image32.wmf"/><Relationship Id="rId5" Type="http://schemas.openxmlformats.org/officeDocument/2006/relationships/image" Target="../media/image29.wmf"/><Relationship Id="rId15" Type="http://schemas.openxmlformats.org/officeDocument/2006/relationships/image" Target="../media/image34.wmf"/><Relationship Id="rId10" Type="http://schemas.openxmlformats.org/officeDocument/2006/relationships/oleObject" Target="../embeddings/oleObject28.bin"/><Relationship Id="rId19" Type="http://schemas.openxmlformats.org/officeDocument/2006/relationships/image" Target="../media/image36.wmf"/><Relationship Id="rId4" Type="http://schemas.openxmlformats.org/officeDocument/2006/relationships/oleObject" Target="../embeddings/oleObject25.bin"/><Relationship Id="rId9" Type="http://schemas.openxmlformats.org/officeDocument/2006/relationships/image" Target="../media/image31.wmf"/><Relationship Id="rId14" Type="http://schemas.openxmlformats.org/officeDocument/2006/relationships/oleObject" Target="../embeddings/oleObject30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5.bin"/><Relationship Id="rId3" Type="http://schemas.openxmlformats.org/officeDocument/2006/relationships/slideLayout" Target="../slideLayouts/slideLayout13.xml"/><Relationship Id="rId7" Type="http://schemas.openxmlformats.org/officeDocument/2006/relationships/image" Target="../media/image38.emf"/><Relationship Id="rId2" Type="http://schemas.openxmlformats.org/officeDocument/2006/relationships/tags" Target="../tags/tag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34.bin"/><Relationship Id="rId11" Type="http://schemas.openxmlformats.org/officeDocument/2006/relationships/image" Target="../media/image40.emf"/><Relationship Id="rId5" Type="http://schemas.openxmlformats.org/officeDocument/2006/relationships/image" Target="../media/image37.wmf"/><Relationship Id="rId10" Type="http://schemas.openxmlformats.org/officeDocument/2006/relationships/oleObject" Target="../embeddings/oleObject36.bin"/><Relationship Id="rId4" Type="http://schemas.openxmlformats.org/officeDocument/2006/relationships/oleObject" Target="../embeddings/oleObject33.bin"/><Relationship Id="rId9" Type="http://schemas.openxmlformats.org/officeDocument/2006/relationships/image" Target="../media/image39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3" Type="http://schemas.openxmlformats.org/officeDocument/2006/relationships/slideLayout" Target="../slideLayouts/slideLayout23.xml"/><Relationship Id="rId7" Type="http://schemas.openxmlformats.org/officeDocument/2006/relationships/oleObject" Target="../embeddings/oleObject38.bin"/><Relationship Id="rId2" Type="http://schemas.openxmlformats.org/officeDocument/2006/relationships/tags" Target="../tags/tag9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41.wmf"/><Relationship Id="rId11" Type="http://schemas.openxmlformats.org/officeDocument/2006/relationships/image" Target="../media/image44.emf"/><Relationship Id="rId5" Type="http://schemas.openxmlformats.org/officeDocument/2006/relationships/oleObject" Target="../embeddings/oleObject37.bin"/><Relationship Id="rId10" Type="http://schemas.openxmlformats.org/officeDocument/2006/relationships/image" Target="../media/image43.wmf"/><Relationship Id="rId4" Type="http://schemas.openxmlformats.org/officeDocument/2006/relationships/notesSlide" Target="../notesSlides/notesSlide2.xml"/><Relationship Id="rId9" Type="http://schemas.openxmlformats.org/officeDocument/2006/relationships/oleObject" Target="../embeddings/oleObject39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13" Type="http://schemas.openxmlformats.org/officeDocument/2006/relationships/oleObject" Target="../embeddings/oleObject44.bin"/><Relationship Id="rId3" Type="http://schemas.openxmlformats.org/officeDocument/2006/relationships/slideLayout" Target="../slideLayouts/slideLayout23.xml"/><Relationship Id="rId7" Type="http://schemas.openxmlformats.org/officeDocument/2006/relationships/oleObject" Target="../embeddings/oleObject41.bin"/><Relationship Id="rId12" Type="http://schemas.openxmlformats.org/officeDocument/2006/relationships/image" Target="../media/image48.wmf"/><Relationship Id="rId2" Type="http://schemas.openxmlformats.org/officeDocument/2006/relationships/tags" Target="../tags/tag10.xml"/><Relationship Id="rId16" Type="http://schemas.openxmlformats.org/officeDocument/2006/relationships/image" Target="../media/image50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45.wmf"/><Relationship Id="rId11" Type="http://schemas.openxmlformats.org/officeDocument/2006/relationships/oleObject" Target="../embeddings/oleObject43.bin"/><Relationship Id="rId5" Type="http://schemas.openxmlformats.org/officeDocument/2006/relationships/oleObject" Target="../embeddings/oleObject40.bin"/><Relationship Id="rId15" Type="http://schemas.openxmlformats.org/officeDocument/2006/relationships/oleObject" Target="../embeddings/oleObject45.bin"/><Relationship Id="rId10" Type="http://schemas.openxmlformats.org/officeDocument/2006/relationships/image" Target="../media/image47.wmf"/><Relationship Id="rId4" Type="http://schemas.openxmlformats.org/officeDocument/2006/relationships/notesSlide" Target="../notesSlides/notesSlide3.xml"/><Relationship Id="rId9" Type="http://schemas.openxmlformats.org/officeDocument/2006/relationships/oleObject" Target="../embeddings/oleObject42.bin"/><Relationship Id="rId14" Type="http://schemas.openxmlformats.org/officeDocument/2006/relationships/image" Target="../media/image4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806" name="Picture 4" descr="Newcastle_Master_ColOut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 l="-2831" r="-2965" b="3569"/>
          <a:stretch>
            <a:fillRect/>
          </a:stretch>
        </p:blipFill>
        <p:spPr bwMode="auto">
          <a:xfrm>
            <a:off x="0" y="0"/>
            <a:ext cx="4703763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6807" name="Rectangle 7"/>
          <p:cNvSpPr>
            <a:spLocks noChangeArrowheads="1"/>
          </p:cNvSpPr>
          <p:nvPr/>
        </p:nvSpPr>
        <p:spPr bwMode="auto">
          <a:xfrm>
            <a:off x="892619" y="2275671"/>
            <a:ext cx="7642926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GB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EEE3001 – EEE8013</a:t>
            </a:r>
          </a:p>
          <a:p>
            <a:pPr algn="ctr" eaLnBrk="0" hangingPunct="0"/>
            <a:r>
              <a:rPr lang="en-GB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State Space Analysis and Controller Design</a:t>
            </a:r>
            <a:endParaRPr lang="en-GB" sz="28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6808" name="Text Box 8"/>
          <p:cNvSpPr txBox="1">
            <a:spLocks noChangeArrowheads="1"/>
          </p:cNvSpPr>
          <p:nvPr/>
        </p:nvSpPr>
        <p:spPr bwMode="auto">
          <a:xfrm>
            <a:off x="107504" y="3717032"/>
            <a:ext cx="5910464" cy="230832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400" dirty="0" smtClean="0">
                <a:solidFill>
                  <a:schemeClr val="bg1"/>
                </a:solidFill>
              </a:rPr>
              <a:t>This lecture will be recorded and </a:t>
            </a:r>
          </a:p>
          <a:p>
            <a:r>
              <a:rPr lang="en-GB" sz="2400" dirty="0" smtClean="0">
                <a:solidFill>
                  <a:schemeClr val="bg1"/>
                </a:solidFill>
              </a:rPr>
              <a:t>you will be able to download it</a:t>
            </a:r>
          </a:p>
          <a:p>
            <a:endParaRPr lang="en-GB" sz="2400" dirty="0" smtClean="0">
              <a:solidFill>
                <a:srgbClr val="FFFF00"/>
              </a:solidFill>
            </a:endParaRPr>
          </a:p>
          <a:p>
            <a:endParaRPr lang="en-GB" sz="2400" dirty="0" smtClean="0">
              <a:solidFill>
                <a:srgbClr val="FFFF00"/>
              </a:solidFill>
            </a:endParaRPr>
          </a:p>
          <a:p>
            <a:r>
              <a:rPr lang="en-GB" sz="2400" dirty="0" smtClean="0">
                <a:solidFill>
                  <a:srgbClr val="FFFF00"/>
                </a:solidFill>
              </a:rPr>
              <a:t>Dr </a:t>
            </a:r>
            <a:r>
              <a:rPr lang="en-GB" sz="2400" dirty="0">
                <a:solidFill>
                  <a:srgbClr val="FFFF00"/>
                </a:solidFill>
              </a:rPr>
              <a:t>Damian Giaouris</a:t>
            </a:r>
          </a:p>
          <a:p>
            <a:r>
              <a:rPr lang="en-GB" sz="2400" dirty="0">
                <a:solidFill>
                  <a:srgbClr val="FFFF00"/>
                </a:solidFill>
              </a:rPr>
              <a:t>http://www.staff.ncl.ac.uk/damian.giaouris/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90" name="Text Box 26"/>
          <p:cNvSpPr txBox="1">
            <a:spLocks noChangeArrowheads="1"/>
          </p:cNvSpPr>
          <p:nvPr/>
        </p:nvSpPr>
        <p:spPr bwMode="auto">
          <a:xfrm>
            <a:off x="1101725" y="44450"/>
            <a:ext cx="6788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GB" sz="36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PMingLiU" pitchFamily="18" charset="-120"/>
              </a:rPr>
              <a:t>Relation of state space and TF</a:t>
            </a: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395536" y="141277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1077649"/>
              </p:ext>
            </p:extLst>
          </p:nvPr>
        </p:nvGraphicFramePr>
        <p:xfrm>
          <a:off x="107504" y="1052736"/>
          <a:ext cx="2120900" cy="1046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1196" name="Equation" r:id="rId5" imgW="2108160" imgH="1054080" progId="Equation.DSMT4">
                  <p:embed/>
                </p:oleObj>
              </mc:Choice>
              <mc:Fallback>
                <p:oleObj name="Equation" r:id="rId5" imgW="2108160" imgH="105408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504" y="1052736"/>
                        <a:ext cx="2120900" cy="1046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/>
          <p:cNvSpPr/>
          <p:nvPr/>
        </p:nvSpPr>
        <p:spPr>
          <a:xfrm>
            <a:off x="2411760" y="1321901"/>
            <a:ext cx="648072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GB" dirty="0">
                <a:latin typeface="Times New Roman" panose="02020603050405020304" pitchFamily="18" charset="0"/>
                <a:ea typeface="Times New Roman" panose="02020603050405020304" pitchFamily="18" charset="0"/>
              </a:rPr>
              <a:t>where </a:t>
            </a:r>
            <a:r>
              <a:rPr lang="en-GB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B</a:t>
            </a:r>
            <a:r>
              <a:rPr lang="en-GB" i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en-GB" dirty="0">
                <a:latin typeface="Times New Roman" panose="02020603050405020304" pitchFamily="18" charset="0"/>
                <a:ea typeface="Times New Roman" panose="02020603050405020304" pitchFamily="18" charset="0"/>
              </a:rPr>
              <a:t> is the </a:t>
            </a:r>
            <a:r>
              <a:rPr lang="en-GB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en-GB" baseline="30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</a:t>
            </a:r>
            <a:r>
              <a:rPr lang="en-GB" dirty="0">
                <a:latin typeface="Times New Roman" panose="02020603050405020304" pitchFamily="18" charset="0"/>
                <a:ea typeface="Times New Roman" panose="02020603050405020304" pitchFamily="18" charset="0"/>
              </a:rPr>
              <a:t> column of the matrix </a:t>
            </a:r>
            <a:r>
              <a:rPr lang="en-GB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B</a:t>
            </a:r>
            <a:r>
              <a:rPr lang="en-GB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and </a:t>
            </a:r>
            <a:r>
              <a:rPr lang="en-GB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</a:t>
            </a:r>
            <a:r>
              <a:rPr lang="en-GB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j</a:t>
            </a:r>
            <a:r>
              <a:rPr lang="en-GB" dirty="0">
                <a:latin typeface="Times New Roman" panose="02020603050405020304" pitchFamily="18" charset="0"/>
                <a:ea typeface="Times New Roman" panose="02020603050405020304" pitchFamily="18" charset="0"/>
              </a:rPr>
              <a:t> is the </a:t>
            </a:r>
            <a:r>
              <a:rPr lang="en-GB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j</a:t>
            </a:r>
            <a:r>
              <a:rPr lang="en-GB" baseline="30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</a:t>
            </a:r>
            <a:r>
              <a:rPr lang="en-GB" dirty="0">
                <a:latin typeface="Times New Roman" panose="02020603050405020304" pitchFamily="18" charset="0"/>
                <a:ea typeface="Times New Roman" panose="02020603050405020304" pitchFamily="18" charset="0"/>
              </a:rPr>
              <a:t> row of </a:t>
            </a:r>
            <a:r>
              <a:rPr lang="en-GB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C</a:t>
            </a:r>
            <a:r>
              <a:rPr lang="en-GB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1074020" y="1659304"/>
            <a:ext cx="1126679" cy="53046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Arrow Connector 8"/>
          <p:cNvCxnSpPr>
            <a:stCxn id="5" idx="5"/>
          </p:cNvCxnSpPr>
          <p:nvPr/>
        </p:nvCxnSpPr>
        <p:spPr>
          <a:xfrm>
            <a:off x="2035701" y="2112088"/>
            <a:ext cx="376059" cy="740848"/>
          </a:xfrm>
          <a:prstGeom prst="straightConnector1">
            <a:avLst/>
          </a:prstGeom>
          <a:ln w="3492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2426770" y="2599020"/>
            <a:ext cx="2361254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GB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Characteristic Equation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79512" y="3717032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5559336"/>
              </p:ext>
            </p:extLst>
          </p:nvPr>
        </p:nvGraphicFramePr>
        <p:xfrm>
          <a:off x="187134" y="3284984"/>
          <a:ext cx="3484563" cy="1384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1197" name="Equation" r:id="rId7" imgW="3504960" imgH="1384200" progId="Equation.DSMT4">
                  <p:embed/>
                </p:oleObj>
              </mc:Choice>
              <mc:Fallback>
                <p:oleObj name="Equation" r:id="rId7" imgW="3504960" imgH="13842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134" y="3284984"/>
                        <a:ext cx="3484563" cy="1384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4865422" y="432721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820889"/>
              </p:ext>
            </p:extLst>
          </p:nvPr>
        </p:nvGraphicFramePr>
        <p:xfrm>
          <a:off x="4004295" y="3717032"/>
          <a:ext cx="3295650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1198" name="Equation" r:id="rId9" imgW="3289300" imgH="495300" progId="Equation.DSMT4">
                  <p:embed/>
                </p:oleObj>
              </mc:Choice>
              <mc:Fallback>
                <p:oleObj name="Equation" r:id="rId9" imgW="3289300" imgH="4953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4295" y="3717032"/>
                        <a:ext cx="3295650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38516179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36" name="Text Box 24"/>
          <p:cNvSpPr txBox="1">
            <a:spLocks noChangeArrowheads="1"/>
          </p:cNvSpPr>
          <p:nvPr/>
        </p:nvSpPr>
        <p:spPr bwMode="auto">
          <a:xfrm>
            <a:off x="2955925" y="44450"/>
            <a:ext cx="30797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GB" sz="36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PMingLiU" pitchFamily="18" charset="-120"/>
              </a:rPr>
              <a:t>Observability</a:t>
            </a:r>
          </a:p>
        </p:txBody>
      </p:sp>
      <p:graphicFrame>
        <p:nvGraphicFramePr>
          <p:cNvPr id="218137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0493943"/>
              </p:ext>
            </p:extLst>
          </p:nvPr>
        </p:nvGraphicFramePr>
        <p:xfrm>
          <a:off x="395288" y="1211263"/>
          <a:ext cx="2301875" cy="1108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230" name="Equation" r:id="rId5" imgW="2298600" imgH="1104840" progId="Equation.DSMT4">
                  <p:embed/>
                </p:oleObj>
              </mc:Choice>
              <mc:Fallback>
                <p:oleObj name="Equation" r:id="rId5" imgW="2298600" imgH="110484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1211263"/>
                        <a:ext cx="2301875" cy="1108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8139" name="Text Box 27"/>
          <p:cNvSpPr txBox="1">
            <a:spLocks noChangeArrowheads="1"/>
          </p:cNvSpPr>
          <p:nvPr/>
        </p:nvSpPr>
        <p:spPr bwMode="auto">
          <a:xfrm>
            <a:off x="3276600" y="1557338"/>
            <a:ext cx="53482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/>
              <a:t>It is not possible to see how the state </a:t>
            </a:r>
            <a:r>
              <a:rPr lang="en-GB" i="1"/>
              <a:t>x</a:t>
            </a:r>
            <a:r>
              <a:rPr lang="en-GB" baseline="-25000"/>
              <a:t>2</a:t>
            </a:r>
            <a:r>
              <a:rPr lang="en-GB"/>
              <a:t> behaves…</a:t>
            </a:r>
          </a:p>
        </p:txBody>
      </p:sp>
      <p:graphicFrame>
        <p:nvGraphicFramePr>
          <p:cNvPr id="218140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5426588"/>
              </p:ext>
            </p:extLst>
          </p:nvPr>
        </p:nvGraphicFramePr>
        <p:xfrm>
          <a:off x="1081088" y="4835177"/>
          <a:ext cx="1333500" cy="176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231" name="Equation" r:id="rId7" imgW="1333440" imgH="1765080" progId="Equation.DSMT4">
                  <p:embed/>
                </p:oleObj>
              </mc:Choice>
              <mc:Fallback>
                <p:oleObj name="Equation" r:id="rId7" imgW="1333440" imgH="176508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1088" y="4835177"/>
                        <a:ext cx="1333500" cy="176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8142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9432293"/>
              </p:ext>
            </p:extLst>
          </p:nvPr>
        </p:nvGraphicFramePr>
        <p:xfrm>
          <a:off x="3551238" y="5589240"/>
          <a:ext cx="27178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232" name="Equation" r:id="rId9" imgW="2717640" imgH="342720" progId="Equation.DSMT4">
                  <p:embed/>
                </p:oleObj>
              </mc:Choice>
              <mc:Fallback>
                <p:oleObj name="Equation" r:id="rId9" imgW="2717640" imgH="34272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1238" y="5589240"/>
                        <a:ext cx="27178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0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8043090"/>
              </p:ext>
            </p:extLst>
          </p:nvPr>
        </p:nvGraphicFramePr>
        <p:xfrm>
          <a:off x="378347" y="2560464"/>
          <a:ext cx="1328738" cy="677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233" name="Equation" r:id="rId11" imgW="1333440" imgH="672840" progId="Equation.DSMT4">
                  <p:embed/>
                </p:oleObj>
              </mc:Choice>
              <mc:Fallback>
                <p:oleObj name="Equation" r:id="rId11" imgW="1333440" imgH="672840" progId="Equation.DSMT4">
                  <p:embed/>
                  <p:pic>
                    <p:nvPicPr>
                      <p:cNvPr id="0" name="Object 1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347" y="2560464"/>
                        <a:ext cx="1328738" cy="6778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10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8472855"/>
              </p:ext>
            </p:extLst>
          </p:nvPr>
        </p:nvGraphicFramePr>
        <p:xfrm>
          <a:off x="2195736" y="2253434"/>
          <a:ext cx="4186237" cy="1027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234" name="Equation" r:id="rId13" imgW="4165560" imgH="1015920" progId="Equation.DSMT4">
                  <p:embed/>
                </p:oleObj>
              </mc:Choice>
              <mc:Fallback>
                <p:oleObj name="Equation" r:id="rId13" imgW="4165560" imgH="1015920" progId="Equation.DSMT4">
                  <p:embed/>
                  <p:pic>
                    <p:nvPicPr>
                      <p:cNvPr id="0" name="Object 1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736" y="2253434"/>
                        <a:ext cx="4186237" cy="1027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1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1831804"/>
              </p:ext>
            </p:extLst>
          </p:nvPr>
        </p:nvGraphicFramePr>
        <p:xfrm>
          <a:off x="323528" y="3465403"/>
          <a:ext cx="6638926" cy="1227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235" name="Equation" r:id="rId15" imgW="6654600" imgH="1218960" progId="Equation.DSMT4">
                  <p:embed/>
                </p:oleObj>
              </mc:Choice>
              <mc:Fallback>
                <p:oleObj name="Equation" r:id="rId15" imgW="6654600" imgH="1218960" progId="Equation.DSMT4">
                  <p:embed/>
                  <p:pic>
                    <p:nvPicPr>
                      <p:cNvPr id="0" name="Object 1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3465403"/>
                        <a:ext cx="6638926" cy="1227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74" name="Text Box 14"/>
          <p:cNvSpPr txBox="1">
            <a:spLocks noChangeArrowheads="1"/>
          </p:cNvSpPr>
          <p:nvPr/>
        </p:nvSpPr>
        <p:spPr bwMode="auto">
          <a:xfrm>
            <a:off x="2867025" y="44450"/>
            <a:ext cx="3257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GB" sz="36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PMingLiU" pitchFamily="18" charset="-120"/>
              </a:rPr>
              <a:t>Controllability</a:t>
            </a:r>
          </a:p>
        </p:txBody>
      </p:sp>
      <p:sp>
        <p:nvSpPr>
          <p:cNvPr id="220176" name="Text Box 16"/>
          <p:cNvSpPr txBox="1">
            <a:spLocks noChangeArrowheads="1"/>
          </p:cNvSpPr>
          <p:nvPr/>
        </p:nvSpPr>
        <p:spPr bwMode="auto">
          <a:xfrm>
            <a:off x="3276600" y="1557338"/>
            <a:ext cx="35448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/>
              <a:t>It is not possible to influence </a:t>
            </a:r>
            <a:r>
              <a:rPr lang="en-GB" i="1"/>
              <a:t>x</a:t>
            </a:r>
            <a:r>
              <a:rPr lang="en-GB" baseline="-25000"/>
              <a:t>2</a:t>
            </a:r>
            <a:r>
              <a:rPr lang="en-GB"/>
              <a:t>…</a:t>
            </a:r>
          </a:p>
        </p:txBody>
      </p:sp>
      <p:graphicFrame>
        <p:nvGraphicFramePr>
          <p:cNvPr id="220180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7387694"/>
              </p:ext>
            </p:extLst>
          </p:nvPr>
        </p:nvGraphicFramePr>
        <p:xfrm>
          <a:off x="611188" y="1230313"/>
          <a:ext cx="2293937" cy="1109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266" name="Equation" r:id="rId5" imgW="2298600" imgH="1104840" progId="Equation.DSMT4">
                  <p:embed/>
                </p:oleObj>
              </mc:Choice>
              <mc:Fallback>
                <p:oleObj name="Equation" r:id="rId5" imgW="2298600" imgH="110484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1230313"/>
                        <a:ext cx="2293937" cy="1109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0182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5443658"/>
              </p:ext>
            </p:extLst>
          </p:nvPr>
        </p:nvGraphicFramePr>
        <p:xfrm>
          <a:off x="762000" y="4723556"/>
          <a:ext cx="3238500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267" name="Equation" r:id="rId7" imgW="3238200" imgH="393480" progId="Equation.DSMT4">
                  <p:embed/>
                </p:oleObj>
              </mc:Choice>
              <mc:Fallback>
                <p:oleObj name="Equation" r:id="rId7" imgW="3238200" imgH="39348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 t="-12886"/>
                      <a:stretch>
                        <a:fillRect/>
                      </a:stretch>
                    </p:blipFill>
                    <p:spPr bwMode="auto">
                      <a:xfrm>
                        <a:off x="762000" y="4723556"/>
                        <a:ext cx="3238500" cy="430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0184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8162899"/>
              </p:ext>
            </p:extLst>
          </p:nvPr>
        </p:nvGraphicFramePr>
        <p:xfrm>
          <a:off x="4814888" y="4725144"/>
          <a:ext cx="27813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268" name="Equation" r:id="rId9" imgW="2781000" imgH="342720" progId="Equation.DSMT4">
                  <p:embed/>
                </p:oleObj>
              </mc:Choice>
              <mc:Fallback>
                <p:oleObj name="Equation" r:id="rId9" imgW="2781000" imgH="34272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4888" y="4725144"/>
                        <a:ext cx="27813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0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4960105"/>
              </p:ext>
            </p:extLst>
          </p:nvPr>
        </p:nvGraphicFramePr>
        <p:xfrm>
          <a:off x="616915" y="2597944"/>
          <a:ext cx="6650038" cy="1227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269" name="Equation" r:id="rId11" imgW="6654600" imgH="1218960" progId="Equation.DSMT4">
                  <p:embed/>
                </p:oleObj>
              </mc:Choice>
              <mc:Fallback>
                <p:oleObj name="Equation" r:id="rId11" imgW="6654600" imgH="1218960" progId="Equation.DSMT4">
                  <p:embed/>
                  <p:pic>
                    <p:nvPicPr>
                      <p:cNvPr id="0" name="Object 1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6915" y="2597944"/>
                        <a:ext cx="6650038" cy="1227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003F7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228355" name="Picture 3" descr="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353638"/>
              </a:clrFrom>
              <a:clrTo>
                <a:srgbClr val="353638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6035675" cy="693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8356" name="Text Box 5"/>
          <p:cNvSpPr txBox="1">
            <a:spLocks noChangeArrowheads="1"/>
          </p:cNvSpPr>
          <p:nvPr/>
        </p:nvSpPr>
        <p:spPr bwMode="auto">
          <a:xfrm>
            <a:off x="468313" y="908050"/>
            <a:ext cx="8675687" cy="4278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 typeface="Wingdings" pitchFamily="2" charset="2"/>
              <a:buNone/>
            </a:pPr>
            <a:r>
              <a:rPr lang="en-GB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Summary:</a:t>
            </a:r>
          </a:p>
          <a:p>
            <a:pPr marL="800100" lvl="1" indent="-342900">
              <a:spcBef>
                <a:spcPct val="50000"/>
              </a:spcBef>
              <a:buFont typeface="Wingdings" pitchFamily="2" charset="2"/>
              <a:buAutoNum type="arabicPeriod"/>
            </a:pPr>
            <a:r>
              <a:rPr lang="en-GB" sz="3200" dirty="0">
                <a:solidFill>
                  <a:schemeClr val="bg1"/>
                </a:solidFill>
              </a:rPr>
              <a:t>Basic state space model</a:t>
            </a:r>
          </a:p>
          <a:p>
            <a:pPr marL="800100" lvl="1" indent="-342900">
              <a:spcBef>
                <a:spcPct val="50000"/>
              </a:spcBef>
              <a:buFont typeface="Wingdings" pitchFamily="2" charset="2"/>
              <a:buAutoNum type="arabicPeriod"/>
            </a:pPr>
            <a:r>
              <a:rPr lang="en-GB" sz="3200" dirty="0" err="1">
                <a:solidFill>
                  <a:schemeClr val="bg1"/>
                </a:solidFill>
              </a:rPr>
              <a:t>ODEs</a:t>
            </a:r>
            <a:r>
              <a:rPr lang="en-GB" sz="3200" dirty="0">
                <a:solidFill>
                  <a:schemeClr val="bg1"/>
                </a:solidFill>
              </a:rPr>
              <a:t> =&gt; SS model</a:t>
            </a:r>
          </a:p>
          <a:p>
            <a:pPr marL="800100" lvl="1" indent="-342900">
              <a:spcBef>
                <a:spcPct val="50000"/>
              </a:spcBef>
              <a:buFont typeface="Wingdings" pitchFamily="2" charset="2"/>
              <a:buAutoNum type="arabicPeriod"/>
            </a:pPr>
            <a:r>
              <a:rPr lang="en-GB" sz="3200" dirty="0">
                <a:solidFill>
                  <a:schemeClr val="bg1"/>
                </a:solidFill>
              </a:rPr>
              <a:t>Relation with </a:t>
            </a:r>
            <a:r>
              <a:rPr lang="en-GB" sz="3200" dirty="0" err="1" smtClean="0">
                <a:solidFill>
                  <a:schemeClr val="bg1"/>
                </a:solidFill>
              </a:rPr>
              <a:t>TF</a:t>
            </a:r>
            <a:endParaRPr lang="en-GB" sz="3200" dirty="0">
              <a:solidFill>
                <a:schemeClr val="bg1"/>
              </a:solidFill>
            </a:endParaRPr>
          </a:p>
          <a:p>
            <a:pPr marL="800100" lvl="1" indent="-342900">
              <a:spcBef>
                <a:spcPct val="50000"/>
              </a:spcBef>
              <a:buFont typeface="Wingdings" pitchFamily="2" charset="2"/>
              <a:buAutoNum type="arabicPeriod"/>
            </a:pPr>
            <a:r>
              <a:rPr lang="en-GB" sz="3200" dirty="0">
                <a:solidFill>
                  <a:schemeClr val="bg1"/>
                </a:solidFill>
              </a:rPr>
              <a:t>Observability (basic </a:t>
            </a:r>
            <a:r>
              <a:rPr lang="en-GB" sz="3200" dirty="0" smtClean="0">
                <a:solidFill>
                  <a:schemeClr val="bg1"/>
                </a:solidFill>
              </a:rPr>
              <a:t>concept).</a:t>
            </a:r>
            <a:endParaRPr lang="en-GB" sz="3200" dirty="0">
              <a:solidFill>
                <a:schemeClr val="bg1"/>
              </a:solidFill>
            </a:endParaRPr>
          </a:p>
          <a:p>
            <a:pPr marL="800100" lvl="1" indent="-342900">
              <a:spcBef>
                <a:spcPct val="50000"/>
              </a:spcBef>
              <a:buFont typeface="Wingdings" pitchFamily="2" charset="2"/>
              <a:buAutoNum type="arabicPeriod"/>
            </a:pPr>
            <a:r>
              <a:rPr lang="en-GB" sz="3200" dirty="0">
                <a:solidFill>
                  <a:schemeClr val="bg1"/>
                </a:solidFill>
              </a:rPr>
              <a:t>Controllability (basic </a:t>
            </a:r>
            <a:r>
              <a:rPr lang="en-GB" sz="3200" dirty="0" smtClean="0">
                <a:solidFill>
                  <a:schemeClr val="bg1"/>
                </a:solidFill>
              </a:rPr>
              <a:t>concept).</a:t>
            </a:r>
            <a:endParaRPr lang="en-GB" sz="3200" dirty="0">
              <a:solidFill>
                <a:schemeClr val="bg1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Text Box 2"/>
          <p:cNvSpPr txBox="1">
            <a:spLocks noChangeArrowheads="1"/>
          </p:cNvSpPr>
          <p:nvPr/>
        </p:nvSpPr>
        <p:spPr bwMode="auto">
          <a:xfrm>
            <a:off x="3111500" y="44450"/>
            <a:ext cx="27749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zh-TW" sz="36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PMingLiU" pitchFamily="18" charset="-120"/>
              </a:rPr>
              <a:t>State Space</a:t>
            </a:r>
            <a:endParaRPr lang="en-GB" sz="3600" b="1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aphicFrame>
        <p:nvGraphicFramePr>
          <p:cNvPr id="134147" name="Object 3"/>
          <p:cNvGraphicFramePr>
            <a:graphicFrameLocks noChangeAspect="1"/>
          </p:cNvGraphicFramePr>
          <p:nvPr/>
        </p:nvGraphicFramePr>
        <p:xfrm>
          <a:off x="3492500" y="1196975"/>
          <a:ext cx="2200275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206" name="Equation" r:id="rId4" imgW="2197100" imgH="317500" progId="Equation.3">
                  <p:embed/>
                </p:oleObj>
              </mc:Choice>
              <mc:Fallback>
                <p:oleObj name="Equation" r:id="rId4" imgW="2197100" imgH="3175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500" y="1196975"/>
                        <a:ext cx="2200275" cy="314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4148" name="Text Box 4"/>
          <p:cNvSpPr txBox="1">
            <a:spLocks noChangeArrowheads="1"/>
          </p:cNvSpPr>
          <p:nvPr/>
        </p:nvSpPr>
        <p:spPr bwMode="auto">
          <a:xfrm>
            <a:off x="323850" y="1608138"/>
            <a:ext cx="6264275" cy="369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Very difficult to be studied =&gt; so we use computers </a:t>
            </a:r>
          </a:p>
          <a:p>
            <a:pPr>
              <a:spcBef>
                <a:spcPct val="50000"/>
              </a:spcBef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Computers are better with 1st order ODE </a:t>
            </a:r>
          </a:p>
          <a:p>
            <a:pPr>
              <a:spcBef>
                <a:spcPct val="50000"/>
              </a:spcBef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n</a:t>
            </a:r>
            <a:r>
              <a:rPr lang="en-GB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=&gt; n 1</a:t>
            </a:r>
            <a:r>
              <a:rPr lang="en-GB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</a:p>
          <a:p>
            <a:pPr>
              <a:spcBef>
                <a:spcPct val="50000"/>
              </a:spcBef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Powerful tools from the linear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algebra</a:t>
            </a:r>
          </a:p>
          <a:p>
            <a:pPr>
              <a:spcBef>
                <a:spcPct val="50000"/>
              </a:spcBef>
            </a:pP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is the “state space” approach</a:t>
            </a:r>
          </a:p>
          <a:p>
            <a:pPr>
              <a:spcBef>
                <a:spcPct val="50000"/>
              </a:spcBef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	Multi Input Multi Output systems</a:t>
            </a:r>
          </a:p>
          <a:p>
            <a:pPr>
              <a:spcBef>
                <a:spcPct val="50000"/>
              </a:spcBef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	Non-linear and time variant systems</a:t>
            </a:r>
          </a:p>
          <a:p>
            <a:pPr>
              <a:spcBef>
                <a:spcPct val="50000"/>
              </a:spcBef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	Alternative controller design approaches</a:t>
            </a:r>
          </a:p>
          <a:p>
            <a:pPr>
              <a:spcBef>
                <a:spcPct val="50000"/>
              </a:spcBef>
            </a:pP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Text Box 2"/>
          <p:cNvSpPr txBox="1">
            <a:spLocks noChangeArrowheads="1"/>
          </p:cNvSpPr>
          <p:nvPr/>
        </p:nvSpPr>
        <p:spPr bwMode="auto">
          <a:xfrm>
            <a:off x="2239384" y="44450"/>
            <a:ext cx="451918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zh-TW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PMingLiU" pitchFamily="18" charset="-120"/>
              </a:rPr>
              <a:t>State </a:t>
            </a:r>
            <a:r>
              <a:rPr lang="en-US" altLang="zh-TW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PMingLiU" pitchFamily="18" charset="-120"/>
              </a:rPr>
              <a:t>Space Models</a:t>
            </a:r>
            <a:endParaRPr lang="en-GB" sz="36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aphicFrame>
        <p:nvGraphicFramePr>
          <p:cNvPr id="134149" name="Object 5"/>
          <p:cNvGraphicFramePr>
            <a:graphicFrameLocks noChangeAspect="1"/>
          </p:cNvGraphicFramePr>
          <p:nvPr/>
        </p:nvGraphicFramePr>
        <p:xfrm>
          <a:off x="5167896" y="985262"/>
          <a:ext cx="1577975" cy="227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8473" name="Equation" r:id="rId4" imgW="1574640" imgH="228600" progId="Equation.3">
                  <p:embed/>
                </p:oleObj>
              </mc:Choice>
              <mc:Fallback>
                <p:oleObj name="Equation" r:id="rId4" imgW="157464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7896" y="985262"/>
                        <a:ext cx="1577975" cy="227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150" name="Object 6"/>
          <p:cNvGraphicFramePr>
            <a:graphicFrameLocks noChangeAspect="1"/>
          </p:cNvGraphicFramePr>
          <p:nvPr/>
        </p:nvGraphicFramePr>
        <p:xfrm>
          <a:off x="5167896" y="1357959"/>
          <a:ext cx="714375" cy="67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8474" name="Equation" r:id="rId6" imgW="711000" imgH="672840" progId="Equation.3">
                  <p:embed/>
                </p:oleObj>
              </mc:Choice>
              <mc:Fallback>
                <p:oleObj name="Equation" r:id="rId6" imgW="711000" imgH="6728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7896" y="1357959"/>
                        <a:ext cx="714375" cy="676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151" name="Object 7"/>
          <p:cNvGraphicFramePr>
            <a:graphicFrameLocks noChangeAspect="1"/>
          </p:cNvGraphicFramePr>
          <p:nvPr/>
        </p:nvGraphicFramePr>
        <p:xfrm>
          <a:off x="251520" y="3072606"/>
          <a:ext cx="29972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8475" name="Equation" r:id="rId8" imgW="2997000" imgH="799920" progId="Equation.3">
                  <p:embed/>
                </p:oleObj>
              </mc:Choice>
              <mc:Fallback>
                <p:oleObj name="Equation" r:id="rId8" imgW="2997000" imgH="7999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3072606"/>
                        <a:ext cx="299720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152" name="Object 8"/>
          <p:cNvGraphicFramePr>
            <a:graphicFrameLocks noChangeAspect="1"/>
          </p:cNvGraphicFramePr>
          <p:nvPr/>
        </p:nvGraphicFramePr>
        <p:xfrm>
          <a:off x="5172075" y="2213573"/>
          <a:ext cx="571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8476" name="Equation" r:id="rId10" imgW="571320" imgH="291960" progId="Equation.3">
                  <p:embed/>
                </p:oleObj>
              </mc:Choice>
              <mc:Fallback>
                <p:oleObj name="Equation" r:id="rId10" imgW="571320" imgH="2919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2075" y="2213573"/>
                        <a:ext cx="571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153" name="Object 9"/>
          <p:cNvGraphicFramePr>
            <a:graphicFrameLocks noChangeAspect="1"/>
          </p:cNvGraphicFramePr>
          <p:nvPr/>
        </p:nvGraphicFramePr>
        <p:xfrm>
          <a:off x="5759558" y="2213573"/>
          <a:ext cx="406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8477" name="Equation" r:id="rId12" imgW="406080" imgH="291960" progId="Equation.3">
                  <p:embed/>
                </p:oleObj>
              </mc:Choice>
              <mc:Fallback>
                <p:oleObj name="Equation" r:id="rId12" imgW="406080" imgH="2919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59558" y="2213573"/>
                        <a:ext cx="406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154" name="Object 10"/>
          <p:cNvGraphicFramePr>
            <a:graphicFrameLocks noChangeAspect="1"/>
          </p:cNvGraphicFramePr>
          <p:nvPr/>
        </p:nvGraphicFramePr>
        <p:xfrm>
          <a:off x="5162658" y="2708920"/>
          <a:ext cx="596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8478" name="Equation" r:id="rId14" imgW="596880" imgH="291960" progId="Equation.3">
                  <p:embed/>
                </p:oleObj>
              </mc:Choice>
              <mc:Fallback>
                <p:oleObj name="Equation" r:id="rId14" imgW="596880" imgH="2919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2658" y="2708920"/>
                        <a:ext cx="596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155" name="Object 11"/>
          <p:cNvGraphicFramePr>
            <a:graphicFrameLocks noChangeAspect="1"/>
          </p:cNvGraphicFramePr>
          <p:nvPr/>
        </p:nvGraphicFramePr>
        <p:xfrm>
          <a:off x="5882271" y="2583675"/>
          <a:ext cx="1689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8479" name="Equation" r:id="rId16" imgW="1688760" imgH="533160" progId="Equation.3">
                  <p:embed/>
                </p:oleObj>
              </mc:Choice>
              <mc:Fallback>
                <p:oleObj name="Equation" r:id="rId16" imgW="1688760" imgH="5331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2271" y="2583675"/>
                        <a:ext cx="16891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156" name="Object 12"/>
          <p:cNvGraphicFramePr>
            <a:graphicFrameLocks noChangeAspect="1"/>
          </p:cNvGraphicFramePr>
          <p:nvPr/>
        </p:nvGraphicFramePr>
        <p:xfrm>
          <a:off x="251520" y="4067174"/>
          <a:ext cx="3124200" cy="801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8480" name="Equation" r:id="rId18" imgW="3124080" imgH="799920" progId="Equation.DSMT4">
                  <p:embed/>
                </p:oleObj>
              </mc:Choice>
              <mc:Fallback>
                <p:oleObj name="Equation" r:id="rId18" imgW="3124080" imgH="7999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4067174"/>
                        <a:ext cx="3124200" cy="801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157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8089277"/>
              </p:ext>
            </p:extLst>
          </p:nvPr>
        </p:nvGraphicFramePr>
        <p:xfrm>
          <a:off x="3491880" y="4353718"/>
          <a:ext cx="14224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8481" name="Equation" r:id="rId20" imgW="1422360" imgH="228600" progId="Equation.DSMT4">
                  <p:embed/>
                </p:oleObj>
              </mc:Choice>
              <mc:Fallback>
                <p:oleObj name="Equation" r:id="rId20" imgW="142236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1880" y="4353718"/>
                        <a:ext cx="14224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35496" y="990600"/>
          <a:ext cx="4714196" cy="1887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8482" name="Visio" r:id="rId22" imgW="1609452" imgH="645030" progId="Visio.Drawing.11">
                  <p:embed/>
                </p:oleObj>
              </mc:Choice>
              <mc:Fallback>
                <p:oleObj name="Visio" r:id="rId22" imgW="1609452" imgH="645030" progId="Visio.Drawing.1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35496" y="990600"/>
                        <a:ext cx="4714196" cy="18875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2569904"/>
              </p:ext>
            </p:extLst>
          </p:nvPr>
        </p:nvGraphicFramePr>
        <p:xfrm>
          <a:off x="5030440" y="4327525"/>
          <a:ext cx="774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8483" name="Equation" r:id="rId24" imgW="774360" imgH="279360" progId="Equation.DSMT4">
                  <p:embed/>
                </p:oleObj>
              </mc:Choice>
              <mc:Fallback>
                <p:oleObj name="Equation" r:id="rId24" imgW="77436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30440" y="4327525"/>
                        <a:ext cx="7747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2017448"/>
              </p:ext>
            </p:extLst>
          </p:nvPr>
        </p:nvGraphicFramePr>
        <p:xfrm>
          <a:off x="5810797" y="4306751"/>
          <a:ext cx="9017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8484" name="Equation" r:id="rId26" imgW="901440" imgH="317160" progId="Equation.DSMT4">
                  <p:embed/>
                </p:oleObj>
              </mc:Choice>
              <mc:Fallback>
                <p:oleObj name="Equation" r:id="rId26" imgW="90144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0797" y="4306751"/>
                        <a:ext cx="9017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9195326"/>
              </p:ext>
            </p:extLst>
          </p:nvPr>
        </p:nvGraphicFramePr>
        <p:xfrm>
          <a:off x="6761736" y="4306751"/>
          <a:ext cx="8890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8485" name="Equation" r:id="rId28" imgW="888840" imgH="317160" progId="Equation.DSMT4">
                  <p:embed/>
                </p:oleObj>
              </mc:Choice>
              <mc:Fallback>
                <p:oleObj name="Equation" r:id="rId28" imgW="88884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61736" y="4306751"/>
                        <a:ext cx="8890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0419795"/>
              </p:ext>
            </p:extLst>
          </p:nvPr>
        </p:nvGraphicFramePr>
        <p:xfrm>
          <a:off x="7712917" y="4327525"/>
          <a:ext cx="6350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8486" name="Equation" r:id="rId30" imgW="634680" imgH="266400" progId="Equation.DSMT4">
                  <p:embed/>
                </p:oleObj>
              </mc:Choice>
              <mc:Fallback>
                <p:oleObj name="Equation" r:id="rId30" imgW="634680" imgH="266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12917" y="4327525"/>
                        <a:ext cx="635000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/>
          <p:cNvSpPr/>
          <p:nvPr/>
        </p:nvSpPr>
        <p:spPr>
          <a:xfrm>
            <a:off x="251520" y="5061742"/>
            <a:ext cx="32431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en-GB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en-GB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and </a:t>
            </a:r>
            <a:r>
              <a:rPr lang="en-GB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en-GB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en-GB" dirty="0">
                <a:latin typeface="Times New Roman" panose="02020603050405020304" pitchFamily="18" charset="0"/>
                <a:ea typeface="Times New Roman" panose="02020603050405020304" pitchFamily="18" charset="0"/>
              </a:rPr>
              <a:t> define the state vector </a:t>
            </a:r>
            <a:r>
              <a:rPr lang="en-GB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3457574" y="5050840"/>
            <a:ext cx="550691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defines the </a:t>
            </a:r>
            <a:r>
              <a:rPr lang="en-GB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state</a:t>
            </a:r>
            <a:r>
              <a:rPr lang="en-GB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(a complete summary/description) of the system</a:t>
            </a:r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322708" y="6021276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>
                <a:latin typeface="Times New Roman" panose="02020603050405020304" pitchFamily="18" charset="0"/>
                <a:ea typeface="Times New Roman" panose="02020603050405020304" pitchFamily="18" charset="0"/>
              </a:rPr>
              <a:t>Knowing the current state and the future inputs we can predict the future states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46676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Text Box 2"/>
          <p:cNvSpPr txBox="1">
            <a:spLocks noChangeArrowheads="1"/>
          </p:cNvSpPr>
          <p:nvPr/>
        </p:nvSpPr>
        <p:spPr bwMode="auto">
          <a:xfrm>
            <a:off x="1495593" y="44450"/>
            <a:ext cx="600677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zh-TW" sz="36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PMingLiU" pitchFamily="18" charset="-120"/>
              </a:rPr>
              <a:t>Gereral</a:t>
            </a:r>
            <a:r>
              <a:rPr lang="en-US" altLang="zh-TW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PMingLiU" pitchFamily="18" charset="-120"/>
              </a:rPr>
              <a:t> State Space Model</a:t>
            </a:r>
            <a:endParaRPr lang="en-GB" sz="36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7775968"/>
              </p:ext>
            </p:extLst>
          </p:nvPr>
        </p:nvGraphicFramePr>
        <p:xfrm>
          <a:off x="170578" y="904875"/>
          <a:ext cx="4030662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350" name="Equation" r:id="rId4" imgW="3949560" imgH="571320" progId="Equation.DSMT4">
                  <p:embed/>
                </p:oleObj>
              </mc:Choice>
              <mc:Fallback>
                <p:oleObj name="Equation" r:id="rId4" imgW="3949560" imgH="57132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578" y="904875"/>
                        <a:ext cx="4030662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8931702"/>
              </p:ext>
            </p:extLst>
          </p:nvPr>
        </p:nvGraphicFramePr>
        <p:xfrm>
          <a:off x="2483768" y="3241614"/>
          <a:ext cx="1127125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351" name="Equation" r:id="rId6" imgW="1130040" imgH="228600" progId="Equation.DSMT4">
                  <p:embed/>
                </p:oleObj>
              </mc:Choice>
              <mc:Fallback>
                <p:oleObj name="Equation" r:id="rId6" imgW="1130040" imgH="2286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3768" y="3241614"/>
                        <a:ext cx="1127125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2523000"/>
              </p:ext>
            </p:extLst>
          </p:nvPr>
        </p:nvGraphicFramePr>
        <p:xfrm>
          <a:off x="251520" y="3645024"/>
          <a:ext cx="7343776" cy="1404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352" name="Equation" r:id="rId8" imgW="7340400" imgH="1384200" progId="Equation.DSMT4">
                  <p:embed/>
                </p:oleObj>
              </mc:Choice>
              <mc:Fallback>
                <p:oleObj name="Equation" r:id="rId8" imgW="7340400" imgH="13842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3645024"/>
                        <a:ext cx="7343776" cy="1404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9933281"/>
              </p:ext>
            </p:extLst>
          </p:nvPr>
        </p:nvGraphicFramePr>
        <p:xfrm>
          <a:off x="467544" y="5396068"/>
          <a:ext cx="774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353" name="Equation" r:id="rId10" imgW="774360" imgH="279360" progId="Equation.DSMT4">
                  <p:embed/>
                </p:oleObj>
              </mc:Choice>
              <mc:Fallback>
                <p:oleObj name="Equation" r:id="rId10" imgW="77436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5396068"/>
                        <a:ext cx="7747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12957"/>
              </p:ext>
            </p:extLst>
          </p:nvPr>
        </p:nvGraphicFramePr>
        <p:xfrm>
          <a:off x="2071018" y="5400675"/>
          <a:ext cx="8255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354" name="Equation" r:id="rId12" imgW="825480" imgH="266400" progId="Equation.DSMT4">
                  <p:embed/>
                </p:oleObj>
              </mc:Choice>
              <mc:Fallback>
                <p:oleObj name="Equation" r:id="rId12" imgW="825480" imgH="266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1018" y="5400675"/>
                        <a:ext cx="825500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0813952"/>
              </p:ext>
            </p:extLst>
          </p:nvPr>
        </p:nvGraphicFramePr>
        <p:xfrm>
          <a:off x="5167313" y="5400675"/>
          <a:ext cx="8509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355" name="Equation" r:id="rId14" imgW="850680" imgH="266400" progId="Equation.DSMT4">
                  <p:embed/>
                </p:oleObj>
              </mc:Choice>
              <mc:Fallback>
                <p:oleObj name="Equation" r:id="rId14" imgW="850680" imgH="266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7313" y="5400675"/>
                        <a:ext cx="850900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0067416"/>
              </p:ext>
            </p:extLst>
          </p:nvPr>
        </p:nvGraphicFramePr>
        <p:xfrm>
          <a:off x="7016750" y="5389563"/>
          <a:ext cx="787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356" name="Equation" r:id="rId16" imgW="787320" imgH="279360" progId="Equation.DSMT4">
                  <p:embed/>
                </p:oleObj>
              </mc:Choice>
              <mc:Fallback>
                <p:oleObj name="Equation" r:id="rId16" imgW="78732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6750" y="5389563"/>
                        <a:ext cx="7874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8659071"/>
              </p:ext>
            </p:extLst>
          </p:nvPr>
        </p:nvGraphicFramePr>
        <p:xfrm>
          <a:off x="131763" y="1662113"/>
          <a:ext cx="6958012" cy="152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357" name="Equation" r:id="rId18" imgW="6819840" imgH="1523880" progId="Equation.DSMT4">
                  <p:embed/>
                </p:oleObj>
              </mc:Choice>
              <mc:Fallback>
                <p:oleObj name="Equation" r:id="rId18" imgW="6819840" imgH="1523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763" y="1662113"/>
                        <a:ext cx="6958012" cy="152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9883960"/>
              </p:ext>
            </p:extLst>
          </p:nvPr>
        </p:nvGraphicFramePr>
        <p:xfrm>
          <a:off x="4201240" y="1068620"/>
          <a:ext cx="2655888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358" name="Equation" r:id="rId20" imgW="2603160" imgH="317160" progId="Equation.DSMT4">
                  <p:embed/>
                </p:oleObj>
              </mc:Choice>
              <mc:Fallback>
                <p:oleObj name="Equation" r:id="rId20" imgW="260316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1240" y="1068620"/>
                        <a:ext cx="2655888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817292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Text Box 2"/>
          <p:cNvSpPr txBox="1">
            <a:spLocks noChangeArrowheads="1"/>
          </p:cNvSpPr>
          <p:nvPr/>
        </p:nvSpPr>
        <p:spPr bwMode="auto">
          <a:xfrm>
            <a:off x="3650030" y="44450"/>
            <a:ext cx="169790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zh-TW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PMingLiU" pitchFamily="18" charset="-120"/>
              </a:rPr>
              <a:t>Output</a:t>
            </a:r>
            <a:endParaRPr lang="en-GB" sz="36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6211245"/>
              </p:ext>
            </p:extLst>
          </p:nvPr>
        </p:nvGraphicFramePr>
        <p:xfrm>
          <a:off x="395536" y="1916832"/>
          <a:ext cx="3530601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0334" name="Equation" r:id="rId4" imgW="3530520" imgH="672840" progId="Equation.DSMT4">
                  <p:embed/>
                </p:oleObj>
              </mc:Choice>
              <mc:Fallback>
                <p:oleObj name="Equation" r:id="rId4" imgW="3530520" imgH="67284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1916832"/>
                        <a:ext cx="3530601" cy="669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269776" y="1216605"/>
            <a:ext cx="59584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Sensors </a:t>
            </a:r>
            <a:r>
              <a:rPr lang="en-GB" dirty="0">
                <a:latin typeface="Times New Roman" panose="02020603050405020304" pitchFamily="18" charset="0"/>
                <a:ea typeface="Times New Roman" panose="02020603050405020304" pitchFamily="18" charset="0"/>
              </a:rPr>
              <a:t>for both variables (the speed and the displacement)</a:t>
            </a:r>
            <a:endParaRPr lang="en-GB" dirty="0"/>
          </a:p>
        </p:txBody>
      </p:sp>
      <p:sp>
        <p:nvSpPr>
          <p:cNvPr id="6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8851013"/>
              </p:ext>
            </p:extLst>
          </p:nvPr>
        </p:nvGraphicFramePr>
        <p:xfrm>
          <a:off x="395536" y="2802541"/>
          <a:ext cx="2916237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0335" name="Equation" r:id="rId6" imgW="2908080" imgH="342720" progId="Equation.DSMT4">
                  <p:embed/>
                </p:oleObj>
              </mc:Choice>
              <mc:Fallback>
                <p:oleObj name="Equation" r:id="rId6" imgW="2908080" imgH="34272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 t="-14925"/>
                      <a:stretch>
                        <a:fillRect/>
                      </a:stretch>
                    </p:blipFill>
                    <p:spPr bwMode="auto">
                      <a:xfrm>
                        <a:off x="395536" y="2802541"/>
                        <a:ext cx="2916237" cy="392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7890160"/>
              </p:ext>
            </p:extLst>
          </p:nvPr>
        </p:nvGraphicFramePr>
        <p:xfrm>
          <a:off x="397298" y="3360738"/>
          <a:ext cx="2944812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0336" name="Equation" r:id="rId8" imgW="2933640" imgH="342720" progId="Equation.DSMT4">
                  <p:embed/>
                </p:oleObj>
              </mc:Choice>
              <mc:Fallback>
                <p:oleObj name="Equation" r:id="rId8" imgW="2933640" imgH="34272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298" y="3360738"/>
                        <a:ext cx="2944812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1414472"/>
              </p:ext>
            </p:extLst>
          </p:nvPr>
        </p:nvGraphicFramePr>
        <p:xfrm>
          <a:off x="395536" y="3929063"/>
          <a:ext cx="3897313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0337" name="Equation" r:id="rId10" imgW="3873240" imgH="342720" progId="Equation.DSMT4">
                  <p:embed/>
                </p:oleObj>
              </mc:Choice>
              <mc:Fallback>
                <p:oleObj name="Equation" r:id="rId10" imgW="3873240" imgH="34272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3929063"/>
                        <a:ext cx="3897313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5873749"/>
              </p:ext>
            </p:extLst>
          </p:nvPr>
        </p:nvGraphicFramePr>
        <p:xfrm>
          <a:off x="395536" y="4371975"/>
          <a:ext cx="6811963" cy="1465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0338" name="Equation" r:id="rId12" imgW="6794280" imgH="1460160" progId="Equation.DSMT4">
                  <p:embed/>
                </p:oleObj>
              </mc:Choice>
              <mc:Fallback>
                <p:oleObj name="Equation" r:id="rId12" imgW="6794280" imgH="146016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4371975"/>
                        <a:ext cx="6811963" cy="1465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0425951"/>
              </p:ext>
            </p:extLst>
          </p:nvPr>
        </p:nvGraphicFramePr>
        <p:xfrm>
          <a:off x="395536" y="6040438"/>
          <a:ext cx="1168400" cy="277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0339" name="Equation" r:id="rId14" imgW="1155600" imgH="266400" progId="Equation.DSMT4">
                  <p:embed/>
                </p:oleObj>
              </mc:Choice>
              <mc:Fallback>
                <p:oleObj name="Equation" r:id="rId14" imgW="1155600" imgH="266400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6040438"/>
                        <a:ext cx="1168400" cy="277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5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5516720"/>
              </p:ext>
            </p:extLst>
          </p:nvPr>
        </p:nvGraphicFramePr>
        <p:xfrm>
          <a:off x="1847850" y="6042025"/>
          <a:ext cx="846138" cy="274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0340" name="Equation" r:id="rId16" imgW="850680" imgH="279360" progId="Equation.DSMT4">
                  <p:embed/>
                </p:oleObj>
              </mc:Choice>
              <mc:Fallback>
                <p:oleObj name="Equation" r:id="rId16" imgW="850680" imgH="279360" progId="Equation.DSMT4">
                  <p:embed/>
                  <p:pic>
                    <p:nvPicPr>
                      <p:cNvPr id="0" name="Object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7850" y="6042025"/>
                        <a:ext cx="846138" cy="274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5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3548824"/>
              </p:ext>
            </p:extLst>
          </p:nvPr>
        </p:nvGraphicFramePr>
        <p:xfrm>
          <a:off x="2754423" y="6040438"/>
          <a:ext cx="868362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0341" name="Equation" r:id="rId18" imgW="863280" imgH="266400" progId="Equation.DSMT4">
                  <p:embed/>
                </p:oleObj>
              </mc:Choice>
              <mc:Fallback>
                <p:oleObj name="Equation" r:id="rId18" imgW="863280" imgH="266400" progId="Equation.DSMT4">
                  <p:embed/>
                  <p:pic>
                    <p:nvPicPr>
                      <p:cNvPr id="0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4423" y="6040438"/>
                        <a:ext cx="868362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2947747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8" name="Text Box 8"/>
          <p:cNvSpPr txBox="1">
            <a:spLocks noChangeArrowheads="1"/>
          </p:cNvSpPr>
          <p:nvPr/>
        </p:nvSpPr>
        <p:spPr bwMode="auto">
          <a:xfrm>
            <a:off x="2620932" y="44450"/>
            <a:ext cx="374974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zh-TW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PMingLiU" pitchFamily="18" charset="-120"/>
              </a:rPr>
              <a:t>Complete Model</a:t>
            </a:r>
            <a:endParaRPr lang="en-GB" sz="36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9637062"/>
              </p:ext>
            </p:extLst>
          </p:nvPr>
        </p:nvGraphicFramePr>
        <p:xfrm>
          <a:off x="130175" y="1204913"/>
          <a:ext cx="1166813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47" name="Equation" r:id="rId4" imgW="1155600" imgH="622080" progId="Equation.DSMT4">
                  <p:embed/>
                </p:oleObj>
              </mc:Choice>
              <mc:Fallback>
                <p:oleObj name="Equation" r:id="rId4" imgW="1155600" imgH="622080" progId="Equation.DSMT4">
                  <p:embed/>
                  <p:pic>
                    <p:nvPicPr>
                      <p:cNvPr id="0" name="Object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175" y="1204913"/>
                        <a:ext cx="1166813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55"/>
          <p:cNvSpPr>
            <a:spLocks noChangeArrowheads="1"/>
          </p:cNvSpPr>
          <p:nvPr/>
        </p:nvSpPr>
        <p:spPr bwMode="auto">
          <a:xfrm>
            <a:off x="1907704" y="749657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1812111"/>
              </p:ext>
            </p:extLst>
          </p:nvPr>
        </p:nvGraphicFramePr>
        <p:xfrm>
          <a:off x="1907704" y="749657"/>
          <a:ext cx="4229100" cy="1304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48" name="Visio" r:id="rId6" imgW="4220557" imgH="1305720" progId="Visio.Drawing.11">
                  <p:embed/>
                </p:oleObj>
              </mc:Choice>
              <mc:Fallback>
                <p:oleObj name="Visio" r:id="rId6" imgW="4220557" imgH="1305720" progId="Visio.Drawing.11">
                  <p:embed/>
                  <p:pic>
                    <p:nvPicPr>
                      <p:cNvPr id="0" name="Object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749657"/>
                        <a:ext cx="4229100" cy="1304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3807240"/>
              </p:ext>
            </p:extLst>
          </p:nvPr>
        </p:nvGraphicFramePr>
        <p:xfrm>
          <a:off x="1691680" y="2420888"/>
          <a:ext cx="4572000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49" name="Visio" r:id="rId8" imgW="4564977" imgH="960120" progId="Visio.Drawing.11">
                  <p:embed/>
                </p:oleObj>
              </mc:Choice>
              <mc:Fallback>
                <p:oleObj name="Visio" r:id="rId8" imgW="4564977" imgH="960120" progId="Visio.Drawing.11">
                  <p:embed/>
                  <p:pic>
                    <p:nvPicPr>
                      <p:cNvPr id="0" name="Object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2420888"/>
                        <a:ext cx="4572000" cy="971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0976933"/>
              </p:ext>
            </p:extLst>
          </p:nvPr>
        </p:nvGraphicFramePr>
        <p:xfrm>
          <a:off x="971600" y="3365229"/>
          <a:ext cx="6811463" cy="26668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50" name="Visio" r:id="rId10" imgW="8515401" imgH="3312630" progId="Visio.Drawing.11">
                  <p:embed/>
                </p:oleObj>
              </mc:Choice>
              <mc:Fallback>
                <p:oleObj name="Visio" r:id="rId10" imgW="8515401" imgH="3312630" progId="Visio.Drawing.11">
                  <p:embed/>
                  <p:pic>
                    <p:nvPicPr>
                      <p:cNvPr id="0" name="Object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3365229"/>
                        <a:ext cx="6811463" cy="266686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Text Box 2"/>
          <p:cNvSpPr txBox="1">
            <a:spLocks noChangeArrowheads="1"/>
          </p:cNvSpPr>
          <p:nvPr/>
        </p:nvSpPr>
        <p:spPr bwMode="auto">
          <a:xfrm>
            <a:off x="2528888" y="39688"/>
            <a:ext cx="3943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zh-TW" sz="36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PMingLiU" pitchFamily="18" charset="-120"/>
              </a:rPr>
              <a:t>State space rules</a:t>
            </a:r>
            <a:endParaRPr lang="en-GB" sz="3600" b="1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53614" name="Rectangle 14"/>
          <p:cNvSpPr>
            <a:spLocks noChangeArrowheads="1"/>
          </p:cNvSpPr>
          <p:nvPr/>
        </p:nvSpPr>
        <p:spPr bwMode="auto">
          <a:xfrm>
            <a:off x="539750" y="1473200"/>
            <a:ext cx="8064500" cy="228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Low"/>
            <a:r>
              <a:rPr lang="en-GB"/>
              <a:t>The state vector describes the system =&gt; Gives its state =&gt; </a:t>
            </a:r>
          </a:p>
          <a:p>
            <a:pPr algn="justLow"/>
            <a:endParaRPr lang="en-GB"/>
          </a:p>
          <a:p>
            <a:pPr algn="justLow"/>
            <a:r>
              <a:rPr lang="en-GB"/>
              <a:t>The </a:t>
            </a:r>
            <a:r>
              <a:rPr lang="en-GB" b="1"/>
              <a:t>state</a:t>
            </a:r>
            <a:r>
              <a:rPr lang="en-GB"/>
              <a:t> of a system is a complete summary of the system at a particular point in time. </a:t>
            </a:r>
          </a:p>
          <a:p>
            <a:pPr algn="justLow"/>
            <a:endParaRPr lang="en-GB"/>
          </a:p>
          <a:p>
            <a:pPr algn="justLow"/>
            <a:endParaRPr lang="en-GB"/>
          </a:p>
          <a:p>
            <a:pPr algn="justLow"/>
            <a:r>
              <a:rPr lang="en-GB"/>
              <a:t>If the current state of the system and the future input signals are known then it is possible to define the future states and outputs of the system. </a:t>
            </a:r>
          </a:p>
        </p:txBody>
      </p:sp>
      <p:sp>
        <p:nvSpPr>
          <p:cNvPr id="153615" name="Rectangle 15"/>
          <p:cNvSpPr>
            <a:spLocks noChangeArrowheads="1"/>
          </p:cNvSpPr>
          <p:nvPr/>
        </p:nvSpPr>
        <p:spPr bwMode="auto">
          <a:xfrm>
            <a:off x="487363" y="4076700"/>
            <a:ext cx="84772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marL="342900" indent="-342900">
              <a:tabLst>
                <a:tab pos="457200" algn="l"/>
              </a:tabLst>
            </a:pPr>
            <a:r>
              <a:rPr lang="en-GB"/>
              <a:t>The choice of the state space variables is free as long as some rules are followed:</a:t>
            </a:r>
          </a:p>
          <a:p>
            <a:pPr marL="342900" indent="-342900">
              <a:buFontTx/>
              <a:buAutoNum type="arabicPeriod"/>
              <a:tabLst>
                <a:tab pos="457200" algn="l"/>
              </a:tabLst>
            </a:pPr>
            <a:r>
              <a:rPr lang="en-GB"/>
              <a:t>They must be linearly independent.</a:t>
            </a:r>
          </a:p>
          <a:p>
            <a:pPr marL="342900" indent="-342900">
              <a:buFontTx/>
              <a:buAutoNum type="arabicPeriod"/>
              <a:tabLst>
                <a:tab pos="457200" algn="l"/>
              </a:tabLst>
            </a:pPr>
            <a:r>
              <a:rPr lang="en-GB"/>
              <a:t>They must specify completely the dynamic behaviour of the system.</a:t>
            </a:r>
          </a:p>
          <a:p>
            <a:pPr marL="342900" indent="-342900">
              <a:buFontTx/>
              <a:buAutoNum type="arabicPeriod"/>
              <a:tabLst>
                <a:tab pos="457200" algn="l"/>
              </a:tabLst>
            </a:pPr>
            <a:r>
              <a:rPr lang="en-GB"/>
              <a:t>Finally they must not be input of the system.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Text Box 2"/>
          <p:cNvSpPr txBox="1">
            <a:spLocks noChangeArrowheads="1"/>
          </p:cNvSpPr>
          <p:nvPr/>
        </p:nvSpPr>
        <p:spPr bwMode="auto">
          <a:xfrm>
            <a:off x="3133725" y="44450"/>
            <a:ext cx="272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zh-TW" sz="36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PMingLiU" pitchFamily="18" charset="-120"/>
              </a:rPr>
              <a:t>State space</a:t>
            </a:r>
            <a:endParaRPr lang="en-GB" sz="3600" b="1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54638" name="Rectangle 14"/>
          <p:cNvSpPr>
            <a:spLocks noChangeArrowheads="1"/>
          </p:cNvSpPr>
          <p:nvPr/>
        </p:nvSpPr>
        <p:spPr bwMode="auto">
          <a:xfrm>
            <a:off x="468313" y="1268413"/>
            <a:ext cx="5759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Low"/>
            <a:r>
              <a:rPr lang="en-GB"/>
              <a:t>The system’s states can be written in a vector form as: </a:t>
            </a:r>
          </a:p>
        </p:txBody>
      </p:sp>
      <p:graphicFrame>
        <p:nvGraphicFramePr>
          <p:cNvPr id="154640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622119"/>
              </p:ext>
            </p:extLst>
          </p:nvPr>
        </p:nvGraphicFramePr>
        <p:xfrm>
          <a:off x="369888" y="1897063"/>
          <a:ext cx="162242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723" name="Equation" r:id="rId5" imgW="1625400" imgH="380880" progId="Equation.DSMT4">
                  <p:embed/>
                </p:oleObj>
              </mc:Choice>
              <mc:Fallback>
                <p:oleObj name="Equation" r:id="rId5" imgW="1625400" imgH="3808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888" y="1897063"/>
                        <a:ext cx="1622425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4642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01538"/>
              </p:ext>
            </p:extLst>
          </p:nvPr>
        </p:nvGraphicFramePr>
        <p:xfrm>
          <a:off x="2085975" y="1914525"/>
          <a:ext cx="184467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724" name="Equation" r:id="rId7" imgW="1841400" imgH="380880" progId="Equation.DSMT4">
                  <p:embed/>
                </p:oleObj>
              </mc:Choice>
              <mc:Fallback>
                <p:oleObj name="Equation" r:id="rId7" imgW="1841400" imgH="3808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5975" y="1914525"/>
                        <a:ext cx="1844675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4644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9954821"/>
              </p:ext>
            </p:extLst>
          </p:nvPr>
        </p:nvGraphicFramePr>
        <p:xfrm>
          <a:off x="4198938" y="1897063"/>
          <a:ext cx="165417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725" name="Equation" r:id="rId9" imgW="1650960" imgH="380880" progId="Equation.DSMT4">
                  <p:embed/>
                </p:oleObj>
              </mc:Choice>
              <mc:Fallback>
                <p:oleObj name="Equation" r:id="rId9" imgW="1650960" imgH="38088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8938" y="1897063"/>
                        <a:ext cx="1654175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4645" name="Rectangle 21"/>
          <p:cNvSpPr>
            <a:spLocks noChangeArrowheads="1"/>
          </p:cNvSpPr>
          <p:nvPr/>
        </p:nvSpPr>
        <p:spPr bwMode="auto">
          <a:xfrm>
            <a:off x="395288" y="2565400"/>
            <a:ext cx="68357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Low">
              <a:buFont typeface="Symbol" pitchFamily="18" charset="2"/>
              <a:buChar char="Þ"/>
            </a:pPr>
            <a:r>
              <a:rPr lang="en-GB" dirty="0"/>
              <a:t>A standard orthogonal basis (since they are linear independent)</a:t>
            </a:r>
          </a:p>
          <a:p>
            <a:pPr algn="justLow">
              <a:buFont typeface="Symbol" pitchFamily="18" charset="2"/>
              <a:buChar char="Þ"/>
            </a:pPr>
            <a:r>
              <a:rPr lang="en-GB" dirty="0"/>
              <a:t> for an </a:t>
            </a:r>
            <a:r>
              <a:rPr lang="en-GB" i="1" dirty="0"/>
              <a:t>n</a:t>
            </a:r>
            <a:r>
              <a:rPr lang="en-GB" dirty="0"/>
              <a:t>-dimensional vector space called </a:t>
            </a:r>
            <a:r>
              <a:rPr lang="en-GB" u="sng" dirty="0"/>
              <a:t>state space.</a:t>
            </a:r>
          </a:p>
        </p:txBody>
      </p:sp>
      <p:pic>
        <p:nvPicPr>
          <p:cNvPr id="154646" name="Picture 22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700338" y="3429000"/>
            <a:ext cx="3235325" cy="194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2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63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6080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453795"/>
              </p:ext>
            </p:extLst>
          </p:nvPr>
        </p:nvGraphicFramePr>
        <p:xfrm>
          <a:off x="493713" y="1785938"/>
          <a:ext cx="5270500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244" name="Equation" r:id="rId5" imgW="5270400" imgH="419040" progId="Equation.DSMT4">
                  <p:embed/>
                </p:oleObj>
              </mc:Choice>
              <mc:Fallback>
                <p:oleObj name="Equation" r:id="rId5" imgW="5270400" imgH="41904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713" y="1785938"/>
                        <a:ext cx="5270500" cy="422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6081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2262240"/>
              </p:ext>
            </p:extLst>
          </p:nvPr>
        </p:nvGraphicFramePr>
        <p:xfrm>
          <a:off x="493713" y="2450306"/>
          <a:ext cx="38608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245" name="Equation" r:id="rId7" imgW="3860640" imgH="774360" progId="Equation.DSMT4">
                  <p:embed/>
                </p:oleObj>
              </mc:Choice>
              <mc:Fallback>
                <p:oleObj name="Equation" r:id="rId7" imgW="3860640" imgH="77436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713" y="2450306"/>
                        <a:ext cx="3860800" cy="771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6082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0336391"/>
              </p:ext>
            </p:extLst>
          </p:nvPr>
        </p:nvGraphicFramePr>
        <p:xfrm>
          <a:off x="493713" y="3481388"/>
          <a:ext cx="20955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246" name="Equation" r:id="rId9" imgW="2095200" imgH="266400" progId="Equation.DSMT4">
                  <p:embed/>
                </p:oleObj>
              </mc:Choice>
              <mc:Fallback>
                <p:oleObj name="Equation" r:id="rId9" imgW="2095200" imgH="2664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713" y="3481388"/>
                        <a:ext cx="2095500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6083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5066628"/>
              </p:ext>
            </p:extLst>
          </p:nvPr>
        </p:nvGraphicFramePr>
        <p:xfrm>
          <a:off x="493713" y="3938587"/>
          <a:ext cx="4997450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247" name="Equation" r:id="rId11" imgW="5003640" imgH="469800" progId="Equation.DSMT4">
                  <p:embed/>
                </p:oleObj>
              </mc:Choice>
              <mc:Fallback>
                <p:oleObj name="Equation" r:id="rId11" imgW="5003640" imgH="4698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713" y="3938587"/>
                        <a:ext cx="4997450" cy="476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6085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0085229"/>
              </p:ext>
            </p:extLst>
          </p:nvPr>
        </p:nvGraphicFramePr>
        <p:xfrm>
          <a:off x="493713" y="4514056"/>
          <a:ext cx="4730750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248" name="Equation" r:id="rId13" imgW="4736880" imgH="469800" progId="Equation.DSMT4">
                  <p:embed/>
                </p:oleObj>
              </mc:Choice>
              <mc:Fallback>
                <p:oleObj name="Equation" r:id="rId13" imgW="4736880" imgH="46980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713" y="4514056"/>
                        <a:ext cx="4730750" cy="476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6087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5267676"/>
              </p:ext>
            </p:extLst>
          </p:nvPr>
        </p:nvGraphicFramePr>
        <p:xfrm>
          <a:off x="501212" y="5229200"/>
          <a:ext cx="2381250" cy="376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249" name="Equation" r:id="rId15" imgW="2374560" imgH="380880" progId="Equation.DSMT4">
                  <p:embed/>
                </p:oleObj>
              </mc:Choice>
              <mc:Fallback>
                <p:oleObj name="Equation" r:id="rId15" imgW="2374560" imgH="38088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212" y="5229200"/>
                        <a:ext cx="2381250" cy="3762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6090" name="Text Box 26"/>
          <p:cNvSpPr txBox="1">
            <a:spLocks noChangeArrowheads="1"/>
          </p:cNvSpPr>
          <p:nvPr/>
        </p:nvSpPr>
        <p:spPr bwMode="auto">
          <a:xfrm>
            <a:off x="1101725" y="44450"/>
            <a:ext cx="6788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GB" sz="36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PMingLiU" pitchFamily="18" charset="-120"/>
              </a:rPr>
              <a:t>Relation of state space and TF</a:t>
            </a:r>
          </a:p>
        </p:txBody>
      </p:sp>
    </p:spTree>
    <p:custDataLst>
      <p:tags r:id="rId2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XPANDSHOWBAR" val="True"/>
  <p:tag name="BULLETTYPE" val="3"/>
  <p:tag name="RESPCOUNTERSTYLE" val="-1"/>
  <p:tag name="INPUTSOURCE" val="1"/>
  <p:tag name="BACKUPMAINTENANCE" val="7"/>
  <p:tag name="ROTATIONINTERVAL" val="2"/>
  <p:tag name="RACERSMAXDISPLAYED" val="5"/>
  <p:tag name="TEAMSINLEADERBOARD" val="5"/>
  <p:tag name="BUBBLEVALUEFORMAT" val="0.0"/>
  <p:tag name="CUSTOMCELLFORECOLOR" val="-16777216"/>
  <p:tag name="CUSTOMCELLBACKCOLOR4" val="-8355712"/>
  <p:tag name="DISPLAYDEVICEID" val="True"/>
  <p:tag name="GRIDSIZE" val="{Width=800, Height=600}"/>
  <p:tag name="CHARTLABELS" val="1"/>
  <p:tag name="PARTLISTDEFAULT" val="1"/>
  <p:tag name="INCORRECTPOINTVALUE" val="0"/>
  <p:tag name="AUTOADJUSTPARTRANGE" val="True"/>
  <p:tag name="FIBNUMRESULTS" val="5"/>
  <p:tag name="PRRESPONSE2" val="9"/>
  <p:tag name="PRRESPONSE6" val="5"/>
  <p:tag name="PRRESPONSE10" val="1"/>
  <p:tag name="POWERPOINTVERSION" val="12.0"/>
  <p:tag name="CSVFORMAT" val="0"/>
  <p:tag name="RESPCOUNTERFORMAT" val="0"/>
  <p:tag name="ALLOWDUPLICATES" val="False"/>
  <p:tag name="REVIEWONLY" val="False"/>
  <p:tag name="RACEANIMATIONSPEED" val="3"/>
  <p:tag name="BUBBLENAMEVISIBLE" val="True"/>
  <p:tag name="CUSTOMGRIDBACKCOLOR" val="-722948"/>
  <p:tag name="USESCHEMECOLORS" val="True"/>
  <p:tag name="GRIDROTATIONINTERVAL" val="2"/>
  <p:tag name="CHARTCOLORS" val="0"/>
  <p:tag name="INCLUDEPPT" val="True"/>
  <p:tag name="REALTIMEBACKUPPATH" val="(None)"/>
  <p:tag name="FIBDISPLAYRESULTS" val="True"/>
  <p:tag name="PRRESPONSE3" val="8"/>
  <p:tag name="PRRESPONSE8" val="3"/>
  <p:tag name="TPVERSION" val="2008"/>
  <p:tag name="ANSWERNOWSTYLE" val="-1"/>
  <p:tag name="COUNTDOWNSECONDS" val="10"/>
  <p:tag name="AUTOADVANCE" val="False"/>
  <p:tag name="SKIPREMAININGRACESLIDES" val="True"/>
  <p:tag name="BUBBLEGROUPING" val="3"/>
  <p:tag name="CUSTOMCELLBACKCOLOR3" val="-268652"/>
  <p:tag name="AUTOSIZEGRID" val="True"/>
  <p:tag name="INCLUDENONRESPONDERS" val="False"/>
  <p:tag name="REALTIMEBACKUP" val="False"/>
  <p:tag name="FIBINCLUDEOTHER" val="True"/>
  <p:tag name="PRRESPONSE5" val="6"/>
  <p:tag name="ALWAYSOPENPOLL" val="False"/>
  <p:tag name="ANSWERNOWTEXT" val="Answer Now"/>
  <p:tag name="BACKUPSESSIONS" val="True"/>
  <p:tag name="RACEENDPOINTS" val="100"/>
  <p:tag name="DEFAULTNUMTEAMS" val="5"/>
  <p:tag name="DISPLAYDEVICENUMBER" val="True"/>
  <p:tag name="RESETCHARTS" val="True"/>
  <p:tag name="ZEROBASED" val="False"/>
  <p:tag name="PRRESPONSE1" val="10"/>
  <p:tag name="SHOWFLASHWARNING" val="True"/>
  <p:tag name="COUNTDOWNSTYLE" val="-1"/>
  <p:tag name="AUTOUPDATEALIASES" val="True"/>
  <p:tag name="BUBBLESIZEVISIBLE" val="True"/>
  <p:tag name="GRIDOPACITY" val="90"/>
  <p:tag name="ALLOWUSERFEEDBACK" val="True"/>
  <p:tag name="FIBDISPLAYKEYWORDS" val="True"/>
  <p:tag name="SHOWBARVISIBLE" val="True"/>
  <p:tag name="NUMRESPONSES" val="1"/>
  <p:tag name="MAXRESPONDERS" val="5"/>
  <p:tag name="GRIDPOSITION" val="1"/>
  <p:tag name="CHARTSCALE" val="True"/>
  <p:tag name="PRRESPONSE9" val="2"/>
  <p:tag name="CHARTVALUEFORMAT" val="0%"/>
  <p:tag name="CUSTOMCELLBACKCOLOR2" val="-13395457"/>
  <p:tag name="CORRECTPOINTVALUE" val="1"/>
  <p:tag name="USESECONDARYMONITOR" val="True"/>
  <p:tag name="PARTICIPANTSINLEADERBOARD" val="5"/>
  <p:tag name="MULTIRESPDIVISOR" val="1"/>
  <p:tag name="SAVECSVWITHSESSION" val="True"/>
  <p:tag name="DISPLAYNAME" val="True"/>
  <p:tag name="PRRESPONSE7" val="4"/>
  <p:tag name="POLLINGCYCLE" val="2"/>
  <p:tag name="STDCHART" val="1"/>
  <p:tag name="RESPTABLESTYLE" val="-1"/>
  <p:tag name="CUSTOMCELLBACKCOLOR1" val="-657956"/>
  <p:tag name="PRRESPONSE4" val="7"/>
  <p:tag name="ADVANCEDSETTINGSVIEW" val="False"/>
  <p:tag name="DELIMITERS" val="3.1"/>
  <p:tag name="TPFULLVERSION" val="4.2.3.23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ustom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5121</TotalTime>
  <Words>350</Words>
  <Application>Microsoft Office PowerPoint</Application>
  <PresentationFormat>On-screen Show (4:3)</PresentationFormat>
  <Paragraphs>63</Paragraphs>
  <Slides>13</Slides>
  <Notes>7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13</vt:i4>
      </vt:variant>
    </vt:vector>
  </HeadingPairs>
  <TitlesOfParts>
    <vt:vector size="23" baseType="lpstr">
      <vt:lpstr>PMingLiU</vt:lpstr>
      <vt:lpstr>Arial</vt:lpstr>
      <vt:lpstr>Symbol</vt:lpstr>
      <vt:lpstr>Times New Roman</vt:lpstr>
      <vt:lpstr>Wingdings</vt:lpstr>
      <vt:lpstr>Custom Design</vt:lpstr>
      <vt:lpstr>1_Custom Design</vt:lpstr>
      <vt:lpstr>Equation</vt:lpstr>
      <vt:lpstr>Visio</vt:lpstr>
      <vt:lpstr>MathType 6.0 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Newcastle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LESLEY BRAIDEN</dc:creator>
  <cp:lastModifiedBy>Damian Giaouris</cp:lastModifiedBy>
  <cp:revision>118</cp:revision>
  <dcterms:created xsi:type="dcterms:W3CDTF">2006-06-06T11:35:19Z</dcterms:created>
  <dcterms:modified xsi:type="dcterms:W3CDTF">2017-10-17T09:03:58Z</dcterms:modified>
</cp:coreProperties>
</file>