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60" r:id="rId5"/>
    <p:sldId id="265" r:id="rId6"/>
    <p:sldId id="259" r:id="rId7"/>
    <p:sldId id="262" r:id="rId8"/>
    <p:sldId id="263" r:id="rId9"/>
    <p:sldId id="266" r:id="rId10"/>
    <p:sldId id="264" r:id="rId11"/>
    <p:sldId id="280" r:id="rId12"/>
    <p:sldId id="267" r:id="rId13"/>
    <p:sldId id="268" r:id="rId14"/>
    <p:sldId id="269" r:id="rId15"/>
    <p:sldId id="270" r:id="rId16"/>
    <p:sldId id="271" r:id="rId17"/>
    <p:sldId id="275" r:id="rId18"/>
    <p:sldId id="276" r:id="rId19"/>
    <p:sldId id="277" r:id="rId20"/>
    <p:sldId id="278" r:id="rId21"/>
    <p:sldId id="279"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88" d="100"/>
          <a:sy n="88" d="100"/>
        </p:scale>
        <p:origin x="184"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5B98C-EF91-4D77-9876-BA671DD819D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CFA27CF9-D2DB-4C9F-A636-DD03ADF41D49}">
      <dgm:prSet/>
      <dgm:spPr/>
      <dgm:t>
        <a:bodyPr/>
        <a:lstStyle/>
        <a:p>
          <a:r>
            <a:rPr lang="en-US" b="1"/>
            <a:t>Negative view of translation</a:t>
          </a:r>
          <a:endParaRPr lang="en-US"/>
        </a:p>
      </dgm:t>
    </dgm:pt>
    <dgm:pt modelId="{CA8756A0-0372-4992-A747-6C1CD2C77A7E}" type="parTrans" cxnId="{118E354E-5382-4406-886F-D1559D31543E}">
      <dgm:prSet/>
      <dgm:spPr/>
      <dgm:t>
        <a:bodyPr/>
        <a:lstStyle/>
        <a:p>
          <a:endParaRPr lang="en-US"/>
        </a:p>
      </dgm:t>
    </dgm:pt>
    <dgm:pt modelId="{9902328C-C867-4494-BEE7-5C82ACDD2ACA}" type="sibTrans" cxnId="{118E354E-5382-4406-886F-D1559D31543E}">
      <dgm:prSet/>
      <dgm:spPr/>
      <dgm:t>
        <a:bodyPr/>
        <a:lstStyle/>
        <a:p>
          <a:endParaRPr lang="en-US"/>
        </a:p>
      </dgm:t>
    </dgm:pt>
    <dgm:pt modelId="{C85E0064-7B92-4D63-BFBF-31477BE8224C}">
      <dgm:prSet/>
      <dgm:spPr/>
      <dgm:t>
        <a:bodyPr/>
        <a:lstStyle/>
        <a:p>
          <a:r>
            <a:rPr lang="en-US"/>
            <a:t>To achieve proficiency we must “think” in the target language</a:t>
          </a:r>
        </a:p>
      </dgm:t>
    </dgm:pt>
    <dgm:pt modelId="{49ED9E6E-A190-4A6C-8EFE-10DA93B80641}" type="parTrans" cxnId="{11B03067-FB5A-43AC-B0EA-11BE7672A389}">
      <dgm:prSet/>
      <dgm:spPr/>
      <dgm:t>
        <a:bodyPr/>
        <a:lstStyle/>
        <a:p>
          <a:endParaRPr lang="en-US"/>
        </a:p>
      </dgm:t>
    </dgm:pt>
    <dgm:pt modelId="{B4309110-49B3-4C4E-A37B-4DB06D85B32C}" type="sibTrans" cxnId="{11B03067-FB5A-43AC-B0EA-11BE7672A389}">
      <dgm:prSet/>
      <dgm:spPr/>
      <dgm:t>
        <a:bodyPr/>
        <a:lstStyle/>
        <a:p>
          <a:endParaRPr lang="en-US"/>
        </a:p>
      </dgm:t>
    </dgm:pt>
    <dgm:pt modelId="{D40B3E82-4D52-4C22-BE7B-4E2AC772BC95}">
      <dgm:prSet/>
      <dgm:spPr/>
      <dgm:t>
        <a:bodyPr/>
        <a:lstStyle/>
        <a:p>
          <a:r>
            <a:rPr lang="en-US"/>
            <a:t>Translation often leads to errors, e.g. </a:t>
          </a:r>
          <a:r>
            <a:rPr lang="en-US" i="1"/>
            <a:t>he’s </a:t>
          </a:r>
          <a:r>
            <a:rPr lang="en-US" b="1" i="1"/>
            <a:t>educated</a:t>
          </a:r>
          <a:r>
            <a:rPr lang="en-US"/>
            <a:t>, </a:t>
          </a:r>
          <a:r>
            <a:rPr lang="en-US" i="1"/>
            <a:t>she weared </a:t>
          </a:r>
          <a:r>
            <a:rPr lang="en-US" b="1" i="1"/>
            <a:t>herself</a:t>
          </a:r>
          <a:r>
            <a:rPr lang="en-US" i="1"/>
            <a:t> a dress</a:t>
          </a:r>
          <a:r>
            <a:rPr lang="en-US"/>
            <a:t>.</a:t>
          </a:r>
        </a:p>
      </dgm:t>
    </dgm:pt>
    <dgm:pt modelId="{39F43F3E-E0D2-4197-9E27-E5B5D85FA99A}" type="parTrans" cxnId="{95165725-04B2-4D9C-8188-E35A7EB77CB7}">
      <dgm:prSet/>
      <dgm:spPr/>
      <dgm:t>
        <a:bodyPr/>
        <a:lstStyle/>
        <a:p>
          <a:endParaRPr lang="en-US"/>
        </a:p>
      </dgm:t>
    </dgm:pt>
    <dgm:pt modelId="{F471A940-77D3-4B22-86FE-5E25F137828E}" type="sibTrans" cxnId="{95165725-04B2-4D9C-8188-E35A7EB77CB7}">
      <dgm:prSet/>
      <dgm:spPr/>
      <dgm:t>
        <a:bodyPr/>
        <a:lstStyle/>
        <a:p>
          <a:endParaRPr lang="en-US"/>
        </a:p>
      </dgm:t>
    </dgm:pt>
    <dgm:pt modelId="{51E7E4ED-634F-437F-AF2A-A9EA93E2B5BE}">
      <dgm:prSet/>
      <dgm:spPr/>
      <dgm:t>
        <a:bodyPr/>
        <a:lstStyle/>
        <a:p>
          <a:r>
            <a:rPr lang="en-US" b="1"/>
            <a:t>Negative view of translation technology</a:t>
          </a:r>
          <a:endParaRPr lang="en-US"/>
        </a:p>
      </dgm:t>
    </dgm:pt>
    <dgm:pt modelId="{6F37BB58-8C88-40F5-8A14-48569FB31447}" type="parTrans" cxnId="{2DE638C9-1283-4BD5-B9FD-8658F334A016}">
      <dgm:prSet/>
      <dgm:spPr/>
      <dgm:t>
        <a:bodyPr/>
        <a:lstStyle/>
        <a:p>
          <a:endParaRPr lang="en-US"/>
        </a:p>
      </dgm:t>
    </dgm:pt>
    <dgm:pt modelId="{3EC12526-4DA5-403F-BC0B-4966EDE241F5}" type="sibTrans" cxnId="{2DE638C9-1283-4BD5-B9FD-8658F334A016}">
      <dgm:prSet/>
      <dgm:spPr/>
      <dgm:t>
        <a:bodyPr/>
        <a:lstStyle/>
        <a:p>
          <a:endParaRPr lang="en-US"/>
        </a:p>
      </dgm:t>
    </dgm:pt>
    <dgm:pt modelId="{E0E849EF-1436-4156-9B69-B1FEB750D3C2}">
      <dgm:prSet/>
      <dgm:spPr/>
      <dgm:t>
        <a:bodyPr/>
        <a:lstStyle/>
        <a:p>
          <a:r>
            <a:rPr lang="en-US"/>
            <a:t>It can be used to cheat, e.g. in written tests.</a:t>
          </a:r>
        </a:p>
      </dgm:t>
    </dgm:pt>
    <dgm:pt modelId="{F8CAD1D7-E5D6-42EB-8EF6-8966EE5F46D6}" type="parTrans" cxnId="{DF99F627-9B5F-4564-BF1E-279721718DC0}">
      <dgm:prSet/>
      <dgm:spPr/>
      <dgm:t>
        <a:bodyPr/>
        <a:lstStyle/>
        <a:p>
          <a:endParaRPr lang="en-US"/>
        </a:p>
      </dgm:t>
    </dgm:pt>
    <dgm:pt modelId="{F2CC1291-57E0-4F72-9DB8-787FBDB5F200}" type="sibTrans" cxnId="{DF99F627-9B5F-4564-BF1E-279721718DC0}">
      <dgm:prSet/>
      <dgm:spPr/>
      <dgm:t>
        <a:bodyPr/>
        <a:lstStyle/>
        <a:p>
          <a:endParaRPr lang="en-US"/>
        </a:p>
      </dgm:t>
    </dgm:pt>
    <dgm:pt modelId="{1FAAF25A-AE1F-4959-90A0-7EFD882F5C4B}">
      <dgm:prSet/>
      <dgm:spPr/>
      <dgm:t>
        <a:bodyPr/>
        <a:lstStyle/>
        <a:p>
          <a:r>
            <a:rPr lang="en-US" dirty="0"/>
            <a:t>It leads to passivity. </a:t>
          </a:r>
        </a:p>
      </dgm:t>
    </dgm:pt>
    <dgm:pt modelId="{C5310C0A-9F47-403D-8AE2-59E655872BA3}" type="parTrans" cxnId="{DC15E142-B5F7-41C2-8394-9C75A4F46F5F}">
      <dgm:prSet/>
      <dgm:spPr/>
      <dgm:t>
        <a:bodyPr/>
        <a:lstStyle/>
        <a:p>
          <a:endParaRPr lang="en-US"/>
        </a:p>
      </dgm:t>
    </dgm:pt>
    <dgm:pt modelId="{6C55A653-22D7-4C9E-B764-76812DF04F5D}" type="sibTrans" cxnId="{DC15E142-B5F7-41C2-8394-9C75A4F46F5F}">
      <dgm:prSet/>
      <dgm:spPr/>
      <dgm:t>
        <a:bodyPr/>
        <a:lstStyle/>
        <a:p>
          <a:endParaRPr lang="en-US"/>
        </a:p>
      </dgm:t>
    </dgm:pt>
    <dgm:pt modelId="{A88247A5-AD89-364B-93E1-C6408D9A2EA5}" type="pres">
      <dgm:prSet presAssocID="{A905B98C-EF91-4D77-9876-BA671DD819DE}" presName="linear" presStyleCnt="0">
        <dgm:presLayoutVars>
          <dgm:dir/>
          <dgm:animLvl val="lvl"/>
          <dgm:resizeHandles val="exact"/>
        </dgm:presLayoutVars>
      </dgm:prSet>
      <dgm:spPr/>
    </dgm:pt>
    <dgm:pt modelId="{D18E5FC4-0941-8C4E-99AF-746A1E768D5E}" type="pres">
      <dgm:prSet presAssocID="{CFA27CF9-D2DB-4C9F-A636-DD03ADF41D49}" presName="parentLin" presStyleCnt="0"/>
      <dgm:spPr/>
    </dgm:pt>
    <dgm:pt modelId="{68FEC0FE-448E-CE4A-AF2D-F5C33BB12332}" type="pres">
      <dgm:prSet presAssocID="{CFA27CF9-D2DB-4C9F-A636-DD03ADF41D49}" presName="parentLeftMargin" presStyleLbl="node1" presStyleIdx="0" presStyleCnt="2"/>
      <dgm:spPr/>
    </dgm:pt>
    <dgm:pt modelId="{697C158D-4089-F548-A526-72E3C2AF866E}" type="pres">
      <dgm:prSet presAssocID="{CFA27CF9-D2DB-4C9F-A636-DD03ADF41D49}" presName="parentText" presStyleLbl="node1" presStyleIdx="0" presStyleCnt="2">
        <dgm:presLayoutVars>
          <dgm:chMax val="0"/>
          <dgm:bulletEnabled val="1"/>
        </dgm:presLayoutVars>
      </dgm:prSet>
      <dgm:spPr/>
    </dgm:pt>
    <dgm:pt modelId="{6132F048-B536-3148-A8F3-F49D1D473D94}" type="pres">
      <dgm:prSet presAssocID="{CFA27CF9-D2DB-4C9F-A636-DD03ADF41D49}" presName="negativeSpace" presStyleCnt="0"/>
      <dgm:spPr/>
    </dgm:pt>
    <dgm:pt modelId="{A6093C96-760E-A540-91A9-38E69D928074}" type="pres">
      <dgm:prSet presAssocID="{CFA27CF9-D2DB-4C9F-A636-DD03ADF41D49}" presName="childText" presStyleLbl="conFgAcc1" presStyleIdx="0" presStyleCnt="2">
        <dgm:presLayoutVars>
          <dgm:bulletEnabled val="1"/>
        </dgm:presLayoutVars>
      </dgm:prSet>
      <dgm:spPr/>
    </dgm:pt>
    <dgm:pt modelId="{391EC179-D729-3745-8EA7-2B15811FF22B}" type="pres">
      <dgm:prSet presAssocID="{9902328C-C867-4494-BEE7-5C82ACDD2ACA}" presName="spaceBetweenRectangles" presStyleCnt="0"/>
      <dgm:spPr/>
    </dgm:pt>
    <dgm:pt modelId="{2B39E024-B0CD-5A4D-9348-66302D79E7CE}" type="pres">
      <dgm:prSet presAssocID="{51E7E4ED-634F-437F-AF2A-A9EA93E2B5BE}" presName="parentLin" presStyleCnt="0"/>
      <dgm:spPr/>
    </dgm:pt>
    <dgm:pt modelId="{16AC5772-D91E-0345-ACD7-361B59C08AAA}" type="pres">
      <dgm:prSet presAssocID="{51E7E4ED-634F-437F-AF2A-A9EA93E2B5BE}" presName="parentLeftMargin" presStyleLbl="node1" presStyleIdx="0" presStyleCnt="2"/>
      <dgm:spPr/>
    </dgm:pt>
    <dgm:pt modelId="{94C060DC-E943-7046-BC3B-4B1DAB9966DD}" type="pres">
      <dgm:prSet presAssocID="{51E7E4ED-634F-437F-AF2A-A9EA93E2B5BE}" presName="parentText" presStyleLbl="node1" presStyleIdx="1" presStyleCnt="2">
        <dgm:presLayoutVars>
          <dgm:chMax val="0"/>
          <dgm:bulletEnabled val="1"/>
        </dgm:presLayoutVars>
      </dgm:prSet>
      <dgm:spPr/>
    </dgm:pt>
    <dgm:pt modelId="{7954E156-7BE5-2840-B47C-24BF18361847}" type="pres">
      <dgm:prSet presAssocID="{51E7E4ED-634F-437F-AF2A-A9EA93E2B5BE}" presName="negativeSpace" presStyleCnt="0"/>
      <dgm:spPr/>
    </dgm:pt>
    <dgm:pt modelId="{E5024174-1E2A-514D-8FB3-50F1567A92B3}" type="pres">
      <dgm:prSet presAssocID="{51E7E4ED-634F-437F-AF2A-A9EA93E2B5BE}" presName="childText" presStyleLbl="conFgAcc1" presStyleIdx="1" presStyleCnt="2">
        <dgm:presLayoutVars>
          <dgm:bulletEnabled val="1"/>
        </dgm:presLayoutVars>
      </dgm:prSet>
      <dgm:spPr/>
    </dgm:pt>
  </dgm:ptLst>
  <dgm:cxnLst>
    <dgm:cxn modelId="{DF6AF705-4EED-F34E-BBA5-973197E0E300}" type="presOf" srcId="{CFA27CF9-D2DB-4C9F-A636-DD03ADF41D49}" destId="{68FEC0FE-448E-CE4A-AF2D-F5C33BB12332}" srcOrd="0" destOrd="0" presId="urn:microsoft.com/office/officeart/2005/8/layout/list1"/>
    <dgm:cxn modelId="{A23DAC0A-C378-1B41-8DFC-786FEEFE8082}" type="presOf" srcId="{1FAAF25A-AE1F-4959-90A0-7EFD882F5C4B}" destId="{E5024174-1E2A-514D-8FB3-50F1567A92B3}" srcOrd="0" destOrd="1" presId="urn:microsoft.com/office/officeart/2005/8/layout/list1"/>
    <dgm:cxn modelId="{9DF6790B-8DF9-CF44-A44D-E2F8A8625EC6}" type="presOf" srcId="{CFA27CF9-D2DB-4C9F-A636-DD03ADF41D49}" destId="{697C158D-4089-F548-A526-72E3C2AF866E}" srcOrd="1" destOrd="0" presId="urn:microsoft.com/office/officeart/2005/8/layout/list1"/>
    <dgm:cxn modelId="{95165725-04B2-4D9C-8188-E35A7EB77CB7}" srcId="{CFA27CF9-D2DB-4C9F-A636-DD03ADF41D49}" destId="{D40B3E82-4D52-4C22-BE7B-4E2AC772BC95}" srcOrd="1" destOrd="0" parTransId="{39F43F3E-E0D2-4197-9E27-E5B5D85FA99A}" sibTransId="{F471A940-77D3-4B22-86FE-5E25F137828E}"/>
    <dgm:cxn modelId="{DF99F627-9B5F-4564-BF1E-279721718DC0}" srcId="{51E7E4ED-634F-437F-AF2A-A9EA93E2B5BE}" destId="{E0E849EF-1436-4156-9B69-B1FEB750D3C2}" srcOrd="0" destOrd="0" parTransId="{F8CAD1D7-E5D6-42EB-8EF6-8966EE5F46D6}" sibTransId="{F2CC1291-57E0-4F72-9DB8-787FBDB5F200}"/>
    <dgm:cxn modelId="{2F73092A-F56F-5F45-86F5-C27109A6E450}" type="presOf" srcId="{E0E849EF-1436-4156-9B69-B1FEB750D3C2}" destId="{E5024174-1E2A-514D-8FB3-50F1567A92B3}" srcOrd="0" destOrd="0" presId="urn:microsoft.com/office/officeart/2005/8/layout/list1"/>
    <dgm:cxn modelId="{41F7342F-6513-4347-B438-EEBF1A1C9F04}" type="presOf" srcId="{51E7E4ED-634F-437F-AF2A-A9EA93E2B5BE}" destId="{16AC5772-D91E-0345-ACD7-361B59C08AAA}" srcOrd="0" destOrd="0" presId="urn:microsoft.com/office/officeart/2005/8/layout/list1"/>
    <dgm:cxn modelId="{DC15E142-B5F7-41C2-8394-9C75A4F46F5F}" srcId="{51E7E4ED-634F-437F-AF2A-A9EA93E2B5BE}" destId="{1FAAF25A-AE1F-4959-90A0-7EFD882F5C4B}" srcOrd="1" destOrd="0" parTransId="{C5310C0A-9F47-403D-8AE2-59E655872BA3}" sibTransId="{6C55A653-22D7-4C9E-B764-76812DF04F5D}"/>
    <dgm:cxn modelId="{118E354E-5382-4406-886F-D1559D31543E}" srcId="{A905B98C-EF91-4D77-9876-BA671DD819DE}" destId="{CFA27CF9-D2DB-4C9F-A636-DD03ADF41D49}" srcOrd="0" destOrd="0" parTransId="{CA8756A0-0372-4992-A747-6C1CD2C77A7E}" sibTransId="{9902328C-C867-4494-BEE7-5C82ACDD2ACA}"/>
    <dgm:cxn modelId="{1C402657-2A7A-AC49-A56E-28A931C2ED05}" type="presOf" srcId="{51E7E4ED-634F-437F-AF2A-A9EA93E2B5BE}" destId="{94C060DC-E943-7046-BC3B-4B1DAB9966DD}" srcOrd="1" destOrd="0" presId="urn:microsoft.com/office/officeart/2005/8/layout/list1"/>
    <dgm:cxn modelId="{463D0166-05F3-E847-AABB-0445D331E733}" type="presOf" srcId="{D40B3E82-4D52-4C22-BE7B-4E2AC772BC95}" destId="{A6093C96-760E-A540-91A9-38E69D928074}" srcOrd="0" destOrd="1" presId="urn:microsoft.com/office/officeart/2005/8/layout/list1"/>
    <dgm:cxn modelId="{11B03067-FB5A-43AC-B0EA-11BE7672A389}" srcId="{CFA27CF9-D2DB-4C9F-A636-DD03ADF41D49}" destId="{C85E0064-7B92-4D63-BFBF-31477BE8224C}" srcOrd="0" destOrd="0" parTransId="{49ED9E6E-A190-4A6C-8EFE-10DA93B80641}" sibTransId="{B4309110-49B3-4C4E-A37B-4DB06D85B32C}"/>
    <dgm:cxn modelId="{AE0A6A82-2BF2-F54C-AFA8-4AA63578A1D1}" type="presOf" srcId="{C85E0064-7B92-4D63-BFBF-31477BE8224C}" destId="{A6093C96-760E-A540-91A9-38E69D928074}" srcOrd="0" destOrd="0" presId="urn:microsoft.com/office/officeart/2005/8/layout/list1"/>
    <dgm:cxn modelId="{4A0398C7-21C7-1645-AEF2-E49808F6E393}" type="presOf" srcId="{A905B98C-EF91-4D77-9876-BA671DD819DE}" destId="{A88247A5-AD89-364B-93E1-C6408D9A2EA5}" srcOrd="0" destOrd="0" presId="urn:microsoft.com/office/officeart/2005/8/layout/list1"/>
    <dgm:cxn modelId="{2DE638C9-1283-4BD5-B9FD-8658F334A016}" srcId="{A905B98C-EF91-4D77-9876-BA671DD819DE}" destId="{51E7E4ED-634F-437F-AF2A-A9EA93E2B5BE}" srcOrd="1" destOrd="0" parTransId="{6F37BB58-8C88-40F5-8A14-48569FB31447}" sibTransId="{3EC12526-4DA5-403F-BC0B-4966EDE241F5}"/>
    <dgm:cxn modelId="{5DC5E99F-558E-6F40-AB5C-67469924F091}" type="presParOf" srcId="{A88247A5-AD89-364B-93E1-C6408D9A2EA5}" destId="{D18E5FC4-0941-8C4E-99AF-746A1E768D5E}" srcOrd="0" destOrd="0" presId="urn:microsoft.com/office/officeart/2005/8/layout/list1"/>
    <dgm:cxn modelId="{19FBD8F7-10DE-0846-9D9F-13F92D83448D}" type="presParOf" srcId="{D18E5FC4-0941-8C4E-99AF-746A1E768D5E}" destId="{68FEC0FE-448E-CE4A-AF2D-F5C33BB12332}" srcOrd="0" destOrd="0" presId="urn:microsoft.com/office/officeart/2005/8/layout/list1"/>
    <dgm:cxn modelId="{FCFB23BC-263A-604E-9BFB-933CB02C0851}" type="presParOf" srcId="{D18E5FC4-0941-8C4E-99AF-746A1E768D5E}" destId="{697C158D-4089-F548-A526-72E3C2AF866E}" srcOrd="1" destOrd="0" presId="urn:microsoft.com/office/officeart/2005/8/layout/list1"/>
    <dgm:cxn modelId="{B7A36610-4ACA-9D42-B371-8F09660AC968}" type="presParOf" srcId="{A88247A5-AD89-364B-93E1-C6408D9A2EA5}" destId="{6132F048-B536-3148-A8F3-F49D1D473D94}" srcOrd="1" destOrd="0" presId="urn:microsoft.com/office/officeart/2005/8/layout/list1"/>
    <dgm:cxn modelId="{FA68AF0B-DD63-7B43-BB99-050158DCB0F9}" type="presParOf" srcId="{A88247A5-AD89-364B-93E1-C6408D9A2EA5}" destId="{A6093C96-760E-A540-91A9-38E69D928074}" srcOrd="2" destOrd="0" presId="urn:microsoft.com/office/officeart/2005/8/layout/list1"/>
    <dgm:cxn modelId="{C9602F5C-E7E7-0E4E-92E5-74F2158B416E}" type="presParOf" srcId="{A88247A5-AD89-364B-93E1-C6408D9A2EA5}" destId="{391EC179-D729-3745-8EA7-2B15811FF22B}" srcOrd="3" destOrd="0" presId="urn:microsoft.com/office/officeart/2005/8/layout/list1"/>
    <dgm:cxn modelId="{386AF9D4-77A4-D043-858B-8A9A37FCAFAA}" type="presParOf" srcId="{A88247A5-AD89-364B-93E1-C6408D9A2EA5}" destId="{2B39E024-B0CD-5A4D-9348-66302D79E7CE}" srcOrd="4" destOrd="0" presId="urn:microsoft.com/office/officeart/2005/8/layout/list1"/>
    <dgm:cxn modelId="{D366D825-8F8B-EF4F-84BA-32CFB93F1430}" type="presParOf" srcId="{2B39E024-B0CD-5A4D-9348-66302D79E7CE}" destId="{16AC5772-D91E-0345-ACD7-361B59C08AAA}" srcOrd="0" destOrd="0" presId="urn:microsoft.com/office/officeart/2005/8/layout/list1"/>
    <dgm:cxn modelId="{FCCD61C3-3080-5D41-894C-A47C044479D9}" type="presParOf" srcId="{2B39E024-B0CD-5A4D-9348-66302D79E7CE}" destId="{94C060DC-E943-7046-BC3B-4B1DAB9966DD}" srcOrd="1" destOrd="0" presId="urn:microsoft.com/office/officeart/2005/8/layout/list1"/>
    <dgm:cxn modelId="{3738E00F-C50E-FE4A-83BD-5773E116E499}" type="presParOf" srcId="{A88247A5-AD89-364B-93E1-C6408D9A2EA5}" destId="{7954E156-7BE5-2840-B47C-24BF18361847}" srcOrd="5" destOrd="0" presId="urn:microsoft.com/office/officeart/2005/8/layout/list1"/>
    <dgm:cxn modelId="{873CC693-7BCF-644F-B0D7-96A107F14E18}" type="presParOf" srcId="{A88247A5-AD89-364B-93E1-C6408D9A2EA5}" destId="{E5024174-1E2A-514D-8FB3-50F1567A92B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3C96-760E-A540-91A9-38E69D928074}">
      <dsp:nvSpPr>
        <dsp:cNvPr id="0" name=""/>
        <dsp:cNvSpPr/>
      </dsp:nvSpPr>
      <dsp:spPr>
        <a:xfrm>
          <a:off x="0" y="384810"/>
          <a:ext cx="10515600"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41528" rIns="81612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To achieve proficiency we must “think” in the target language</a:t>
          </a:r>
        </a:p>
        <a:p>
          <a:pPr marL="228600" lvl="1" indent="-228600" algn="l" defTabSz="1155700">
            <a:lnSpc>
              <a:spcPct val="90000"/>
            </a:lnSpc>
            <a:spcBef>
              <a:spcPct val="0"/>
            </a:spcBef>
            <a:spcAft>
              <a:spcPct val="15000"/>
            </a:spcAft>
            <a:buChar char="•"/>
          </a:pPr>
          <a:r>
            <a:rPr lang="en-US" sz="2600" kern="1200"/>
            <a:t>Translation often leads to errors, e.g. </a:t>
          </a:r>
          <a:r>
            <a:rPr lang="en-US" sz="2600" i="1" kern="1200"/>
            <a:t>he’s </a:t>
          </a:r>
          <a:r>
            <a:rPr lang="en-US" sz="2600" b="1" i="1" kern="1200"/>
            <a:t>educated</a:t>
          </a:r>
          <a:r>
            <a:rPr lang="en-US" sz="2600" kern="1200"/>
            <a:t>, </a:t>
          </a:r>
          <a:r>
            <a:rPr lang="en-US" sz="2600" i="1" kern="1200"/>
            <a:t>she weared </a:t>
          </a:r>
          <a:r>
            <a:rPr lang="en-US" sz="2600" b="1" i="1" kern="1200"/>
            <a:t>herself</a:t>
          </a:r>
          <a:r>
            <a:rPr lang="en-US" sz="2600" i="1" kern="1200"/>
            <a:t> a dress</a:t>
          </a:r>
          <a:r>
            <a:rPr lang="en-US" sz="2600" kern="1200"/>
            <a:t>.</a:t>
          </a:r>
        </a:p>
      </dsp:txBody>
      <dsp:txXfrm>
        <a:off x="0" y="384810"/>
        <a:ext cx="10515600" cy="1883700"/>
      </dsp:txXfrm>
    </dsp:sp>
    <dsp:sp modelId="{697C158D-4089-F548-A526-72E3C2AF866E}">
      <dsp:nvSpPr>
        <dsp:cNvPr id="0" name=""/>
        <dsp:cNvSpPr/>
      </dsp:nvSpPr>
      <dsp:spPr>
        <a:xfrm>
          <a:off x="525780" y="1050"/>
          <a:ext cx="73609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n-US" sz="2600" b="1" kern="1200"/>
            <a:t>Negative view of translation</a:t>
          </a:r>
          <a:endParaRPr lang="en-US" sz="2600" kern="1200"/>
        </a:p>
      </dsp:txBody>
      <dsp:txXfrm>
        <a:off x="563247" y="38517"/>
        <a:ext cx="7285986" cy="692586"/>
      </dsp:txXfrm>
    </dsp:sp>
    <dsp:sp modelId="{E5024174-1E2A-514D-8FB3-50F1567A92B3}">
      <dsp:nvSpPr>
        <dsp:cNvPr id="0" name=""/>
        <dsp:cNvSpPr/>
      </dsp:nvSpPr>
      <dsp:spPr>
        <a:xfrm>
          <a:off x="0" y="2792671"/>
          <a:ext cx="10515600" cy="1515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41528" rIns="81612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It can be used to cheat, e.g. in written tests.</a:t>
          </a:r>
        </a:p>
        <a:p>
          <a:pPr marL="228600" lvl="1" indent="-228600" algn="l" defTabSz="1155700">
            <a:lnSpc>
              <a:spcPct val="90000"/>
            </a:lnSpc>
            <a:spcBef>
              <a:spcPct val="0"/>
            </a:spcBef>
            <a:spcAft>
              <a:spcPct val="15000"/>
            </a:spcAft>
            <a:buChar char="•"/>
          </a:pPr>
          <a:r>
            <a:rPr lang="en-US" sz="2600" kern="1200" dirty="0"/>
            <a:t>It leads to passivity. </a:t>
          </a:r>
        </a:p>
      </dsp:txBody>
      <dsp:txXfrm>
        <a:off x="0" y="2792671"/>
        <a:ext cx="10515600" cy="1515150"/>
      </dsp:txXfrm>
    </dsp:sp>
    <dsp:sp modelId="{94C060DC-E943-7046-BC3B-4B1DAB9966DD}">
      <dsp:nvSpPr>
        <dsp:cNvPr id="0" name=""/>
        <dsp:cNvSpPr/>
      </dsp:nvSpPr>
      <dsp:spPr>
        <a:xfrm>
          <a:off x="525780" y="2408911"/>
          <a:ext cx="73609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n-US" sz="2600" b="1" kern="1200"/>
            <a:t>Negative view of translation technology</a:t>
          </a:r>
          <a:endParaRPr lang="en-US" sz="2600" kern="1200"/>
        </a:p>
      </dsp:txBody>
      <dsp:txXfrm>
        <a:off x="563247" y="2446378"/>
        <a:ext cx="72859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CFD2D-E4F5-0C4E-A837-02D579E1A307}" type="datetimeFigureOut">
              <a:rPr lang="en-US" smtClean="0"/>
              <a:t>9/8/21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6FA68-19C5-DE49-8415-8D203F65763B}" type="slidenum">
              <a:rPr lang="en-US" smtClean="0"/>
              <a:t>‹#›</a:t>
            </a:fld>
            <a:endParaRPr lang="en-US"/>
          </a:p>
        </p:txBody>
      </p:sp>
    </p:spTree>
    <p:extLst>
      <p:ext uri="{BB962C8B-B14F-4D97-AF65-F5344CB8AC3E}">
        <p14:creationId xmlns:p14="http://schemas.microsoft.com/office/powerpoint/2010/main" val="82765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6FA68-19C5-DE49-8415-8D203F65763B}" type="slidenum">
              <a:rPr lang="en-US" smtClean="0"/>
              <a:t>7</a:t>
            </a:fld>
            <a:endParaRPr lang="en-US"/>
          </a:p>
        </p:txBody>
      </p:sp>
    </p:spTree>
    <p:extLst>
      <p:ext uri="{BB962C8B-B14F-4D97-AF65-F5344CB8AC3E}">
        <p14:creationId xmlns:p14="http://schemas.microsoft.com/office/powerpoint/2010/main" val="120750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0FFF-0EFD-A348-832A-FB1133C0955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F5E0BA1-DE24-DF4C-8302-4DEA0D72C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FCF968-948C-8D45-97A6-DA25D1535D20}"/>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5" name="Footer Placeholder 4">
            <a:extLst>
              <a:ext uri="{FF2B5EF4-FFF2-40B4-BE49-F238E27FC236}">
                <a16:creationId xmlns:a16="http://schemas.microsoft.com/office/drawing/2014/main" id="{566FE69E-AF67-E241-B4B3-5BA09D631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CBA1A-6E31-5A46-8D15-DD3B7C333911}"/>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181385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98D3-E134-8F42-B5E5-16AD7570F76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62B29F-58CC-9C4C-9AD8-4597F5723F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2E8F25-8EE5-6748-B27B-915009285576}"/>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5" name="Footer Placeholder 4">
            <a:extLst>
              <a:ext uri="{FF2B5EF4-FFF2-40B4-BE49-F238E27FC236}">
                <a16:creationId xmlns:a16="http://schemas.microsoft.com/office/drawing/2014/main" id="{BD4BF7C7-F3EB-2D45-BDC2-56A59E3F1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811FA-FC18-C94D-85E2-365BC71C0C44}"/>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189635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AF237-8908-E044-8DA5-E6CF1EDE5BE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2A1D71-5C38-2041-B228-03D0B8D0AE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1D0CF4-FED0-D646-9D3D-57D3C848EDE7}"/>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5" name="Footer Placeholder 4">
            <a:extLst>
              <a:ext uri="{FF2B5EF4-FFF2-40B4-BE49-F238E27FC236}">
                <a16:creationId xmlns:a16="http://schemas.microsoft.com/office/drawing/2014/main" id="{244AAF8F-6F63-734F-B2D9-C403CEB21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0109F-2A9D-BE4A-9C9E-F8AF9A5C0CBF}"/>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205094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F2E9-97D4-E94E-B273-A3D6ACB8F0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FA5797-00DF-6E41-9414-1097890FA8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49DA18-266E-EF40-9DA6-C7AECD7C4543}"/>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5" name="Footer Placeholder 4">
            <a:extLst>
              <a:ext uri="{FF2B5EF4-FFF2-40B4-BE49-F238E27FC236}">
                <a16:creationId xmlns:a16="http://schemas.microsoft.com/office/drawing/2014/main" id="{8D7393D0-2F3C-8B46-80FA-67E2AFEA6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DB75E-928F-C342-9513-E8C29EBB137D}"/>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189954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944F-0F44-D946-8AFF-96EE828756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B62616-72F5-9E45-9069-70BD45532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8B7F234-0002-5C4D-B69D-B2A02A278EDE}"/>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5" name="Footer Placeholder 4">
            <a:extLst>
              <a:ext uri="{FF2B5EF4-FFF2-40B4-BE49-F238E27FC236}">
                <a16:creationId xmlns:a16="http://schemas.microsoft.com/office/drawing/2014/main" id="{45ABCC71-D4EE-9B45-A93C-E7B07DBAE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3A640-DB73-1F41-B55F-0C7269F9266E}"/>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147398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485E-C2B0-824F-B74E-F01FA44902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B1DFA7-DA95-AD46-958B-21A31B3DA3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570488-9842-8246-AB05-9711D86AD93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6BB05CF-042B-BF47-A5BE-8D6177DF14D4}"/>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6" name="Footer Placeholder 5">
            <a:extLst>
              <a:ext uri="{FF2B5EF4-FFF2-40B4-BE49-F238E27FC236}">
                <a16:creationId xmlns:a16="http://schemas.microsoft.com/office/drawing/2014/main" id="{D1CA40EB-5A89-AC45-AF44-7EEB35F34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9D9FE-65B3-C541-80AE-F7D8FF5BC197}"/>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81875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FCD2-C419-4748-A6FA-38E6194B058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68EB4E-CC60-F847-954A-CC24A1A8B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56994F-FD16-9A41-89DE-7FCA952E2E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91B455D-1CD3-5B4E-A315-E71F8C2CC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943A8D5-F124-BE41-83E1-28AEBBC415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CD7B9D6-BF4C-0249-8F24-C070A3184242}"/>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8" name="Footer Placeholder 7">
            <a:extLst>
              <a:ext uri="{FF2B5EF4-FFF2-40B4-BE49-F238E27FC236}">
                <a16:creationId xmlns:a16="http://schemas.microsoft.com/office/drawing/2014/main" id="{93EA263C-482B-364E-88BA-FFF763CEBE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30CA90-B38F-0343-9569-2CB924BA0818}"/>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3579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BCA0-C8F0-5C4D-B857-ED7BAEC1C9A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AAA2EB9-0BAC-F748-97A3-B55C4F70E7D2}"/>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4" name="Footer Placeholder 3">
            <a:extLst>
              <a:ext uri="{FF2B5EF4-FFF2-40B4-BE49-F238E27FC236}">
                <a16:creationId xmlns:a16="http://schemas.microsoft.com/office/drawing/2014/main" id="{CDBA87DF-9B46-6B44-91B0-15242FA7F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AED779-6F8A-8346-AA6E-2ADCF1F358DB}"/>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262007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57546A-6A08-C74B-B16D-472A47A2FF4A}"/>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3" name="Footer Placeholder 2">
            <a:extLst>
              <a:ext uri="{FF2B5EF4-FFF2-40B4-BE49-F238E27FC236}">
                <a16:creationId xmlns:a16="http://schemas.microsoft.com/office/drawing/2014/main" id="{7C479432-D26C-7249-A8F6-996AAE4D24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8B512-4E62-2247-9EA6-23308958B6CD}"/>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412274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E0A1-E5AB-6346-AFD5-C54B9F00BA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CEE310-F92F-E84C-AC40-87F3BBA83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38281F-E9E2-F347-8BCF-2739A5EFA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7F97BF-D9BB-8E4B-B2F5-5BC7E0C849E8}"/>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6" name="Footer Placeholder 5">
            <a:extLst>
              <a:ext uri="{FF2B5EF4-FFF2-40B4-BE49-F238E27FC236}">
                <a16:creationId xmlns:a16="http://schemas.microsoft.com/office/drawing/2014/main" id="{08147866-0BB2-BB4E-AC6B-238A4989F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55C7E-4759-2D4F-9635-B3A009B2ADB5}"/>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422757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3698-5720-0D4C-ADBD-B6BE880D99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1F6136E-F254-2F4C-A2FB-D86315039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996049-848A-A046-9A8C-D2B3B1967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BDFC8F-92B5-D941-BF28-6D71FB956F47}"/>
              </a:ext>
            </a:extLst>
          </p:cNvPr>
          <p:cNvSpPr>
            <a:spLocks noGrp="1"/>
          </p:cNvSpPr>
          <p:nvPr>
            <p:ph type="dt" sz="half" idx="10"/>
          </p:nvPr>
        </p:nvSpPr>
        <p:spPr/>
        <p:txBody>
          <a:bodyPr/>
          <a:lstStyle/>
          <a:p>
            <a:fld id="{28886204-1A80-334A-99B4-F794CEBB2202}" type="datetimeFigureOut">
              <a:rPr lang="en-US" smtClean="0"/>
              <a:t>9/8/21</a:t>
            </a:fld>
            <a:endParaRPr lang="en-US"/>
          </a:p>
        </p:txBody>
      </p:sp>
      <p:sp>
        <p:nvSpPr>
          <p:cNvPr id="6" name="Footer Placeholder 5">
            <a:extLst>
              <a:ext uri="{FF2B5EF4-FFF2-40B4-BE49-F238E27FC236}">
                <a16:creationId xmlns:a16="http://schemas.microsoft.com/office/drawing/2014/main" id="{92BB994B-2969-3A4B-A942-A003D84E5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A570C-35FC-1B46-BFF8-BE5DF81B36DC}"/>
              </a:ext>
            </a:extLst>
          </p:cNvPr>
          <p:cNvSpPr>
            <a:spLocks noGrp="1"/>
          </p:cNvSpPr>
          <p:nvPr>
            <p:ph type="sldNum" sz="quarter" idx="12"/>
          </p:nvPr>
        </p:nvSpPr>
        <p:spPr/>
        <p:txBody>
          <a:bodyPr/>
          <a:lstStyle/>
          <a:p>
            <a:fld id="{515DEB76-AB02-3041-A979-682222ECFAA0}" type="slidenum">
              <a:rPr lang="en-US" smtClean="0"/>
              <a:t>‹#›</a:t>
            </a:fld>
            <a:endParaRPr lang="en-US"/>
          </a:p>
        </p:txBody>
      </p:sp>
    </p:spTree>
    <p:extLst>
      <p:ext uri="{BB962C8B-B14F-4D97-AF65-F5344CB8AC3E}">
        <p14:creationId xmlns:p14="http://schemas.microsoft.com/office/powerpoint/2010/main" val="324157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AC234-0CE2-0947-A75B-9B8320ABC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2D895A-56F2-4D48-9B31-9C296C59B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107FBD-17D1-0146-967C-2476327CE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86204-1A80-334A-99B4-F794CEBB2202}" type="datetimeFigureOut">
              <a:rPr lang="en-US" smtClean="0"/>
              <a:t>9/8/21</a:t>
            </a:fld>
            <a:endParaRPr lang="en-US"/>
          </a:p>
        </p:txBody>
      </p:sp>
      <p:sp>
        <p:nvSpPr>
          <p:cNvPr id="5" name="Footer Placeholder 4">
            <a:extLst>
              <a:ext uri="{FF2B5EF4-FFF2-40B4-BE49-F238E27FC236}">
                <a16:creationId xmlns:a16="http://schemas.microsoft.com/office/drawing/2014/main" id="{1482F78F-ABD8-FA4B-B13A-C0F35B8F5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C1C275-EDDA-E24C-BC0B-8834D16EA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DEB76-AB02-3041-A979-682222ECFAA0}" type="slidenum">
              <a:rPr lang="en-US" smtClean="0"/>
              <a:t>‹#›</a:t>
            </a:fld>
            <a:endParaRPr lang="en-US"/>
          </a:p>
        </p:txBody>
      </p:sp>
    </p:spTree>
    <p:extLst>
      <p:ext uri="{BB962C8B-B14F-4D97-AF65-F5344CB8AC3E}">
        <p14:creationId xmlns:p14="http://schemas.microsoft.com/office/powerpoint/2010/main" val="196594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7203/attic.10.2228" TargetMode="External"/><Relationship Id="rId2" Type="http://schemas.openxmlformats.org/officeDocument/2006/relationships/hyperlink" Target="https://doi.org/10.1111/j.1473-4192.2007.00160.x" TargetMode="External"/><Relationship Id="rId1" Type="http://schemas.openxmlformats.org/officeDocument/2006/relationships/slideLayout" Target="../slideLayouts/slideLayout2.xml"/><Relationship Id="rId5" Type="http://schemas.openxmlformats.org/officeDocument/2006/relationships/hyperlink" Target="https://doi.org/10.2307/3107097" TargetMode="External"/><Relationship Id="rId4" Type="http://schemas.openxmlformats.org/officeDocument/2006/relationships/hyperlink" Target="https://doi.org/10.1111/flan.12366"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92" name="Rectangle 78">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ith long hair&#10;&#10;Description automatically generated with low confidence">
            <a:extLst>
              <a:ext uri="{FF2B5EF4-FFF2-40B4-BE49-F238E27FC236}">
                <a16:creationId xmlns:a16="http://schemas.microsoft.com/office/drawing/2014/main" id="{EAC8AEB4-DFFF-AD47-A958-1F7F7F27E22C}"/>
              </a:ext>
            </a:extLst>
          </p:cNvPr>
          <p:cNvPicPr>
            <a:picLocks noChangeAspect="1"/>
          </p:cNvPicPr>
          <p:nvPr/>
        </p:nvPicPr>
        <p:blipFill rotWithShape="1">
          <a:blip r:embed="rId2"/>
          <a:srcRect l="12525" r="772" b="-3"/>
          <a:stretch/>
        </p:blipFill>
        <p:spPr>
          <a:xfrm>
            <a:off x="1" y="1"/>
            <a:ext cx="2970465" cy="3383279"/>
          </a:xfrm>
          <a:prstGeom prst="rect">
            <a:avLst/>
          </a:prstGeom>
        </p:spPr>
      </p:pic>
      <p:pic>
        <p:nvPicPr>
          <p:cNvPr id="3080" name="Picture 8" descr="Staff Profile - Education, Communication and Language Sciences - Newcastle  University">
            <a:extLst>
              <a:ext uri="{FF2B5EF4-FFF2-40B4-BE49-F238E27FC236}">
                <a16:creationId xmlns:a16="http://schemas.microsoft.com/office/drawing/2014/main" id="{635FBA1D-06B3-3543-BAF5-937A6FA2F0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576"/>
          <a:stretch/>
        </p:blipFill>
        <p:spPr bwMode="auto">
          <a:xfrm>
            <a:off x="3072956" y="10"/>
            <a:ext cx="2970465" cy="33832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ick RICHES | Newcastle University, Newcastle upon Tyne | NCL | Centre for  Research in Linguistics and Language Sciences">
            <a:extLst>
              <a:ext uri="{FF2B5EF4-FFF2-40B4-BE49-F238E27FC236}">
                <a16:creationId xmlns:a16="http://schemas.microsoft.com/office/drawing/2014/main" id="{6D311435-641C-BF43-8CF3-734B0E37FC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48" r="7416" b="2"/>
          <a:stretch/>
        </p:blipFill>
        <p:spPr bwMode="auto">
          <a:xfrm>
            <a:off x="6145909"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ewcastle University - Home | Facebook">
            <a:extLst>
              <a:ext uri="{FF2B5EF4-FFF2-40B4-BE49-F238E27FC236}">
                <a16:creationId xmlns:a16="http://schemas.microsoft.com/office/drawing/2014/main" id="{13813AC4-DD00-2E4D-8E96-6B06495C60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12" r="6951" b="2"/>
          <a:stretch/>
        </p:blipFill>
        <p:spPr bwMode="auto">
          <a:xfrm>
            <a:off x="9220200"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aff Profile - Education, Communication and Language Sciences - Newcastle  University">
            <a:extLst>
              <a:ext uri="{FF2B5EF4-FFF2-40B4-BE49-F238E27FC236}">
                <a16:creationId xmlns:a16="http://schemas.microsoft.com/office/drawing/2014/main" id="{15584379-CF90-3F48-BB54-D114399810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72" r="2" b="9474"/>
          <a:stretch/>
        </p:blipFill>
        <p:spPr bwMode="auto">
          <a:xfrm>
            <a:off x="-1017" y="3474720"/>
            <a:ext cx="2970465" cy="3383280"/>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80">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846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F22E3D-BDED-3649-A1E9-1D707EEC0FC2}"/>
              </a:ext>
            </a:extLst>
          </p:cNvPr>
          <p:cNvSpPr>
            <a:spLocks noGrp="1"/>
          </p:cNvSpPr>
          <p:nvPr>
            <p:ph type="ctrTitle"/>
          </p:nvPr>
        </p:nvSpPr>
        <p:spPr>
          <a:xfrm>
            <a:off x="6308772" y="3593532"/>
            <a:ext cx="5867505" cy="692718"/>
          </a:xfrm>
        </p:spPr>
        <p:txBody>
          <a:bodyPr vert="horz" lIns="91440" tIns="45720" rIns="91440" bIns="45720" rtlCol="0" anchor="ctr">
            <a:normAutofit/>
          </a:bodyPr>
          <a:lstStyle/>
          <a:p>
            <a:pPr algn="l"/>
            <a:r>
              <a:rPr lang="en-US" sz="2000" b="1" kern="1200" dirty="0">
                <a:solidFill>
                  <a:srgbClr val="FFFFFF"/>
                </a:solidFill>
                <a:latin typeface="+mj-lt"/>
                <a:ea typeface="+mj-ea"/>
                <a:cs typeface="+mj-cs"/>
              </a:rPr>
              <a:t>Teachers’ perceptions of Machine Translation as a pedagogical tool</a:t>
            </a:r>
          </a:p>
        </p:txBody>
      </p:sp>
      <p:pic>
        <p:nvPicPr>
          <p:cNvPr id="4" name="Picture 3" descr="Text&#10;&#10;Description automatically generated">
            <a:extLst>
              <a:ext uri="{FF2B5EF4-FFF2-40B4-BE49-F238E27FC236}">
                <a16:creationId xmlns:a16="http://schemas.microsoft.com/office/drawing/2014/main" id="{00000000-0008-0000-0000-00001404000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3947" r="28823" b="1"/>
          <a:stretch/>
        </p:blipFill>
        <p:spPr bwMode="auto">
          <a:xfrm>
            <a:off x="3059902" y="3474719"/>
            <a:ext cx="2970466" cy="3383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3" name="Subtitle 2">
            <a:extLst>
              <a:ext uri="{FF2B5EF4-FFF2-40B4-BE49-F238E27FC236}">
                <a16:creationId xmlns:a16="http://schemas.microsoft.com/office/drawing/2014/main" id="{13943076-21EB-9047-A04C-93368C7919CB}"/>
              </a:ext>
            </a:extLst>
          </p:cNvPr>
          <p:cNvSpPr>
            <a:spLocks noGrp="1"/>
          </p:cNvSpPr>
          <p:nvPr>
            <p:ph type="subTitle" idx="1"/>
          </p:nvPr>
        </p:nvSpPr>
        <p:spPr>
          <a:xfrm>
            <a:off x="6479648" y="4510584"/>
            <a:ext cx="5366610" cy="2347405"/>
          </a:xfrm>
        </p:spPr>
        <p:txBody>
          <a:bodyPr vert="horz" lIns="91440" tIns="45720" rIns="91440" bIns="45720" rtlCol="0">
            <a:normAutofit fontScale="92500" lnSpcReduction="10000"/>
          </a:bodyPr>
          <a:lstStyle/>
          <a:p>
            <a:pPr indent="-228600" algn="l">
              <a:buFont typeface="Arial" panose="020B0604020202020204" pitchFamily="34" charset="0"/>
              <a:buChar char="•"/>
            </a:pPr>
            <a:r>
              <a:rPr lang="en-US" sz="1800" dirty="0">
                <a:solidFill>
                  <a:srgbClr val="FFFFFF"/>
                </a:solidFill>
              </a:rPr>
              <a:t>British Association of Applied Linguistics, </a:t>
            </a:r>
            <a:r>
              <a:rPr lang="en-US" sz="1800" dirty="0" err="1">
                <a:solidFill>
                  <a:srgbClr val="FFFFFF"/>
                </a:solidFill>
              </a:rPr>
              <a:t>Northumbria</a:t>
            </a:r>
            <a:r>
              <a:rPr lang="en-US" sz="1800" dirty="0">
                <a:solidFill>
                  <a:srgbClr val="FFFFFF"/>
                </a:solidFill>
              </a:rPr>
              <a:t> University, 10</a:t>
            </a:r>
            <a:r>
              <a:rPr lang="en-US" sz="1800" baseline="30000" dirty="0">
                <a:solidFill>
                  <a:srgbClr val="FFFFFF"/>
                </a:solidFill>
              </a:rPr>
              <a:t>th</a:t>
            </a:r>
            <a:r>
              <a:rPr lang="en-US" sz="1800" dirty="0">
                <a:solidFill>
                  <a:srgbClr val="FFFFFF"/>
                </a:solidFill>
              </a:rPr>
              <a:t> Sep 2020</a:t>
            </a:r>
          </a:p>
          <a:p>
            <a:pPr indent="-228600" algn="l">
              <a:buFont typeface="Arial" panose="020B0604020202020204" pitchFamily="34" charset="0"/>
              <a:buChar char="•"/>
            </a:pPr>
            <a:endParaRPr lang="en-US" sz="1800" dirty="0">
              <a:solidFill>
                <a:srgbClr val="FFFFFF"/>
              </a:solidFill>
            </a:endParaRPr>
          </a:p>
          <a:p>
            <a:pPr indent="-228600" algn="l">
              <a:buFont typeface="Arial" panose="020B0604020202020204" pitchFamily="34" charset="0"/>
              <a:buChar char="•"/>
            </a:pPr>
            <a:r>
              <a:rPr lang="en-US" sz="1800" dirty="0">
                <a:solidFill>
                  <a:srgbClr val="FFFFFF"/>
                </a:solidFill>
              </a:rPr>
              <a:t>Nick Riches, Elaine Lopez, </a:t>
            </a:r>
            <a:r>
              <a:rPr lang="en-US" sz="1800" dirty="0" err="1">
                <a:solidFill>
                  <a:srgbClr val="FFFFFF"/>
                </a:solidFill>
              </a:rPr>
              <a:t>Müge</a:t>
            </a:r>
            <a:r>
              <a:rPr lang="en-US" sz="1800" dirty="0">
                <a:solidFill>
                  <a:srgbClr val="FFFFFF"/>
                </a:solidFill>
              </a:rPr>
              <a:t> </a:t>
            </a:r>
            <a:r>
              <a:rPr lang="en-US" sz="1800" dirty="0" err="1">
                <a:solidFill>
                  <a:srgbClr val="FFFFFF"/>
                </a:solidFill>
              </a:rPr>
              <a:t>Satar</a:t>
            </a:r>
            <a:r>
              <a:rPr lang="en-US" sz="1800" dirty="0">
                <a:solidFill>
                  <a:srgbClr val="FFFFFF"/>
                </a:solidFill>
              </a:rPr>
              <a:t> Cohen, </a:t>
            </a:r>
            <a:r>
              <a:rPr lang="en-US" sz="1800" dirty="0" err="1">
                <a:solidFill>
                  <a:srgbClr val="FFFFFF"/>
                </a:solidFill>
              </a:rPr>
              <a:t>Saziye</a:t>
            </a:r>
            <a:r>
              <a:rPr lang="en-US" sz="1800" dirty="0">
                <a:solidFill>
                  <a:srgbClr val="FFFFFF"/>
                </a:solidFill>
              </a:rPr>
              <a:t> </a:t>
            </a:r>
            <a:r>
              <a:rPr lang="en-US" sz="1800" dirty="0" err="1">
                <a:solidFill>
                  <a:srgbClr val="FFFFFF"/>
                </a:solidFill>
              </a:rPr>
              <a:t>Tasmedir</a:t>
            </a:r>
            <a:r>
              <a:rPr lang="en-US" sz="1800" dirty="0">
                <a:solidFill>
                  <a:srgbClr val="FFFFFF"/>
                </a:solidFill>
              </a:rPr>
              <a:t>, Newcastle University</a:t>
            </a:r>
          </a:p>
          <a:p>
            <a:pPr indent="-228600" algn="l">
              <a:buFont typeface="Arial" panose="020B0604020202020204" pitchFamily="34" charset="0"/>
              <a:buChar char="•"/>
            </a:pPr>
            <a:endParaRPr lang="en-US" sz="1800" dirty="0">
              <a:solidFill>
                <a:srgbClr val="FFFFFF"/>
              </a:solidFill>
            </a:endParaRPr>
          </a:p>
          <a:p>
            <a:pPr indent="-228600" algn="l">
              <a:buFont typeface="Arial" panose="020B0604020202020204" pitchFamily="34" charset="0"/>
              <a:buChar char="•"/>
            </a:pPr>
            <a:r>
              <a:rPr lang="en-US" sz="1800" dirty="0">
                <a:solidFill>
                  <a:srgbClr val="FFFFFF"/>
                </a:solidFill>
              </a:rPr>
              <a:t>Project funded by AHRC Creative Multilingualism, via University of Oxford, grant RES/0352/7290 </a:t>
            </a:r>
          </a:p>
          <a:p>
            <a:pPr indent="-228600" algn="l">
              <a:buFont typeface="Arial" panose="020B0604020202020204" pitchFamily="34" charset="0"/>
              <a:buChar char="•"/>
            </a:pPr>
            <a:endParaRPr lang="en-US" sz="1100" dirty="0">
              <a:solidFill>
                <a:srgbClr val="FFFFFF"/>
              </a:solidFill>
            </a:endParaRPr>
          </a:p>
          <a:p>
            <a:pPr indent="-228600" algn="l">
              <a:buFont typeface="Arial" panose="020B0604020202020204" pitchFamily="34" charset="0"/>
              <a:buChar char="•"/>
            </a:pPr>
            <a:endParaRPr lang="en-US" sz="1100" dirty="0">
              <a:solidFill>
                <a:srgbClr val="FFFFFF"/>
              </a:solidFill>
            </a:endParaRPr>
          </a:p>
        </p:txBody>
      </p:sp>
    </p:spTree>
    <p:extLst>
      <p:ext uri="{BB962C8B-B14F-4D97-AF65-F5344CB8AC3E}">
        <p14:creationId xmlns:p14="http://schemas.microsoft.com/office/powerpoint/2010/main" val="16724744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861-5117-D640-B59E-09AA9DEE1E61}"/>
              </a:ext>
            </a:extLst>
          </p:cNvPr>
          <p:cNvSpPr>
            <a:spLocks noGrp="1"/>
          </p:cNvSpPr>
          <p:nvPr>
            <p:ph type="title"/>
          </p:nvPr>
        </p:nvSpPr>
        <p:spPr/>
        <p:txBody>
          <a:bodyPr>
            <a:normAutofit/>
          </a:bodyPr>
          <a:lstStyle/>
          <a:p>
            <a:r>
              <a:rPr lang="en-US" sz="3600" dirty="0"/>
              <a:t>The social construction of technology (Kline &amp; Pinch, 1996)</a:t>
            </a:r>
          </a:p>
        </p:txBody>
      </p:sp>
      <p:sp>
        <p:nvSpPr>
          <p:cNvPr id="3" name="Content Placeholder 2">
            <a:extLst>
              <a:ext uri="{FF2B5EF4-FFF2-40B4-BE49-F238E27FC236}">
                <a16:creationId xmlns:a16="http://schemas.microsoft.com/office/drawing/2014/main" id="{29973BE8-8484-7C48-B49A-06DC4010E85A}"/>
              </a:ext>
            </a:extLst>
          </p:cNvPr>
          <p:cNvSpPr>
            <a:spLocks noGrp="1"/>
          </p:cNvSpPr>
          <p:nvPr>
            <p:ph idx="1"/>
          </p:nvPr>
        </p:nvSpPr>
        <p:spPr>
          <a:xfrm>
            <a:off x="838200" y="1690688"/>
            <a:ext cx="10515600" cy="5479143"/>
          </a:xfrm>
        </p:spPr>
        <p:txBody>
          <a:bodyPr>
            <a:normAutofit/>
          </a:bodyPr>
          <a:lstStyle/>
          <a:p>
            <a:r>
              <a:rPr lang="en-US" sz="2400" dirty="0"/>
              <a:t>Technologies designed for one use are quickly adapted by communities of interest to serve other purposes.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A technology may “technically” be very useful, but will not be successful unless it is consistent with the aims and values of relevant communities.</a:t>
            </a:r>
          </a:p>
        </p:txBody>
      </p:sp>
      <p:pic>
        <p:nvPicPr>
          <p:cNvPr id="4" name="Picture 3">
            <a:extLst>
              <a:ext uri="{FF2B5EF4-FFF2-40B4-BE49-F238E27FC236}">
                <a16:creationId xmlns:a16="http://schemas.microsoft.com/office/drawing/2014/main" id="{5D0FC043-F2C9-6741-90EC-E87060D4266F}"/>
              </a:ext>
            </a:extLst>
          </p:cNvPr>
          <p:cNvPicPr>
            <a:picLocks noChangeAspect="1"/>
          </p:cNvPicPr>
          <p:nvPr/>
        </p:nvPicPr>
        <p:blipFill>
          <a:blip r:embed="rId2"/>
          <a:stretch>
            <a:fillRect/>
          </a:stretch>
        </p:blipFill>
        <p:spPr>
          <a:xfrm>
            <a:off x="3073944" y="2549842"/>
            <a:ext cx="5460472" cy="2890838"/>
          </a:xfrm>
          <a:prstGeom prst="rect">
            <a:avLst/>
          </a:prstGeom>
        </p:spPr>
      </p:pic>
    </p:spTree>
    <p:extLst>
      <p:ext uri="{BB962C8B-B14F-4D97-AF65-F5344CB8AC3E}">
        <p14:creationId xmlns:p14="http://schemas.microsoft.com/office/powerpoint/2010/main" val="364204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7 Easy Steps to Building your Own Shiny App from Scratch – JEPS Bulletin">
            <a:extLst>
              <a:ext uri="{FF2B5EF4-FFF2-40B4-BE49-F238E27FC236}">
                <a16:creationId xmlns:a16="http://schemas.microsoft.com/office/drawing/2014/main" id="{DFCA024A-E04F-AF4D-959D-E9A36EE5C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00" y="3315013"/>
            <a:ext cx="265430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B744EE4-1FC8-CA4A-BCC6-3715FCC1284A}"/>
              </a:ext>
            </a:extLst>
          </p:cNvPr>
          <p:cNvPicPr>
            <a:picLocks noChangeAspect="1"/>
          </p:cNvPicPr>
          <p:nvPr/>
        </p:nvPicPr>
        <p:blipFill>
          <a:blip r:embed="rId3"/>
          <a:stretch>
            <a:fillRect/>
          </a:stretch>
        </p:blipFill>
        <p:spPr>
          <a:xfrm>
            <a:off x="5391077" y="4718273"/>
            <a:ext cx="6804045" cy="1360809"/>
          </a:xfrm>
          <a:prstGeom prst="rect">
            <a:avLst/>
          </a:prstGeom>
        </p:spPr>
      </p:pic>
      <p:pic>
        <p:nvPicPr>
          <p:cNvPr id="5" name="Picture 4">
            <a:extLst>
              <a:ext uri="{FF2B5EF4-FFF2-40B4-BE49-F238E27FC236}">
                <a16:creationId xmlns:a16="http://schemas.microsoft.com/office/drawing/2014/main" id="{68229DCE-636F-8849-A8B1-0D14D5921FCB}"/>
              </a:ext>
            </a:extLst>
          </p:cNvPr>
          <p:cNvPicPr>
            <a:picLocks noChangeAspect="1"/>
          </p:cNvPicPr>
          <p:nvPr/>
        </p:nvPicPr>
        <p:blipFill>
          <a:blip r:embed="rId4"/>
          <a:stretch>
            <a:fillRect/>
          </a:stretch>
        </p:blipFill>
        <p:spPr>
          <a:xfrm>
            <a:off x="4257957" y="416720"/>
            <a:ext cx="4800600" cy="1778000"/>
          </a:xfrm>
          <a:prstGeom prst="rect">
            <a:avLst/>
          </a:prstGeom>
        </p:spPr>
      </p:pic>
      <p:sp>
        <p:nvSpPr>
          <p:cNvPr id="6" name="Up-down Arrow 5">
            <a:extLst>
              <a:ext uri="{FF2B5EF4-FFF2-40B4-BE49-F238E27FC236}">
                <a16:creationId xmlns:a16="http://schemas.microsoft.com/office/drawing/2014/main" id="{BDCDAF5E-3E0A-D842-8BB9-E97139DAECFC}"/>
              </a:ext>
            </a:extLst>
          </p:cNvPr>
          <p:cNvSpPr/>
          <p:nvPr/>
        </p:nvSpPr>
        <p:spPr>
          <a:xfrm rot="2027087">
            <a:off x="3397865" y="2160974"/>
            <a:ext cx="599071" cy="130628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Up-down Arrow 7">
            <a:extLst>
              <a:ext uri="{FF2B5EF4-FFF2-40B4-BE49-F238E27FC236}">
                <a16:creationId xmlns:a16="http://schemas.microsoft.com/office/drawing/2014/main" id="{2E9B7D9A-B068-2C49-91FC-B776EA5A5FE5}"/>
              </a:ext>
            </a:extLst>
          </p:cNvPr>
          <p:cNvSpPr/>
          <p:nvPr/>
        </p:nvSpPr>
        <p:spPr>
          <a:xfrm rot="5400000">
            <a:off x="4287451" y="4745534"/>
            <a:ext cx="599071" cy="130628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B1C775-F54E-0949-B69B-11B4ADC20541}"/>
              </a:ext>
            </a:extLst>
          </p:cNvPr>
          <p:cNvSpPr/>
          <p:nvPr/>
        </p:nvSpPr>
        <p:spPr>
          <a:xfrm>
            <a:off x="0" y="2823210"/>
            <a:ext cx="12192000" cy="4034790"/>
          </a:xfrm>
          <a:prstGeom prst="rect">
            <a:avLst/>
          </a:prstGeom>
          <a:solidFill>
            <a:schemeClr val="accent1">
              <a:alpha val="154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927D1B-9135-5B43-9ED1-1C16EF8F3D6F}"/>
              </a:ext>
            </a:extLst>
          </p:cNvPr>
          <p:cNvSpPr txBox="1"/>
          <p:nvPr/>
        </p:nvSpPr>
        <p:spPr>
          <a:xfrm>
            <a:off x="8650514" y="1044682"/>
            <a:ext cx="2467429" cy="830997"/>
          </a:xfrm>
          <a:prstGeom prst="rect">
            <a:avLst/>
          </a:prstGeom>
          <a:noFill/>
        </p:spPr>
        <p:txBody>
          <a:bodyPr wrap="square" rtlCol="0">
            <a:spAutoFit/>
          </a:bodyPr>
          <a:lstStyle/>
          <a:p>
            <a:pPr algn="ctr"/>
            <a:r>
              <a:rPr lang="en-US" sz="2400" dirty="0">
                <a:solidFill>
                  <a:schemeClr val="accent2">
                    <a:lumMod val="50000"/>
                  </a:schemeClr>
                </a:solidFill>
              </a:rPr>
              <a:t>Commercial / </a:t>
            </a:r>
            <a:r>
              <a:rPr lang="en-US" sz="2400" dirty="0" err="1">
                <a:solidFill>
                  <a:schemeClr val="accent2">
                    <a:lumMod val="50000"/>
                  </a:schemeClr>
                </a:solidFill>
              </a:rPr>
              <a:t>Propietary</a:t>
            </a:r>
            <a:endParaRPr lang="en-US" sz="2400" dirty="0">
              <a:solidFill>
                <a:schemeClr val="accent2">
                  <a:lumMod val="50000"/>
                </a:schemeClr>
              </a:solidFill>
            </a:endParaRPr>
          </a:p>
        </p:txBody>
      </p:sp>
      <p:sp>
        <p:nvSpPr>
          <p:cNvPr id="11" name="TextBox 10">
            <a:extLst>
              <a:ext uri="{FF2B5EF4-FFF2-40B4-BE49-F238E27FC236}">
                <a16:creationId xmlns:a16="http://schemas.microsoft.com/office/drawing/2014/main" id="{93D05DAF-7852-EE49-AC10-2DE89EA503C2}"/>
              </a:ext>
            </a:extLst>
          </p:cNvPr>
          <p:cNvSpPr txBox="1"/>
          <p:nvPr/>
        </p:nvSpPr>
        <p:spPr>
          <a:xfrm>
            <a:off x="8084458" y="3887276"/>
            <a:ext cx="3599542" cy="830997"/>
          </a:xfrm>
          <a:prstGeom prst="rect">
            <a:avLst/>
          </a:prstGeom>
          <a:noFill/>
        </p:spPr>
        <p:txBody>
          <a:bodyPr wrap="square" rtlCol="0">
            <a:spAutoFit/>
          </a:bodyPr>
          <a:lstStyle/>
          <a:p>
            <a:pPr algn="ctr"/>
            <a:r>
              <a:rPr lang="en-US" sz="2400" dirty="0">
                <a:solidFill>
                  <a:schemeClr val="accent2">
                    <a:lumMod val="50000"/>
                  </a:schemeClr>
                </a:solidFill>
              </a:rPr>
              <a:t>Free / open source (but charges for hosting)</a:t>
            </a:r>
          </a:p>
        </p:txBody>
      </p:sp>
      <p:pic>
        <p:nvPicPr>
          <p:cNvPr id="4100" name="Picture 4" descr="Moby-Dick's Powerful Message for the Atomic Age ‹ Literary Hub">
            <a:extLst>
              <a:ext uri="{FF2B5EF4-FFF2-40B4-BE49-F238E27FC236}">
                <a16:creationId xmlns:a16="http://schemas.microsoft.com/office/drawing/2014/main" id="{423E1A64-62AB-8742-AEDD-616395DF2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8920"/>
            <a:ext cx="4152900" cy="1955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227D38B-7F2E-7747-A0DE-8933EF325398}"/>
              </a:ext>
            </a:extLst>
          </p:cNvPr>
          <p:cNvSpPr/>
          <p:nvPr/>
        </p:nvSpPr>
        <p:spPr>
          <a:xfrm>
            <a:off x="2540000" y="282812"/>
            <a:ext cx="1582057" cy="18724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6E4583-B309-D949-912C-10FF36D08ECC}"/>
              </a:ext>
            </a:extLst>
          </p:cNvPr>
          <p:cNvSpPr txBox="1"/>
          <p:nvPr/>
        </p:nvSpPr>
        <p:spPr>
          <a:xfrm>
            <a:off x="371842" y="1539469"/>
            <a:ext cx="1970486" cy="646331"/>
          </a:xfrm>
          <a:prstGeom prst="rect">
            <a:avLst/>
          </a:prstGeom>
          <a:noFill/>
        </p:spPr>
        <p:txBody>
          <a:bodyPr wrap="square" rtlCol="0">
            <a:spAutoFit/>
          </a:bodyPr>
          <a:lstStyle/>
          <a:p>
            <a:r>
              <a:rPr lang="en-US" b="1" dirty="0">
                <a:solidFill>
                  <a:schemeClr val="bg1"/>
                </a:solidFill>
              </a:rPr>
              <a:t>Moby Dick, Herman Melville</a:t>
            </a:r>
          </a:p>
        </p:txBody>
      </p:sp>
    </p:spTree>
    <p:extLst>
      <p:ext uri="{BB962C8B-B14F-4D97-AF65-F5344CB8AC3E}">
        <p14:creationId xmlns:p14="http://schemas.microsoft.com/office/powerpoint/2010/main" val="398172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C5DE-DA65-0148-A7B9-B66FFB01C106}"/>
              </a:ext>
            </a:extLst>
          </p:cNvPr>
          <p:cNvSpPr>
            <a:spLocks noGrp="1"/>
          </p:cNvSpPr>
          <p:nvPr>
            <p:ph type="title"/>
          </p:nvPr>
        </p:nvSpPr>
        <p:spPr/>
        <p:txBody>
          <a:bodyPr/>
          <a:lstStyle/>
          <a:p>
            <a:endParaRPr lang="en-US"/>
          </a:p>
        </p:txBody>
      </p:sp>
      <p:pic>
        <p:nvPicPr>
          <p:cNvPr id="4" name="Content Placeholder 3" descr="Graphical user interface, text, application&#10;&#10;Description automatically generated">
            <a:extLst>
              <a:ext uri="{FF2B5EF4-FFF2-40B4-BE49-F238E27FC236}">
                <a16:creationId xmlns:a16="http://schemas.microsoft.com/office/drawing/2014/main" id="{F39D6CC2-2516-B248-8F80-66C6EB763C05}"/>
              </a:ext>
            </a:extLst>
          </p:cNvPr>
          <p:cNvPicPr>
            <a:picLocks noGrp="1"/>
          </p:cNvPicPr>
          <p:nvPr>
            <p:ph idx="1"/>
          </p:nvPr>
        </p:nvPicPr>
        <p:blipFill>
          <a:blip r:embed="rId2"/>
          <a:stretch>
            <a:fillRect/>
          </a:stretch>
        </p:blipFill>
        <p:spPr>
          <a:xfrm>
            <a:off x="1689100" y="121557"/>
            <a:ext cx="8813800" cy="6614886"/>
          </a:xfrm>
          <a:prstGeom prst="rect">
            <a:avLst/>
          </a:prstGeom>
        </p:spPr>
      </p:pic>
    </p:spTree>
    <p:extLst>
      <p:ext uri="{BB962C8B-B14F-4D97-AF65-F5344CB8AC3E}">
        <p14:creationId xmlns:p14="http://schemas.microsoft.com/office/powerpoint/2010/main" val="64659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67F8-CB0C-8F40-ADDC-D54B7311EE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6CC29D-2C4E-EC4C-AD6F-DE0D07109708}"/>
              </a:ext>
            </a:extLst>
          </p:cNvPr>
          <p:cNvSpPr>
            <a:spLocks noGrp="1"/>
          </p:cNvSpPr>
          <p:nvPr>
            <p:ph idx="1"/>
          </p:nvPr>
        </p:nvSpPr>
        <p:spPr/>
        <p:txBody>
          <a:bodyPr/>
          <a:lstStyle/>
          <a:p>
            <a:endParaRPr lang="en-US"/>
          </a:p>
        </p:txBody>
      </p:sp>
      <p:pic>
        <p:nvPicPr>
          <p:cNvPr id="4" name="Picture 3" descr="Graphical user interface, application&#10;&#10;Description automatically generated">
            <a:extLst>
              <a:ext uri="{FF2B5EF4-FFF2-40B4-BE49-F238E27FC236}">
                <a16:creationId xmlns:a16="http://schemas.microsoft.com/office/drawing/2014/main" id="{D34DA5D1-1D61-7943-8A6D-1404DFEFBB4B}"/>
              </a:ext>
            </a:extLst>
          </p:cNvPr>
          <p:cNvPicPr/>
          <p:nvPr/>
        </p:nvPicPr>
        <p:blipFill>
          <a:blip r:embed="rId2"/>
          <a:stretch>
            <a:fillRect/>
          </a:stretch>
        </p:blipFill>
        <p:spPr>
          <a:xfrm>
            <a:off x="838199" y="365125"/>
            <a:ext cx="9786257" cy="6127750"/>
          </a:xfrm>
          <a:prstGeom prst="rect">
            <a:avLst/>
          </a:prstGeom>
        </p:spPr>
      </p:pic>
    </p:spTree>
    <p:extLst>
      <p:ext uri="{BB962C8B-B14F-4D97-AF65-F5344CB8AC3E}">
        <p14:creationId xmlns:p14="http://schemas.microsoft.com/office/powerpoint/2010/main" val="144151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29FF5-660E-8548-87C9-108E911ACC3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304D708-F7FF-8140-BDEA-AF218744A5C7}"/>
              </a:ext>
            </a:extLst>
          </p:cNvPr>
          <p:cNvPicPr/>
          <p:nvPr/>
        </p:nvPicPr>
        <p:blipFill>
          <a:blip r:embed="rId2"/>
          <a:stretch>
            <a:fillRect/>
          </a:stretch>
        </p:blipFill>
        <p:spPr>
          <a:xfrm>
            <a:off x="1095828" y="418465"/>
            <a:ext cx="10000343" cy="6074410"/>
          </a:xfrm>
          <a:prstGeom prst="rect">
            <a:avLst/>
          </a:prstGeom>
        </p:spPr>
      </p:pic>
    </p:spTree>
    <p:extLst>
      <p:ext uri="{BB962C8B-B14F-4D97-AF65-F5344CB8AC3E}">
        <p14:creationId xmlns:p14="http://schemas.microsoft.com/office/powerpoint/2010/main" val="347563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D3A6-13DF-324C-A7FC-136EFB0A90AE}"/>
              </a:ext>
            </a:extLst>
          </p:cNvPr>
          <p:cNvSpPr>
            <a:spLocks noGrp="1"/>
          </p:cNvSpPr>
          <p:nvPr>
            <p:ph type="title"/>
          </p:nvPr>
        </p:nvSpPr>
        <p:spPr/>
        <p:txBody>
          <a:bodyPr/>
          <a:lstStyle/>
          <a:p>
            <a:r>
              <a:rPr lang="en-US" dirty="0"/>
              <a:t>Participants</a:t>
            </a:r>
          </a:p>
        </p:txBody>
      </p:sp>
      <p:graphicFrame>
        <p:nvGraphicFramePr>
          <p:cNvPr id="4" name="Content Placeholder 3">
            <a:extLst>
              <a:ext uri="{FF2B5EF4-FFF2-40B4-BE49-F238E27FC236}">
                <a16:creationId xmlns:a16="http://schemas.microsoft.com/office/drawing/2014/main" id="{7EE1691A-A383-D84F-A81C-19D513E948F5}"/>
              </a:ext>
            </a:extLst>
          </p:cNvPr>
          <p:cNvGraphicFramePr>
            <a:graphicFrameLocks noGrp="1"/>
          </p:cNvGraphicFramePr>
          <p:nvPr>
            <p:ph idx="1"/>
            <p:extLst>
              <p:ext uri="{D42A27DB-BD31-4B8C-83A1-F6EECF244321}">
                <p14:modId xmlns:p14="http://schemas.microsoft.com/office/powerpoint/2010/main" val="3652648364"/>
              </p:ext>
            </p:extLst>
          </p:nvPr>
        </p:nvGraphicFramePr>
        <p:xfrm>
          <a:off x="943428" y="1524000"/>
          <a:ext cx="10410371" cy="4586513"/>
        </p:xfrm>
        <a:graphic>
          <a:graphicData uri="http://schemas.openxmlformats.org/drawingml/2006/table">
            <a:tbl>
              <a:tblPr firstRow="1" firstCol="1" bandRow="1">
                <a:tableStyleId>{5C22544A-7EE6-4342-B048-85BDC9FD1C3A}</a:tableStyleId>
              </a:tblPr>
              <a:tblGrid>
                <a:gridCol w="2153870">
                  <a:extLst>
                    <a:ext uri="{9D8B030D-6E8A-4147-A177-3AD203B41FA5}">
                      <a16:colId xmlns:a16="http://schemas.microsoft.com/office/drawing/2014/main" val="4156798060"/>
                    </a:ext>
                  </a:extLst>
                </a:gridCol>
                <a:gridCol w="2792321">
                  <a:extLst>
                    <a:ext uri="{9D8B030D-6E8A-4147-A177-3AD203B41FA5}">
                      <a16:colId xmlns:a16="http://schemas.microsoft.com/office/drawing/2014/main" val="2792661233"/>
                    </a:ext>
                  </a:extLst>
                </a:gridCol>
                <a:gridCol w="3244056">
                  <a:extLst>
                    <a:ext uri="{9D8B030D-6E8A-4147-A177-3AD203B41FA5}">
                      <a16:colId xmlns:a16="http://schemas.microsoft.com/office/drawing/2014/main" val="286224475"/>
                    </a:ext>
                  </a:extLst>
                </a:gridCol>
                <a:gridCol w="2220124">
                  <a:extLst>
                    <a:ext uri="{9D8B030D-6E8A-4147-A177-3AD203B41FA5}">
                      <a16:colId xmlns:a16="http://schemas.microsoft.com/office/drawing/2014/main" val="352421831"/>
                    </a:ext>
                  </a:extLst>
                </a:gridCol>
              </a:tblGrid>
              <a:tr h="1019225">
                <a:tc>
                  <a:txBody>
                    <a:bodyPr/>
                    <a:lstStyle/>
                    <a:p>
                      <a:r>
                        <a:rPr lang="en-GB" sz="2400">
                          <a:effectLst/>
                        </a:rPr>
                        <a:t>Pseudonyms</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School</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Languages/courses taught</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Age group taught</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4968178"/>
                  </a:ext>
                </a:extLst>
              </a:tr>
              <a:tr h="1019225">
                <a:tc>
                  <a:txBody>
                    <a:bodyPr/>
                    <a:lstStyle/>
                    <a:p>
                      <a:r>
                        <a:rPr lang="en-GB" sz="2400">
                          <a:effectLst/>
                        </a:rPr>
                        <a:t>Sophie</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Secondary school</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GSCE French </a:t>
                      </a:r>
                      <a:br>
                        <a:rPr lang="en-GB" sz="2400">
                          <a:effectLst/>
                        </a:rPr>
                      </a:br>
                      <a:r>
                        <a:rPr lang="en-GB" sz="2400">
                          <a:effectLst/>
                        </a:rPr>
                        <a:t>GSCE German</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11-16</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3077242"/>
                  </a:ext>
                </a:extLst>
              </a:tr>
              <a:tr h="509613">
                <a:tc>
                  <a:txBody>
                    <a:bodyPr/>
                    <a:lstStyle/>
                    <a:p>
                      <a:r>
                        <a:rPr lang="en-GB" sz="2400">
                          <a:effectLst/>
                        </a:rPr>
                        <a:t>Natalie</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Community school</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Greek</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Adults</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24079684"/>
                  </a:ext>
                </a:extLst>
              </a:tr>
              <a:tr h="1019225">
                <a:tc>
                  <a:txBody>
                    <a:bodyPr/>
                    <a:lstStyle/>
                    <a:p>
                      <a:r>
                        <a:rPr lang="en-GB" sz="2400">
                          <a:effectLst/>
                        </a:rPr>
                        <a:t>Emma</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Middle school</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French </a:t>
                      </a:r>
                    </a:p>
                    <a:p>
                      <a:r>
                        <a:rPr lang="en-GB" sz="2400">
                          <a:effectLst/>
                        </a:rPr>
                        <a:t>Spanish</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9-13</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54851553"/>
                  </a:ext>
                </a:extLst>
              </a:tr>
              <a:tr h="1019225">
                <a:tc>
                  <a:txBody>
                    <a:bodyPr/>
                    <a:lstStyle/>
                    <a:p>
                      <a:r>
                        <a:rPr lang="en-GB" sz="2400">
                          <a:effectLst/>
                        </a:rPr>
                        <a:t>Barbara</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Middle school</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a:effectLst/>
                        </a:rPr>
                        <a:t>French </a:t>
                      </a:r>
                    </a:p>
                    <a:p>
                      <a:r>
                        <a:rPr lang="en-GB" sz="2400">
                          <a:effectLst/>
                        </a:rPr>
                        <a:t>Spanish</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2400" dirty="0">
                          <a:effectLst/>
                        </a:rPr>
                        <a:t>9-13</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74529"/>
                  </a:ext>
                </a:extLst>
              </a:tr>
            </a:tbl>
          </a:graphicData>
        </a:graphic>
      </p:graphicFrame>
    </p:spTree>
    <p:extLst>
      <p:ext uri="{BB962C8B-B14F-4D97-AF65-F5344CB8AC3E}">
        <p14:creationId xmlns:p14="http://schemas.microsoft.com/office/powerpoint/2010/main" val="313160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B3CF-13F2-8548-B186-5CAEFFE0A740}"/>
              </a:ext>
            </a:extLst>
          </p:cNvPr>
          <p:cNvSpPr>
            <a:spLocks noGrp="1"/>
          </p:cNvSpPr>
          <p:nvPr>
            <p:ph type="title"/>
          </p:nvPr>
        </p:nvSpPr>
        <p:spPr/>
        <p:txBody>
          <a:bodyPr/>
          <a:lstStyle/>
          <a:p>
            <a:r>
              <a:rPr lang="en-US" dirty="0"/>
              <a:t>Focus group details</a:t>
            </a:r>
          </a:p>
        </p:txBody>
      </p:sp>
      <p:sp>
        <p:nvSpPr>
          <p:cNvPr id="3" name="Content Placeholder 2">
            <a:extLst>
              <a:ext uri="{FF2B5EF4-FFF2-40B4-BE49-F238E27FC236}">
                <a16:creationId xmlns:a16="http://schemas.microsoft.com/office/drawing/2014/main" id="{2C950F62-EDE5-4346-A64A-A3426DBBD006}"/>
              </a:ext>
            </a:extLst>
          </p:cNvPr>
          <p:cNvSpPr>
            <a:spLocks noGrp="1"/>
          </p:cNvSpPr>
          <p:nvPr>
            <p:ph idx="1"/>
          </p:nvPr>
        </p:nvSpPr>
        <p:spPr/>
        <p:txBody>
          <a:bodyPr/>
          <a:lstStyle/>
          <a:p>
            <a:r>
              <a:rPr lang="en-US" dirty="0"/>
              <a:t>Transcription via </a:t>
            </a:r>
            <a:r>
              <a:rPr lang="en-US" dirty="0" err="1"/>
              <a:t>Nvivo</a:t>
            </a:r>
            <a:r>
              <a:rPr lang="en-US" dirty="0"/>
              <a:t> following Braun and Clarke’s (2006) six phase inductive thematic procedure</a:t>
            </a:r>
          </a:p>
          <a:p>
            <a:r>
              <a:rPr lang="en-US" dirty="0"/>
              <a:t>Focus group began with a general discussion of translation and MT in the classroom</a:t>
            </a:r>
          </a:p>
          <a:p>
            <a:r>
              <a:rPr lang="en-US" dirty="0"/>
              <a:t>App was introduced part-way through</a:t>
            </a:r>
          </a:p>
          <a:p>
            <a:endParaRPr lang="en-US" dirty="0"/>
          </a:p>
        </p:txBody>
      </p:sp>
    </p:spTree>
    <p:extLst>
      <p:ext uri="{BB962C8B-B14F-4D97-AF65-F5344CB8AC3E}">
        <p14:creationId xmlns:p14="http://schemas.microsoft.com/office/powerpoint/2010/main" val="5568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0AC1-6981-4B4A-B8ED-6DBEC4AF8BEE}"/>
              </a:ext>
            </a:extLst>
          </p:cNvPr>
          <p:cNvSpPr>
            <a:spLocks noGrp="1"/>
          </p:cNvSpPr>
          <p:nvPr>
            <p:ph type="title"/>
          </p:nvPr>
        </p:nvSpPr>
        <p:spPr/>
        <p:txBody>
          <a:bodyPr/>
          <a:lstStyle/>
          <a:p>
            <a:r>
              <a:rPr lang="en-US" dirty="0"/>
              <a:t>Barriers to MT adoption in language teaching</a:t>
            </a:r>
          </a:p>
        </p:txBody>
      </p:sp>
      <p:graphicFrame>
        <p:nvGraphicFramePr>
          <p:cNvPr id="4" name="Table 4">
            <a:extLst>
              <a:ext uri="{FF2B5EF4-FFF2-40B4-BE49-F238E27FC236}">
                <a16:creationId xmlns:a16="http://schemas.microsoft.com/office/drawing/2014/main" id="{06336229-52F0-AA46-9151-5B7172BE142B}"/>
              </a:ext>
            </a:extLst>
          </p:cNvPr>
          <p:cNvGraphicFramePr>
            <a:graphicFrameLocks noGrp="1"/>
          </p:cNvGraphicFramePr>
          <p:nvPr>
            <p:ph idx="1"/>
            <p:extLst>
              <p:ext uri="{D42A27DB-BD31-4B8C-83A1-F6EECF244321}">
                <p14:modId xmlns:p14="http://schemas.microsoft.com/office/powerpoint/2010/main" val="3037316096"/>
              </p:ext>
            </p:extLst>
          </p:nvPr>
        </p:nvGraphicFramePr>
        <p:xfrm>
          <a:off x="838200" y="1825625"/>
          <a:ext cx="10515597" cy="3194754"/>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563576332"/>
                    </a:ext>
                  </a:extLst>
                </a:gridCol>
                <a:gridCol w="3505199">
                  <a:extLst>
                    <a:ext uri="{9D8B030D-6E8A-4147-A177-3AD203B41FA5}">
                      <a16:colId xmlns:a16="http://schemas.microsoft.com/office/drawing/2014/main" val="2573350716"/>
                    </a:ext>
                  </a:extLst>
                </a:gridCol>
                <a:gridCol w="3505199">
                  <a:extLst>
                    <a:ext uri="{9D8B030D-6E8A-4147-A177-3AD203B41FA5}">
                      <a16:colId xmlns:a16="http://schemas.microsoft.com/office/drawing/2014/main" val="2908842951"/>
                    </a:ext>
                  </a:extLst>
                </a:gridCol>
              </a:tblGrid>
              <a:tr h="467632">
                <a:tc>
                  <a:txBody>
                    <a:bodyPr/>
                    <a:lstStyle/>
                    <a:p>
                      <a:r>
                        <a:rPr lang="en-US" dirty="0"/>
                        <a:t>Access to MT</a:t>
                      </a:r>
                    </a:p>
                  </a:txBody>
                  <a:tcPr/>
                </a:tc>
                <a:tc>
                  <a:txBody>
                    <a:bodyPr/>
                    <a:lstStyle/>
                    <a:p>
                      <a:r>
                        <a:rPr lang="en-US" dirty="0"/>
                        <a:t>Students’ misuse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Negative attitudes towards accuracy of MT</a:t>
                      </a:r>
                    </a:p>
                  </a:txBody>
                  <a:tcPr/>
                </a:tc>
                <a:extLst>
                  <a:ext uri="{0D108BD9-81ED-4DB2-BD59-A6C34878D82A}">
                    <a16:rowId xmlns:a16="http://schemas.microsoft.com/office/drawing/2014/main" val="181869381"/>
                  </a:ext>
                </a:extLst>
              </a:tr>
              <a:tr h="2554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Safeguarding / IT security – militates against a “blended” approach / use of IT becomes logistically complex</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“Reliant on it” / “Not really working”.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a:t>
                      </a:r>
                      <a:r>
                        <a:rPr lang="en-GB" dirty="0" err="1"/>
                        <a:t>naccurate</a:t>
                      </a:r>
                      <a:r>
                        <a:rPr lang="en-GB" dirty="0"/>
                        <a:t>, poor translations could lead to fossilisation of the L2 </a:t>
                      </a:r>
                      <a:endParaRPr lang="en-US" dirty="0"/>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No sensitivity to register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Language variety</a:t>
                      </a:r>
                      <a:endParaRPr lang="en-US" dirty="0"/>
                    </a:p>
                    <a:p>
                      <a:endParaRPr lang="en-US" dirty="0"/>
                    </a:p>
                  </a:txBody>
                  <a:tcPr/>
                </a:tc>
                <a:extLst>
                  <a:ext uri="{0D108BD9-81ED-4DB2-BD59-A6C34878D82A}">
                    <a16:rowId xmlns:a16="http://schemas.microsoft.com/office/drawing/2014/main" val="2251209783"/>
                  </a:ext>
                </a:extLst>
              </a:tr>
            </a:tbl>
          </a:graphicData>
        </a:graphic>
      </p:graphicFrame>
    </p:spTree>
    <p:extLst>
      <p:ext uri="{BB962C8B-B14F-4D97-AF65-F5344CB8AC3E}">
        <p14:creationId xmlns:p14="http://schemas.microsoft.com/office/powerpoint/2010/main" val="243109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0AC1-6981-4B4A-B8ED-6DBEC4AF8BEE}"/>
              </a:ext>
            </a:extLst>
          </p:cNvPr>
          <p:cNvSpPr>
            <a:spLocks noGrp="1"/>
          </p:cNvSpPr>
          <p:nvPr>
            <p:ph type="title"/>
          </p:nvPr>
        </p:nvSpPr>
        <p:spPr/>
        <p:txBody>
          <a:bodyPr/>
          <a:lstStyle/>
          <a:p>
            <a:pPr lvl="0"/>
            <a:r>
              <a:rPr lang="en-GB" dirty="0"/>
              <a:t>Motivations towards MT adoption in language teaching</a:t>
            </a:r>
          </a:p>
        </p:txBody>
      </p:sp>
      <p:graphicFrame>
        <p:nvGraphicFramePr>
          <p:cNvPr id="4" name="Table 4">
            <a:extLst>
              <a:ext uri="{FF2B5EF4-FFF2-40B4-BE49-F238E27FC236}">
                <a16:creationId xmlns:a16="http://schemas.microsoft.com/office/drawing/2014/main" id="{06336229-52F0-AA46-9151-5B7172BE142B}"/>
              </a:ext>
            </a:extLst>
          </p:cNvPr>
          <p:cNvGraphicFramePr>
            <a:graphicFrameLocks noGrp="1"/>
          </p:cNvGraphicFramePr>
          <p:nvPr>
            <p:ph idx="1"/>
            <p:extLst>
              <p:ext uri="{D42A27DB-BD31-4B8C-83A1-F6EECF244321}">
                <p14:modId xmlns:p14="http://schemas.microsoft.com/office/powerpoint/2010/main" val="2369319275"/>
              </p:ext>
            </p:extLst>
          </p:nvPr>
        </p:nvGraphicFramePr>
        <p:xfrm>
          <a:off x="838200" y="1825625"/>
          <a:ext cx="10515597" cy="45720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563576332"/>
                    </a:ext>
                  </a:extLst>
                </a:gridCol>
                <a:gridCol w="3505199">
                  <a:extLst>
                    <a:ext uri="{9D8B030D-6E8A-4147-A177-3AD203B41FA5}">
                      <a16:colId xmlns:a16="http://schemas.microsoft.com/office/drawing/2014/main" val="2573350716"/>
                    </a:ext>
                  </a:extLst>
                </a:gridCol>
                <a:gridCol w="3505199">
                  <a:extLst>
                    <a:ext uri="{9D8B030D-6E8A-4147-A177-3AD203B41FA5}">
                      <a16:colId xmlns:a16="http://schemas.microsoft.com/office/drawing/2014/main" val="2908842951"/>
                    </a:ext>
                  </a:extLst>
                </a:gridCol>
              </a:tblGrid>
              <a:tr h="467632">
                <a:tc>
                  <a:txBody>
                    <a:bodyPr/>
                    <a:lstStyle/>
                    <a:p>
                      <a:r>
                        <a:rPr lang="en-US" dirty="0"/>
                        <a:t>Role of technology in language teaching</a:t>
                      </a:r>
                    </a:p>
                  </a:txBody>
                  <a:tcPr/>
                </a:tc>
                <a:tc>
                  <a:txBody>
                    <a:bodyPr/>
                    <a:lstStyle/>
                    <a:p>
                      <a:r>
                        <a:rPr lang="en-US" dirty="0"/>
                        <a:t>Role of translation in language pedagogy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Attitudes towards accuracy of MT</a:t>
                      </a:r>
                    </a:p>
                  </a:txBody>
                  <a:tcPr/>
                </a:tc>
                <a:extLst>
                  <a:ext uri="{0D108BD9-81ED-4DB2-BD59-A6C34878D82A}">
                    <a16:rowId xmlns:a16="http://schemas.microsoft.com/office/drawing/2014/main" val="181869381"/>
                  </a:ext>
                </a:extLst>
              </a:tr>
              <a:tr h="2554674">
                <a:tc>
                  <a:txBody>
                    <a:bodyPr/>
                    <a:lstStyle/>
                    <a:p>
                      <a:pPr marL="285750" indent="-285750">
                        <a:buFontTx/>
                        <a:buChar char="-"/>
                      </a:pPr>
                      <a:r>
                        <a:rPr lang="en-GB" sz="1800" kern="1200" dirty="0">
                          <a:solidFill>
                            <a:schemeClr val="dk1"/>
                          </a:solidFill>
                          <a:effectLst/>
                          <a:latin typeface="+mn-lt"/>
                          <a:ea typeface="+mn-ea"/>
                          <a:cs typeface="+mn-cs"/>
                        </a:rPr>
                        <a:t>interactive whiteboards to be “indispensable” </a:t>
                      </a:r>
                    </a:p>
                    <a:p>
                      <a:pPr marL="285750" indent="-285750">
                        <a:buFontTx/>
                        <a:buChar char="-"/>
                      </a:pPr>
                      <a:r>
                        <a:rPr lang="en-GB" sz="1800" kern="1200" dirty="0">
                          <a:solidFill>
                            <a:schemeClr val="dk1"/>
                          </a:solidFill>
                          <a:effectLst/>
                          <a:latin typeface="+mn-lt"/>
                          <a:ea typeface="+mn-ea"/>
                          <a:cs typeface="+mn-cs"/>
                        </a:rPr>
                        <a:t>“I don’t think I’ve used a textbook for years. I don’t think they [students] expect it”</a:t>
                      </a:r>
                    </a:p>
                    <a:p>
                      <a:pPr marL="285750" indent="-285750">
                        <a:buFontTx/>
                        <a:buChar char="-"/>
                      </a:pPr>
                      <a:r>
                        <a:rPr lang="en-GB" sz="1800" kern="1200" dirty="0">
                          <a:solidFill>
                            <a:schemeClr val="dk1"/>
                          </a:solidFill>
                          <a:effectLst/>
                          <a:latin typeface="+mn-lt"/>
                          <a:ea typeface="+mn-ea"/>
                          <a:cs typeface="+mn-cs"/>
                        </a:rPr>
                        <a:t>Provides “immediacy”. ”Anything that sort of hooks them in”</a:t>
                      </a:r>
                    </a:p>
                    <a:p>
                      <a:pPr marL="285750" indent="-285750">
                        <a:buFontTx/>
                        <a:buChar char="-"/>
                      </a:pPr>
                      <a:r>
                        <a:rPr lang="en-GB" sz="1800" kern="1200" dirty="0">
                          <a:solidFill>
                            <a:schemeClr val="dk1"/>
                          </a:solidFill>
                          <a:effectLst/>
                          <a:latin typeface="+mn-lt"/>
                          <a:ea typeface="+mn-ea"/>
                          <a:cs typeface="+mn-cs"/>
                        </a:rPr>
                        <a:t>But logistically difficult, and no substitute for one-to-one interaction</a:t>
                      </a:r>
                    </a:p>
                    <a:p>
                      <a:pPr marL="285750" indent="-285750">
                        <a:buFontTx/>
                        <a:buChar char="-"/>
                      </a:pPr>
                      <a:endParaRPr lang="en-US" dirty="0"/>
                    </a:p>
                  </a:txBody>
                  <a:tcPr/>
                </a:tc>
                <a:tc>
                  <a:txBody>
                    <a:bodyPr/>
                    <a:lstStyle/>
                    <a:p>
                      <a:pPr marL="285750" indent="-285750">
                        <a:buFontTx/>
                        <a:buChar char="-"/>
                      </a:pPr>
                      <a:r>
                        <a:rPr lang="en-GB" dirty="0"/>
                        <a:t>Translation in the curriculum.</a:t>
                      </a:r>
                    </a:p>
                    <a:p>
                      <a:pPr marL="285750" indent="-285750">
                        <a:buFontTx/>
                        <a:buChar char="-"/>
                      </a:pPr>
                      <a:r>
                        <a:rPr lang="en-GB" dirty="0"/>
                        <a:t>Useful for teaching sentence structure + improve fluency through chunk translation</a:t>
                      </a:r>
                    </a:p>
                    <a:p>
                      <a:pPr marL="285750" indent="-285750">
                        <a:buFontTx/>
                        <a:buChar char="-"/>
                      </a:pPr>
                      <a:r>
                        <a:rPr lang="en-GB" dirty="0"/>
                        <a:t>Understanding of metalanguage (L1 -&gt; L2 -&gt; L3).</a:t>
                      </a:r>
                    </a:p>
                    <a:p>
                      <a:pPr marL="285750" indent="-285750">
                        <a:buFontTx/>
                        <a:buChar char="-"/>
                      </a:pPr>
                      <a:r>
                        <a:rPr lang="en-GB" dirty="0"/>
                        <a:t>Sympathetic towards idea of learning structure from translation.</a:t>
                      </a:r>
                    </a:p>
                    <a:p>
                      <a:pPr marL="285750" indent="-285750">
                        <a:buFontTx/>
                        <a:buChar char="-"/>
                      </a:pPr>
                      <a:r>
                        <a:rPr lang="en-GB" dirty="0"/>
                        <a:t>“Dodgy translation” e.g. </a:t>
                      </a:r>
                      <a:r>
                        <a:rPr lang="en-GB" i="1" dirty="0"/>
                        <a:t>I have the hairs blond</a:t>
                      </a:r>
                      <a:r>
                        <a:rPr lang="en-GB" dirty="0"/>
                        <a:t>.</a:t>
                      </a:r>
                    </a:p>
                    <a:p>
                      <a:pPr marL="285750" indent="-285750">
                        <a:buFontTx/>
                        <a:buChar char="-"/>
                      </a:pPr>
                      <a:r>
                        <a:rPr lang="en-GB" dirty="0"/>
                        <a:t>Perception that translation had increased competence and fluency</a:t>
                      </a:r>
                      <a:endParaRPr lang="en-US" dirty="0"/>
                    </a:p>
                  </a:txBody>
                  <a:tcPr/>
                </a:tc>
                <a:tc>
                  <a:txBody>
                    <a:bodyPr/>
                    <a:lstStyle/>
                    <a:p>
                      <a:pPr marL="285750" indent="-285750">
                        <a:buFontTx/>
                        <a:buChar char="-"/>
                      </a:pPr>
                      <a:r>
                        <a:rPr lang="en-GB" dirty="0"/>
                        <a:t>Translation accurate</a:t>
                      </a:r>
                    </a:p>
                    <a:p>
                      <a:pPr marL="285750" indent="-285750">
                        <a:buFontTx/>
                        <a:buChar char="-"/>
                      </a:pPr>
                      <a:r>
                        <a:rPr lang="en-GB" dirty="0"/>
                        <a:t>Helping children from diverse L1 backgrounds</a:t>
                      </a:r>
                    </a:p>
                    <a:p>
                      <a:pPr marL="285750" indent="-285750">
                        <a:buFontTx/>
                        <a:buChar char="-"/>
                      </a:pPr>
                      <a:r>
                        <a:rPr lang="en-GB" dirty="0"/>
                        <a:t>Greater metalinguistic awareness, e.g. changing parts of sentence and observing how this affects translation.</a:t>
                      </a:r>
                    </a:p>
                    <a:p>
                      <a:pPr marL="285750" indent="-285750">
                        <a:buFontTx/>
                        <a:buChar char="-"/>
                      </a:pPr>
                      <a:r>
                        <a:rPr lang="en-GB" dirty="0"/>
                        <a:t>But use needs to be highly supervised</a:t>
                      </a:r>
                      <a:endParaRPr lang="en-US" dirty="0"/>
                    </a:p>
                    <a:p>
                      <a:endParaRPr lang="en-US" dirty="0"/>
                    </a:p>
                  </a:txBody>
                  <a:tcPr/>
                </a:tc>
                <a:extLst>
                  <a:ext uri="{0D108BD9-81ED-4DB2-BD59-A6C34878D82A}">
                    <a16:rowId xmlns:a16="http://schemas.microsoft.com/office/drawing/2014/main" val="2251209783"/>
                  </a:ext>
                </a:extLst>
              </a:tr>
            </a:tbl>
          </a:graphicData>
        </a:graphic>
      </p:graphicFrame>
    </p:spTree>
    <p:extLst>
      <p:ext uri="{BB962C8B-B14F-4D97-AF65-F5344CB8AC3E}">
        <p14:creationId xmlns:p14="http://schemas.microsoft.com/office/powerpoint/2010/main" val="359854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0AC1-6981-4B4A-B8ED-6DBEC4AF8BEE}"/>
              </a:ext>
            </a:extLst>
          </p:cNvPr>
          <p:cNvSpPr>
            <a:spLocks noGrp="1"/>
          </p:cNvSpPr>
          <p:nvPr>
            <p:ph type="title"/>
          </p:nvPr>
        </p:nvSpPr>
        <p:spPr>
          <a:xfrm>
            <a:off x="838200" y="0"/>
            <a:ext cx="10279743" cy="1175657"/>
          </a:xfrm>
        </p:spPr>
        <p:txBody>
          <a:bodyPr>
            <a:normAutofit/>
          </a:bodyPr>
          <a:lstStyle/>
          <a:p>
            <a:pPr lvl="0"/>
            <a:r>
              <a:rPr lang="en-GB" sz="3600" dirty="0"/>
              <a:t>Feasibility of adopting the MT web app, Transpose, in teaching</a:t>
            </a:r>
          </a:p>
        </p:txBody>
      </p:sp>
      <p:graphicFrame>
        <p:nvGraphicFramePr>
          <p:cNvPr id="4" name="Table 4">
            <a:extLst>
              <a:ext uri="{FF2B5EF4-FFF2-40B4-BE49-F238E27FC236}">
                <a16:creationId xmlns:a16="http://schemas.microsoft.com/office/drawing/2014/main" id="{06336229-52F0-AA46-9151-5B7172BE142B}"/>
              </a:ext>
            </a:extLst>
          </p:cNvPr>
          <p:cNvGraphicFramePr>
            <a:graphicFrameLocks noGrp="1"/>
          </p:cNvGraphicFramePr>
          <p:nvPr>
            <p:ph idx="1"/>
            <p:extLst>
              <p:ext uri="{D42A27DB-BD31-4B8C-83A1-F6EECF244321}">
                <p14:modId xmlns:p14="http://schemas.microsoft.com/office/powerpoint/2010/main" val="2224190854"/>
              </p:ext>
            </p:extLst>
          </p:nvPr>
        </p:nvGraphicFramePr>
        <p:xfrm>
          <a:off x="838200" y="1027906"/>
          <a:ext cx="10515596" cy="5222512"/>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1563576332"/>
                    </a:ext>
                  </a:extLst>
                </a:gridCol>
                <a:gridCol w="2628899">
                  <a:extLst>
                    <a:ext uri="{9D8B030D-6E8A-4147-A177-3AD203B41FA5}">
                      <a16:colId xmlns:a16="http://schemas.microsoft.com/office/drawing/2014/main" val="2573350716"/>
                    </a:ext>
                  </a:extLst>
                </a:gridCol>
                <a:gridCol w="2628899">
                  <a:extLst>
                    <a:ext uri="{9D8B030D-6E8A-4147-A177-3AD203B41FA5}">
                      <a16:colId xmlns:a16="http://schemas.microsoft.com/office/drawing/2014/main" val="2908842951"/>
                    </a:ext>
                  </a:extLst>
                </a:gridCol>
                <a:gridCol w="2628899">
                  <a:extLst>
                    <a:ext uri="{9D8B030D-6E8A-4147-A177-3AD203B41FA5}">
                      <a16:colId xmlns:a16="http://schemas.microsoft.com/office/drawing/2014/main" val="688569714"/>
                    </a:ext>
                  </a:extLst>
                </a:gridCol>
              </a:tblGrid>
              <a:tr h="467632">
                <a:tc>
                  <a:txBody>
                    <a:bodyPr/>
                    <a:lstStyle/>
                    <a:p>
                      <a:r>
                        <a:rPr lang="en-US" dirty="0"/>
                        <a:t>Existing functionality</a:t>
                      </a:r>
                    </a:p>
                  </a:txBody>
                  <a:tcPr/>
                </a:tc>
                <a:tc>
                  <a:txBody>
                    <a:bodyPr/>
                    <a:lstStyle/>
                    <a:p>
                      <a:r>
                        <a:rPr lang="en-US" dirty="0"/>
                        <a:t>Desired functionality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Preferred method of 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Extended use</a:t>
                      </a:r>
                    </a:p>
                  </a:txBody>
                  <a:tcPr/>
                </a:tc>
                <a:extLst>
                  <a:ext uri="{0D108BD9-81ED-4DB2-BD59-A6C34878D82A}">
                    <a16:rowId xmlns:a16="http://schemas.microsoft.com/office/drawing/2014/main" val="181869381"/>
                  </a:ext>
                </a:extLst>
              </a:tr>
              <a:tr h="2554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Helpful for demonstrating sentence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Ability to translate from non-English L1 possibly useful for individuals with EAL</a:t>
                      </a:r>
                    </a:p>
                    <a:p>
                      <a:endParaRPr lang="en-US" dirty="0"/>
                    </a:p>
                  </a:txBody>
                  <a:tcPr/>
                </a:tc>
                <a:tc>
                  <a:txBody>
                    <a:bodyPr/>
                    <a:lstStyle/>
                    <a:p>
                      <a:pPr marL="285750" lvl="0" indent="-285750">
                        <a:buFontTx/>
                        <a:buChar char="-"/>
                      </a:pPr>
                      <a:r>
                        <a:rPr lang="en-GB" sz="1800" kern="1200" dirty="0">
                          <a:solidFill>
                            <a:schemeClr val="dk1"/>
                          </a:solidFill>
                          <a:effectLst/>
                          <a:latin typeface="+mn-lt"/>
                          <a:ea typeface="+mn-ea"/>
                          <a:cs typeface="+mn-cs"/>
                        </a:rPr>
                        <a:t>Ability to search for a single word class / choose colours, since multiple colours can appear confusing (Sophie)</a:t>
                      </a:r>
                    </a:p>
                    <a:p>
                      <a:pPr marL="285750" lvl="0" indent="-285750">
                        <a:buFontTx/>
                        <a:buChar char="-"/>
                      </a:pPr>
                      <a:r>
                        <a:rPr lang="en-GB" sz="1800" kern="1200" dirty="0">
                          <a:solidFill>
                            <a:schemeClr val="dk1"/>
                          </a:solidFill>
                          <a:effectLst/>
                          <a:latin typeface="+mn-lt"/>
                          <a:ea typeface="+mn-ea"/>
                          <a:cs typeface="+mn-cs"/>
                        </a:rPr>
                        <a:t>the ability to save bespoke colour schemes, designed by the teacher, across sessions</a:t>
                      </a:r>
                    </a:p>
                    <a:p>
                      <a:pPr marL="285750" lvl="0" indent="-285750">
                        <a:buFontTx/>
                        <a:buChar char="-"/>
                      </a:pPr>
                      <a:r>
                        <a:rPr lang="en-GB" sz="1800" kern="1200" dirty="0">
                          <a:solidFill>
                            <a:schemeClr val="dk1"/>
                          </a:solidFill>
                          <a:effectLst/>
                          <a:latin typeface="+mn-lt"/>
                          <a:ea typeface="+mn-ea"/>
                          <a:cs typeface="+mn-cs"/>
                        </a:rPr>
                        <a:t>comparison of more than two languages particularly for multilingual students (Barbara)</a:t>
                      </a:r>
                    </a:p>
                    <a:p>
                      <a:endParaRPr lang="en-US" dirty="0"/>
                    </a:p>
                  </a:txBody>
                  <a:tcPr/>
                </a:tc>
                <a:tc>
                  <a:txBody>
                    <a:bodyPr/>
                    <a:lstStyle/>
                    <a:p>
                      <a:pPr marL="285750" indent="-285750">
                        <a:buFontTx/>
                        <a:buChar char="-"/>
                      </a:pPr>
                      <a:r>
                        <a:rPr lang="en-GB" sz="1800" kern="1200" dirty="0">
                          <a:solidFill>
                            <a:schemeClr val="dk1"/>
                          </a:solidFill>
                          <a:effectLst/>
                          <a:latin typeface="+mn-lt"/>
                          <a:ea typeface="+mn-ea"/>
                          <a:cs typeface="+mn-cs"/>
                        </a:rPr>
                        <a:t>more suitable for students with comparatively higher-levels of language</a:t>
                      </a:r>
                      <a:endParaRPr lang="en-US" sz="1800" kern="1200" dirty="0">
                        <a:solidFill>
                          <a:schemeClr val="dk1"/>
                        </a:solidFill>
                        <a:effectLst/>
                        <a:latin typeface="+mn-lt"/>
                        <a:ea typeface="+mn-ea"/>
                        <a:cs typeface="+mn-cs"/>
                      </a:endParaRPr>
                    </a:p>
                    <a:p>
                      <a:pPr marL="285750" indent="-285750">
                        <a:buFontTx/>
                        <a:buChar char="-"/>
                      </a:pPr>
                      <a:r>
                        <a:rPr lang="en-US" sz="1800" kern="1200" dirty="0">
                          <a:solidFill>
                            <a:schemeClr val="dk1"/>
                          </a:solidFill>
                          <a:effectLst/>
                          <a:latin typeface="+mn-lt"/>
                          <a:ea typeface="+mn-ea"/>
                          <a:cs typeface="+mn-cs"/>
                        </a:rPr>
                        <a:t>Lower-level users may lack metalanguage / experience cognitive overload</a:t>
                      </a:r>
                      <a:endParaRPr lang="en-GB" sz="1800" kern="1200" dirty="0">
                        <a:solidFill>
                          <a:schemeClr val="dk1"/>
                        </a:solidFill>
                        <a:effectLst/>
                        <a:latin typeface="+mn-lt"/>
                        <a:ea typeface="+mn-ea"/>
                        <a:cs typeface="+mn-cs"/>
                      </a:endParaRPr>
                    </a:p>
                  </a:txBody>
                  <a:tcPr/>
                </a:tc>
                <a:tc>
                  <a:txBody>
                    <a:bodyPr/>
                    <a:lstStyle/>
                    <a:p>
                      <a:pPr marL="285750" indent="-285750">
                        <a:buFontTx/>
                        <a:buChar char="-"/>
                      </a:pPr>
                      <a:r>
                        <a:rPr lang="en-US" dirty="0"/>
                        <a:t>degree-level students</a:t>
                      </a:r>
                    </a:p>
                    <a:p>
                      <a:pPr marL="285750" indent="-285750">
                        <a:buFontTx/>
                        <a:buChar char="-"/>
                      </a:pPr>
                      <a:r>
                        <a:rPr lang="en-US" dirty="0"/>
                        <a:t>EAL / ESOL contexts</a:t>
                      </a:r>
                    </a:p>
                    <a:p>
                      <a:pPr marL="285750" indent="-285750">
                        <a:buFontTx/>
                        <a:buChar char="-"/>
                      </a:pPr>
                      <a:r>
                        <a:rPr lang="en-US" dirty="0"/>
                        <a:t>Teachers (to learn new language / check their linguistic knowledge)</a:t>
                      </a:r>
                    </a:p>
                  </a:txBody>
                  <a:tcPr/>
                </a:tc>
                <a:extLst>
                  <a:ext uri="{0D108BD9-81ED-4DB2-BD59-A6C34878D82A}">
                    <a16:rowId xmlns:a16="http://schemas.microsoft.com/office/drawing/2014/main" val="2251209783"/>
                  </a:ext>
                </a:extLst>
              </a:tr>
            </a:tbl>
          </a:graphicData>
        </a:graphic>
      </p:graphicFrame>
    </p:spTree>
    <p:extLst>
      <p:ext uri="{BB962C8B-B14F-4D97-AF65-F5344CB8AC3E}">
        <p14:creationId xmlns:p14="http://schemas.microsoft.com/office/powerpoint/2010/main" val="198266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74D0-A7FD-5B4D-B890-36BD6315B837}"/>
              </a:ext>
            </a:extLst>
          </p:cNvPr>
          <p:cNvSpPr>
            <a:spLocks noGrp="1"/>
          </p:cNvSpPr>
          <p:nvPr>
            <p:ph type="title"/>
          </p:nvPr>
        </p:nvSpPr>
        <p:spPr/>
        <p:txBody>
          <a:bodyPr/>
          <a:lstStyle/>
          <a:p>
            <a:r>
              <a:rPr lang="en-US" dirty="0"/>
              <a:t>The situation</a:t>
            </a:r>
          </a:p>
        </p:txBody>
      </p:sp>
      <p:pic>
        <p:nvPicPr>
          <p:cNvPr id="1030" name="Picture 6" descr="Download Medium Image - Car Crash Clipart - Full Size PNG Image - PNGkit">
            <a:extLst>
              <a:ext uri="{FF2B5EF4-FFF2-40B4-BE49-F238E27FC236}">
                <a16:creationId xmlns:a16="http://schemas.microsoft.com/office/drawing/2014/main" id="{2BBB2DB7-952A-3E47-B798-108D59793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29" y="1901371"/>
            <a:ext cx="11323271" cy="3033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22E1C6B-DA0D-8B4E-B6AC-7AC234211041}"/>
              </a:ext>
            </a:extLst>
          </p:cNvPr>
          <p:cNvPicPr>
            <a:picLocks noChangeAspect="1"/>
          </p:cNvPicPr>
          <p:nvPr/>
        </p:nvPicPr>
        <p:blipFill>
          <a:blip r:embed="rId3"/>
          <a:stretch>
            <a:fillRect/>
          </a:stretch>
        </p:blipFill>
        <p:spPr>
          <a:xfrm>
            <a:off x="1472292" y="5025571"/>
            <a:ext cx="3723821" cy="1850200"/>
          </a:xfrm>
          <a:prstGeom prst="rect">
            <a:avLst/>
          </a:prstGeom>
        </p:spPr>
      </p:pic>
      <p:pic>
        <p:nvPicPr>
          <p:cNvPr id="1032" name="Picture 8" descr="Teacher Clipart Png Images - Teacher Clipart Transparent Background, Png  Download - kindpng">
            <a:extLst>
              <a:ext uri="{FF2B5EF4-FFF2-40B4-BE49-F238E27FC236}">
                <a16:creationId xmlns:a16="http://schemas.microsoft.com/office/drawing/2014/main" id="{D155137D-B7BA-F44C-BCFB-CBA349C0D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657" y="5043947"/>
            <a:ext cx="1690914" cy="183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9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CFD-F44D-3D45-8A90-F3B3EAD947D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E8C60A7-11E1-2740-A524-6C846CF3929E}"/>
              </a:ext>
            </a:extLst>
          </p:cNvPr>
          <p:cNvSpPr>
            <a:spLocks noGrp="1"/>
          </p:cNvSpPr>
          <p:nvPr>
            <p:ph idx="1"/>
          </p:nvPr>
        </p:nvSpPr>
        <p:spPr/>
        <p:txBody>
          <a:bodyPr/>
          <a:lstStyle/>
          <a:p>
            <a:r>
              <a:rPr lang="en-US" dirty="0"/>
              <a:t>Generally positive attitude towards role of (MT) translation, including at the sentence level. Possibly motivated by changes in the national curriculum</a:t>
            </a:r>
          </a:p>
          <a:p>
            <a:r>
              <a:rPr lang="en-US" dirty="0"/>
              <a:t>Generally positive attitude towards use of technology, though recognition of difficulties integrating with classroom practice – perhaps MT best for personal study?</a:t>
            </a:r>
          </a:p>
          <a:p>
            <a:r>
              <a:rPr lang="en-US" dirty="0"/>
              <a:t>Numerous suggestions incorporated into app, especially (a) translation to multiple languages (to help EAL individuals), (b) customization of </a:t>
            </a:r>
            <a:r>
              <a:rPr lang="en-US" dirty="0" err="1"/>
              <a:t>colour</a:t>
            </a:r>
            <a:r>
              <a:rPr lang="en-US" dirty="0"/>
              <a:t> schemes</a:t>
            </a:r>
          </a:p>
        </p:txBody>
      </p:sp>
    </p:spTree>
    <p:extLst>
      <p:ext uri="{BB962C8B-B14F-4D97-AF65-F5344CB8AC3E}">
        <p14:creationId xmlns:p14="http://schemas.microsoft.com/office/powerpoint/2010/main" val="350994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CFD-F44D-3D45-8A90-F3B3EAD947D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E8C60A7-11E1-2740-A524-6C846CF3929E}"/>
              </a:ext>
            </a:extLst>
          </p:cNvPr>
          <p:cNvSpPr>
            <a:spLocks noGrp="1"/>
          </p:cNvSpPr>
          <p:nvPr>
            <p:ph idx="1"/>
          </p:nvPr>
        </p:nvSpPr>
        <p:spPr/>
        <p:txBody>
          <a:bodyPr/>
          <a:lstStyle/>
          <a:p>
            <a:r>
              <a:rPr lang="en-US" dirty="0"/>
              <a:t>Not suitable within a school classroom context, but may be well-suited to personal study</a:t>
            </a:r>
          </a:p>
          <a:p>
            <a:r>
              <a:rPr lang="en-US" dirty="0"/>
              <a:t>Possible benefits for higher-level students studying autonomously</a:t>
            </a:r>
          </a:p>
          <a:p>
            <a:r>
              <a:rPr lang="en-US" dirty="0"/>
              <a:t>NEXT STEPS</a:t>
            </a:r>
          </a:p>
          <a:p>
            <a:pPr lvl="1"/>
            <a:r>
              <a:rPr lang="en-US" dirty="0"/>
              <a:t>Possible application to higher education environment</a:t>
            </a:r>
          </a:p>
        </p:txBody>
      </p:sp>
    </p:spTree>
    <p:extLst>
      <p:ext uri="{BB962C8B-B14F-4D97-AF65-F5344CB8AC3E}">
        <p14:creationId xmlns:p14="http://schemas.microsoft.com/office/powerpoint/2010/main" val="328531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5A2B7-24A6-574A-A3CD-41FEA8591050}"/>
              </a:ext>
            </a:extLst>
          </p:cNvPr>
          <p:cNvSpPr>
            <a:spLocks noGrp="1"/>
          </p:cNvSpPr>
          <p:nvPr>
            <p:ph idx="1"/>
          </p:nvPr>
        </p:nvSpPr>
        <p:spPr>
          <a:xfrm>
            <a:off x="649513" y="1262743"/>
            <a:ext cx="10773229" cy="5399314"/>
          </a:xfrm>
        </p:spPr>
        <p:txBody>
          <a:bodyPr>
            <a:normAutofit fontScale="62500" lnSpcReduction="20000"/>
          </a:bodyPr>
          <a:lstStyle/>
          <a:p>
            <a:r>
              <a:rPr lang="en-GB" dirty="0"/>
              <a:t>Cook, G. (2007). A thing of the future: Translation in language learning. </a:t>
            </a:r>
            <a:r>
              <a:rPr lang="en-GB" i="1" dirty="0"/>
              <a:t>International Journal of Applied Linguistics</a:t>
            </a:r>
            <a:r>
              <a:rPr lang="en-GB" dirty="0"/>
              <a:t>, </a:t>
            </a:r>
            <a:r>
              <a:rPr lang="en-GB" i="1" dirty="0"/>
              <a:t>17</a:t>
            </a:r>
            <a:r>
              <a:rPr lang="en-GB" dirty="0"/>
              <a:t>(3), 396–401. </a:t>
            </a:r>
            <a:r>
              <a:rPr lang="en-GB" dirty="0">
                <a:hlinkClick r:id="rId2"/>
              </a:rPr>
              <a:t>https://doi.org/10.1111/j.1473-4192.2007.00160.x</a:t>
            </a:r>
            <a:endParaRPr lang="en-GB" dirty="0"/>
          </a:p>
          <a:p>
            <a:r>
              <a:rPr lang="en-GB" dirty="0"/>
              <a:t>Cohen, A. D., Brooks-Carson, A. W., &amp; Jacobs-Cassuto, M. (2000). </a:t>
            </a:r>
            <a:r>
              <a:rPr lang="en-GB" i="1" dirty="0"/>
              <a:t>Direct vs. translated writing: What students do and the strategies they use</a:t>
            </a:r>
            <a:r>
              <a:rPr lang="en-GB" dirty="0"/>
              <a:t>. University of Minnesota. </a:t>
            </a:r>
            <a:r>
              <a:rPr lang="en-GB" dirty="0" err="1"/>
              <a:t>Center</a:t>
            </a:r>
            <a:r>
              <a:rPr lang="en-GB" dirty="0"/>
              <a:t> for Interdisciplinary Studies of Writing.</a:t>
            </a:r>
          </a:p>
          <a:p>
            <a:r>
              <a:rPr lang="en-GB" dirty="0"/>
              <a:t>Costa, A., </a:t>
            </a:r>
            <a:r>
              <a:rPr lang="en-GB" dirty="0" err="1"/>
              <a:t>Miozzo</a:t>
            </a:r>
            <a:r>
              <a:rPr lang="en-GB" dirty="0"/>
              <a:t>, M., &amp; </a:t>
            </a:r>
            <a:r>
              <a:rPr lang="en-GB" dirty="0" err="1"/>
              <a:t>Caramazza</a:t>
            </a:r>
            <a:r>
              <a:rPr lang="en-GB" dirty="0"/>
              <a:t>, A. (1999). Lexical selection in bilinguals: Do words in the bilingual’s two lexicons compete for selection? </a:t>
            </a:r>
            <a:r>
              <a:rPr lang="en-GB" i="1" dirty="0"/>
              <a:t>Journal of Memory and Language</a:t>
            </a:r>
            <a:r>
              <a:rPr lang="en-GB" dirty="0"/>
              <a:t>, </a:t>
            </a:r>
            <a:r>
              <a:rPr lang="en-GB" i="1" dirty="0"/>
              <a:t>41</a:t>
            </a:r>
            <a:r>
              <a:rPr lang="en-GB" dirty="0"/>
              <a:t>, 365–397.</a:t>
            </a:r>
          </a:p>
          <a:p>
            <a:r>
              <a:rPr lang="en-GB" dirty="0"/>
              <a:t>Machida, S. (2011). Translation in Teaching a Foreign (Second) Language: A Methodological Perspective. </a:t>
            </a:r>
            <a:r>
              <a:rPr lang="en-GB" i="1" dirty="0"/>
              <a:t>Journal of Language Teaching &amp; Research</a:t>
            </a:r>
            <a:r>
              <a:rPr lang="en-GB" dirty="0"/>
              <a:t>, </a:t>
            </a:r>
            <a:r>
              <a:rPr lang="en-GB" i="1" dirty="0"/>
              <a:t>2</a:t>
            </a:r>
            <a:r>
              <a:rPr lang="en-GB" dirty="0"/>
              <a:t>(4).</a:t>
            </a:r>
          </a:p>
          <a:p>
            <a:r>
              <a:rPr lang="en-GB" dirty="0"/>
              <a:t> Clifford, J., </a:t>
            </a:r>
            <a:r>
              <a:rPr lang="en-GB" dirty="0" err="1"/>
              <a:t>Merschel</a:t>
            </a:r>
            <a:r>
              <a:rPr lang="en-GB" dirty="0"/>
              <a:t>, L., &amp; </a:t>
            </a:r>
            <a:r>
              <a:rPr lang="en-GB" dirty="0" err="1"/>
              <a:t>Munné</a:t>
            </a:r>
            <a:r>
              <a:rPr lang="en-GB" dirty="0"/>
              <a:t>, J. (2013). Surveying the Landscape: What is the Role of Machine Translation in Language Learning? @tic. </a:t>
            </a:r>
            <a:r>
              <a:rPr lang="en-GB" dirty="0" err="1"/>
              <a:t>Revista</a:t>
            </a:r>
            <a:r>
              <a:rPr lang="en-GB" dirty="0"/>
              <a:t> </a:t>
            </a:r>
            <a:r>
              <a:rPr lang="en-GB" dirty="0" err="1"/>
              <a:t>d’innovació</a:t>
            </a:r>
            <a:r>
              <a:rPr lang="en-GB" dirty="0"/>
              <a:t> </a:t>
            </a:r>
            <a:r>
              <a:rPr lang="en-GB" dirty="0" err="1"/>
              <a:t>Educativa</a:t>
            </a:r>
            <a:r>
              <a:rPr lang="en-GB" dirty="0"/>
              <a:t>, 0(10), 108–121. </a:t>
            </a:r>
            <a:r>
              <a:rPr lang="en-GB" dirty="0">
                <a:hlinkClick r:id="rId3"/>
              </a:rPr>
              <a:t>https://doi.org/10.7203/attic.10.2228</a:t>
            </a:r>
            <a:endParaRPr lang="en-GB" dirty="0"/>
          </a:p>
          <a:p>
            <a:r>
              <a:rPr lang="en-GB" dirty="0"/>
              <a:t>Niño, A. (2009). Machine translation in foreign language learning: Language learners’ and tutors’ perceptions of its advantages and disadvantages. </a:t>
            </a:r>
            <a:r>
              <a:rPr lang="en-GB" dirty="0" err="1"/>
              <a:t>ReCALL</a:t>
            </a:r>
            <a:r>
              <a:rPr lang="en-GB" dirty="0"/>
              <a:t>, 21(2), 241–258. https://</a:t>
            </a:r>
            <a:r>
              <a:rPr lang="en-GB" dirty="0" err="1"/>
              <a:t>doi.org</a:t>
            </a:r>
            <a:r>
              <a:rPr lang="en-GB" dirty="0"/>
              <a:t>/10.1017/S0958344009000172</a:t>
            </a:r>
          </a:p>
          <a:p>
            <a:r>
              <a:rPr lang="en-GB" dirty="0"/>
              <a:t>Lee, S.-M. (2020). The impact of using machine translation on EFL students’ writing. Computer Assisted Language Learning, 33(3), 157–175. https://</a:t>
            </a:r>
            <a:r>
              <a:rPr lang="en-GB" dirty="0" err="1"/>
              <a:t>doi.org</a:t>
            </a:r>
            <a:r>
              <a:rPr lang="en-GB" dirty="0"/>
              <a:t>/10.1080/09588221.2018.1553186</a:t>
            </a:r>
          </a:p>
          <a:p>
            <a:r>
              <a:rPr lang="en-GB" dirty="0" err="1"/>
              <a:t>Ducar</a:t>
            </a:r>
            <a:r>
              <a:rPr lang="en-GB" dirty="0"/>
              <a:t>, C., &amp; Schocket, D. H. (2018). Machine translation and the L2 classroom: Pedagogical solutions for making peace with Google translate. Foreign Language Annals, 51(4), 779–795. </a:t>
            </a:r>
            <a:r>
              <a:rPr lang="en-GB" dirty="0">
                <a:hlinkClick r:id="rId4"/>
              </a:rPr>
              <a:t>https://doi.org/10.1111/flan.12366</a:t>
            </a:r>
            <a:endParaRPr lang="en-GB" dirty="0"/>
          </a:p>
          <a:p>
            <a:r>
              <a:rPr lang="en-GB" dirty="0"/>
              <a:t>Kline, R., &amp; Pinch, T. (1996). Users as Agents of Technological Change: The Social Construction of the Automobile in the Rural United States. </a:t>
            </a:r>
            <a:r>
              <a:rPr lang="en-GB" i="1" dirty="0"/>
              <a:t>Technology and Culture</a:t>
            </a:r>
            <a:r>
              <a:rPr lang="en-GB" dirty="0"/>
              <a:t>, </a:t>
            </a:r>
            <a:r>
              <a:rPr lang="en-GB" i="1" dirty="0"/>
              <a:t>37</a:t>
            </a:r>
            <a:r>
              <a:rPr lang="en-GB" dirty="0"/>
              <a:t>(4), 763–795. </a:t>
            </a:r>
            <a:r>
              <a:rPr lang="en-GB" dirty="0">
                <a:hlinkClick r:id="rId5"/>
              </a:rPr>
              <a:t>https://doi.org/10.2307/3107097</a:t>
            </a:r>
            <a:endParaRPr lang="en-GB" dirty="0"/>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267332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8B78-1CF7-CA42-8604-D4E74833EEBC}"/>
              </a:ext>
            </a:extLst>
          </p:cNvPr>
          <p:cNvSpPr>
            <a:spLocks noGrp="1"/>
          </p:cNvSpPr>
          <p:nvPr>
            <p:ph type="title"/>
          </p:nvPr>
        </p:nvSpPr>
        <p:spPr/>
        <p:txBody>
          <a:bodyPr/>
          <a:lstStyle/>
          <a:p>
            <a:r>
              <a:rPr lang="en-US" dirty="0"/>
              <a:t>Pedagogical objections to translation and MT</a:t>
            </a:r>
          </a:p>
        </p:txBody>
      </p:sp>
      <p:graphicFrame>
        <p:nvGraphicFramePr>
          <p:cNvPr id="17" name="TextBox 6">
            <a:extLst>
              <a:ext uri="{FF2B5EF4-FFF2-40B4-BE49-F238E27FC236}">
                <a16:creationId xmlns:a16="http://schemas.microsoft.com/office/drawing/2014/main" id="{63068B1E-0E3C-4B81-A12C-1292F99115AD}"/>
              </a:ext>
            </a:extLst>
          </p:cNvPr>
          <p:cNvGraphicFramePr/>
          <p:nvPr/>
        </p:nvGraphicFramePr>
        <p:xfrm>
          <a:off x="475343" y="2090057"/>
          <a:ext cx="10515600" cy="4308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03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E29C9-92C9-8A4D-8FD7-9DC7779B352A}"/>
              </a:ext>
            </a:extLst>
          </p:cNvPr>
          <p:cNvSpPr>
            <a:spLocks noGrp="1"/>
          </p:cNvSpPr>
          <p:nvPr>
            <p:ph type="title"/>
          </p:nvPr>
        </p:nvSpPr>
        <p:spPr>
          <a:xfrm>
            <a:off x="640080" y="325369"/>
            <a:ext cx="5035006" cy="1956841"/>
          </a:xfrm>
        </p:spPr>
        <p:txBody>
          <a:bodyPr anchor="b">
            <a:normAutofit/>
          </a:bodyPr>
          <a:lstStyle/>
          <a:p>
            <a:r>
              <a:rPr lang="en-US" sz="5400" dirty="0"/>
              <a:t>Beating the tide?</a:t>
            </a:r>
          </a:p>
        </p:txBody>
      </p:sp>
      <p:sp>
        <p:nvSpPr>
          <p:cNvPr id="20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84AC5A-FCCD-4647-9322-8E95CC9BA2CE}"/>
              </a:ext>
            </a:extLst>
          </p:cNvPr>
          <p:cNvSpPr>
            <a:spLocks noGrp="1"/>
          </p:cNvSpPr>
          <p:nvPr>
            <p:ph idx="1"/>
          </p:nvPr>
        </p:nvSpPr>
        <p:spPr>
          <a:xfrm>
            <a:off x="319314" y="2872899"/>
            <a:ext cx="4891315" cy="3320668"/>
          </a:xfrm>
        </p:spPr>
        <p:txBody>
          <a:bodyPr>
            <a:normAutofit/>
          </a:bodyPr>
          <a:lstStyle/>
          <a:p>
            <a:r>
              <a:rPr lang="en-GB" sz="2000" dirty="0"/>
              <a:t>“while in the classroom the teachers try to keep the two languages separate, the learners in their own minds keep the two in contact” (Widdowson, 2003, p. 150, as cited by Cook, 2007).</a:t>
            </a:r>
          </a:p>
          <a:p>
            <a:r>
              <a:rPr lang="en-GB" sz="2000" dirty="0"/>
              <a:t>L2 learners “instinctively” translate during writing tasks (Cohen et al. 2000)</a:t>
            </a:r>
          </a:p>
        </p:txBody>
      </p:sp>
      <p:pic>
        <p:nvPicPr>
          <p:cNvPr id="2050" name="Picture 2">
            <a:extLst>
              <a:ext uri="{FF2B5EF4-FFF2-40B4-BE49-F238E27FC236}">
                <a16:creationId xmlns:a16="http://schemas.microsoft.com/office/drawing/2014/main" id="{3A83236A-44C6-144E-9D22-667DAA18D6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76" r="29556"/>
          <a:stretch/>
        </p:blipFill>
        <p:spPr bwMode="auto">
          <a:xfrm>
            <a:off x="5523749" y="10"/>
            <a:ext cx="666672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1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713E-AFE0-8B4E-815A-C398006B62C7}"/>
              </a:ext>
            </a:extLst>
          </p:cNvPr>
          <p:cNvSpPr>
            <a:spLocks noGrp="1"/>
          </p:cNvSpPr>
          <p:nvPr>
            <p:ph type="title"/>
          </p:nvPr>
        </p:nvSpPr>
        <p:spPr/>
        <p:txBody>
          <a:bodyPr/>
          <a:lstStyle/>
          <a:p>
            <a:r>
              <a:rPr lang="en-US" dirty="0"/>
              <a:t>Neural integration of different languages</a:t>
            </a:r>
          </a:p>
        </p:txBody>
      </p:sp>
      <p:sp>
        <p:nvSpPr>
          <p:cNvPr id="3" name="Content Placeholder 2">
            <a:extLst>
              <a:ext uri="{FF2B5EF4-FFF2-40B4-BE49-F238E27FC236}">
                <a16:creationId xmlns:a16="http://schemas.microsoft.com/office/drawing/2014/main" id="{BB1873E0-F213-684D-BED8-6B8CE0A5E001}"/>
              </a:ext>
            </a:extLst>
          </p:cNvPr>
          <p:cNvSpPr>
            <a:spLocks noGrp="1"/>
          </p:cNvSpPr>
          <p:nvPr>
            <p:ph idx="1"/>
          </p:nvPr>
        </p:nvSpPr>
        <p:spPr>
          <a:xfrm>
            <a:off x="838200" y="1825625"/>
            <a:ext cx="3995057" cy="4351338"/>
          </a:xfrm>
        </p:spPr>
        <p:txBody>
          <a:bodyPr/>
          <a:lstStyle/>
          <a:p>
            <a:r>
              <a:rPr lang="en-GB" dirty="0"/>
              <a:t>When we are exposed to more than one language the human mind ”naturally” integrates them, e.g.</a:t>
            </a:r>
          </a:p>
          <a:p>
            <a:pPr lvl="1"/>
            <a:r>
              <a:rPr lang="en-GB" dirty="0"/>
              <a:t>Interference errors</a:t>
            </a:r>
          </a:p>
          <a:p>
            <a:pPr lvl="1"/>
            <a:r>
              <a:rPr lang="en-GB" dirty="0"/>
              <a:t>RT data for naming tasks </a:t>
            </a:r>
            <a:r>
              <a:rPr lang="en-GB" sz="2000" dirty="0"/>
              <a:t>(Costa et al. 1999)</a:t>
            </a:r>
            <a:endParaRPr lang="en-GB" sz="3200" dirty="0"/>
          </a:p>
          <a:p>
            <a:endParaRPr lang="en-US" dirty="0"/>
          </a:p>
        </p:txBody>
      </p:sp>
      <p:pic>
        <p:nvPicPr>
          <p:cNvPr id="1026" name="Picture 2" descr="Two Trees In Front Of Each Other With Their Roots Growing Together.  Business Collaboration Teamwork And Growth. Strong Partnership And  Foundation As A Business Concept Stock Photo, Picture And Royalty Free  Image.">
            <a:extLst>
              <a:ext uri="{FF2B5EF4-FFF2-40B4-BE49-F238E27FC236}">
                <a16:creationId xmlns:a16="http://schemas.microsoft.com/office/drawing/2014/main" id="{CEFFC7DF-3BC5-E448-B466-79E49309D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721" y="1690688"/>
            <a:ext cx="6361793" cy="423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6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23A8-718C-4945-9845-57450E2993AF}"/>
              </a:ext>
            </a:extLst>
          </p:cNvPr>
          <p:cNvSpPr>
            <a:spLocks noGrp="1"/>
          </p:cNvSpPr>
          <p:nvPr>
            <p:ph type="title"/>
          </p:nvPr>
        </p:nvSpPr>
        <p:spPr/>
        <p:txBody>
          <a:bodyPr/>
          <a:lstStyle/>
          <a:p>
            <a:r>
              <a:rPr lang="en-US" dirty="0"/>
              <a:t>Advantages of translation</a:t>
            </a:r>
          </a:p>
        </p:txBody>
      </p:sp>
      <p:sp>
        <p:nvSpPr>
          <p:cNvPr id="3" name="Content Placeholder 2">
            <a:extLst>
              <a:ext uri="{FF2B5EF4-FFF2-40B4-BE49-F238E27FC236}">
                <a16:creationId xmlns:a16="http://schemas.microsoft.com/office/drawing/2014/main" id="{6880A919-9DD1-B145-B7E5-F323CDBC82A2}"/>
              </a:ext>
            </a:extLst>
          </p:cNvPr>
          <p:cNvSpPr>
            <a:spLocks noGrp="1"/>
          </p:cNvSpPr>
          <p:nvPr>
            <p:ph idx="1"/>
          </p:nvPr>
        </p:nvSpPr>
        <p:spPr/>
        <p:txBody>
          <a:bodyPr/>
          <a:lstStyle/>
          <a:p>
            <a:r>
              <a:rPr lang="en-US" dirty="0"/>
              <a:t>Given initial learners’ dependency on translation we should teach when translation is / is not a viable strategy</a:t>
            </a:r>
          </a:p>
          <a:p>
            <a:pPr lvl="1"/>
            <a:r>
              <a:rPr lang="en-US" dirty="0"/>
              <a:t>In the lexical domain, many teachers already do this, e.g. by highlighting “false friends” (SP. </a:t>
            </a:r>
            <a:r>
              <a:rPr lang="en-US" i="1" dirty="0" err="1"/>
              <a:t>educado</a:t>
            </a:r>
            <a:r>
              <a:rPr lang="en-US" i="1" dirty="0"/>
              <a:t> </a:t>
            </a:r>
            <a:r>
              <a:rPr lang="en-US" dirty="0"/>
              <a:t>-&gt; ENG. </a:t>
            </a:r>
            <a:r>
              <a:rPr lang="en-US" i="1" dirty="0"/>
              <a:t>polite</a:t>
            </a:r>
            <a:r>
              <a:rPr lang="en-US" dirty="0"/>
              <a:t>)</a:t>
            </a:r>
          </a:p>
          <a:p>
            <a:pPr lvl="1"/>
            <a:r>
              <a:rPr lang="en-US" dirty="0"/>
              <a:t>Why not in the syntactic domain?</a:t>
            </a:r>
          </a:p>
          <a:p>
            <a:r>
              <a:rPr lang="en-US" dirty="0"/>
              <a:t>Translation as a means of fostering intercultural awareness (Machida, 2011)</a:t>
            </a:r>
          </a:p>
          <a:p>
            <a:r>
              <a:rPr lang="en-US" dirty="0"/>
              <a:t>Translation as a means of fostering metalinguistic abilities</a:t>
            </a:r>
          </a:p>
        </p:txBody>
      </p:sp>
    </p:spTree>
    <p:extLst>
      <p:ext uri="{BB962C8B-B14F-4D97-AF65-F5344CB8AC3E}">
        <p14:creationId xmlns:p14="http://schemas.microsoft.com/office/powerpoint/2010/main" val="267594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13F6-CCE2-BE47-B514-0C76A71A5624}"/>
              </a:ext>
            </a:extLst>
          </p:cNvPr>
          <p:cNvSpPr>
            <a:spLocks noGrp="1"/>
          </p:cNvSpPr>
          <p:nvPr>
            <p:ph type="title"/>
          </p:nvPr>
        </p:nvSpPr>
        <p:spPr/>
        <p:txBody>
          <a:bodyPr/>
          <a:lstStyle/>
          <a:p>
            <a:r>
              <a:rPr lang="en-US" dirty="0"/>
              <a:t>Learners versus teacher’s views of MT</a:t>
            </a:r>
          </a:p>
        </p:txBody>
      </p:sp>
      <p:sp>
        <p:nvSpPr>
          <p:cNvPr id="3" name="Content Placeholder 2">
            <a:extLst>
              <a:ext uri="{FF2B5EF4-FFF2-40B4-BE49-F238E27FC236}">
                <a16:creationId xmlns:a16="http://schemas.microsoft.com/office/drawing/2014/main" id="{05556CA7-158E-8144-BE43-EC7BD2C52A55}"/>
              </a:ext>
            </a:extLst>
          </p:cNvPr>
          <p:cNvSpPr>
            <a:spLocks noGrp="1"/>
          </p:cNvSpPr>
          <p:nvPr>
            <p:ph idx="1"/>
          </p:nvPr>
        </p:nvSpPr>
        <p:spPr/>
        <p:txBody>
          <a:bodyPr/>
          <a:lstStyle/>
          <a:p>
            <a:r>
              <a:rPr lang="en-US" dirty="0"/>
              <a:t>Learners value MT for</a:t>
            </a:r>
          </a:p>
          <a:p>
            <a:pPr lvl="1"/>
            <a:r>
              <a:rPr lang="en-US" dirty="0"/>
              <a:t>(a) vocabulary expansion and</a:t>
            </a:r>
          </a:p>
          <a:p>
            <a:pPr lvl="1"/>
            <a:r>
              <a:rPr lang="en-US" dirty="0"/>
              <a:t>(b) writing </a:t>
            </a:r>
            <a:r>
              <a:rPr lang="en-GB" dirty="0"/>
              <a:t>(Clifford et al., 2013; Niño, 2009; Lee, 2020) </a:t>
            </a:r>
            <a:endParaRPr lang="en-US" dirty="0"/>
          </a:p>
          <a:p>
            <a:r>
              <a:rPr lang="en-US" dirty="0"/>
              <a:t>Teachers are generally suspicious of MT due to</a:t>
            </a:r>
          </a:p>
          <a:p>
            <a:pPr lvl="1"/>
            <a:r>
              <a:rPr lang="en-US" dirty="0"/>
              <a:t>(a) Threats to academic integrity</a:t>
            </a:r>
          </a:p>
          <a:p>
            <a:pPr lvl="1"/>
            <a:r>
              <a:rPr lang="en-US" dirty="0"/>
              <a:t>(b) Threats to student motivation</a:t>
            </a:r>
          </a:p>
          <a:p>
            <a:pPr lvl="1"/>
            <a:r>
              <a:rPr lang="en-US" dirty="0"/>
              <a:t>(c) Undermining classroom activity </a:t>
            </a:r>
            <a:r>
              <a:rPr lang="en-GB" dirty="0"/>
              <a:t>(Clifford et al., 2013; Crossley, 2018; </a:t>
            </a:r>
            <a:r>
              <a:rPr lang="en-GB" dirty="0" err="1"/>
              <a:t>Ducar</a:t>
            </a:r>
            <a:r>
              <a:rPr lang="en-GB" dirty="0"/>
              <a:t> &amp; Schocket, 2018; Lee, 2020) </a:t>
            </a:r>
            <a:endParaRPr lang="en-US" dirty="0"/>
          </a:p>
        </p:txBody>
      </p:sp>
    </p:spTree>
    <p:extLst>
      <p:ext uri="{BB962C8B-B14F-4D97-AF65-F5344CB8AC3E}">
        <p14:creationId xmlns:p14="http://schemas.microsoft.com/office/powerpoint/2010/main" val="426424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3C91-1471-1043-BA51-E8525B9ED999}"/>
              </a:ext>
            </a:extLst>
          </p:cNvPr>
          <p:cNvSpPr>
            <a:spLocks noGrp="1"/>
          </p:cNvSpPr>
          <p:nvPr>
            <p:ph type="title"/>
          </p:nvPr>
        </p:nvSpPr>
        <p:spPr/>
        <p:txBody>
          <a:bodyPr/>
          <a:lstStyle/>
          <a:p>
            <a:r>
              <a:rPr lang="en-US" dirty="0"/>
              <a:t>Active engagement with MT is vital (</a:t>
            </a:r>
            <a:r>
              <a:rPr lang="en-US" dirty="0" err="1"/>
              <a:t>Ducar</a:t>
            </a:r>
            <a:r>
              <a:rPr lang="en-US" dirty="0"/>
              <a:t> &amp; </a:t>
            </a:r>
            <a:r>
              <a:rPr lang="en-US" dirty="0" err="1"/>
              <a:t>Shocket</a:t>
            </a:r>
            <a:r>
              <a:rPr lang="en-US" dirty="0"/>
              <a:t>, 2018)</a:t>
            </a:r>
          </a:p>
        </p:txBody>
      </p:sp>
      <p:sp>
        <p:nvSpPr>
          <p:cNvPr id="3" name="Content Placeholder 2">
            <a:extLst>
              <a:ext uri="{FF2B5EF4-FFF2-40B4-BE49-F238E27FC236}">
                <a16:creationId xmlns:a16="http://schemas.microsoft.com/office/drawing/2014/main" id="{E9DA3C43-09F2-6545-9C0A-7A04C4C49069}"/>
              </a:ext>
            </a:extLst>
          </p:cNvPr>
          <p:cNvSpPr>
            <a:spLocks noGrp="1"/>
          </p:cNvSpPr>
          <p:nvPr>
            <p:ph idx="1"/>
          </p:nvPr>
        </p:nvSpPr>
        <p:spPr>
          <a:xfrm>
            <a:off x="838200" y="1988819"/>
            <a:ext cx="10515600" cy="4188143"/>
          </a:xfrm>
        </p:spPr>
        <p:txBody>
          <a:bodyPr>
            <a:normAutofit/>
          </a:bodyPr>
          <a:lstStyle/>
          <a:p>
            <a:r>
              <a:rPr lang="en-US" sz="3200" dirty="0"/>
              <a:t>We cannot “google-proof” classrooms</a:t>
            </a:r>
          </a:p>
          <a:p>
            <a:r>
              <a:rPr lang="en-US" sz="3200" dirty="0"/>
              <a:t>Teachers need to directly engage with MT</a:t>
            </a:r>
          </a:p>
          <a:p>
            <a:r>
              <a:rPr lang="en-US" sz="3200" dirty="0"/>
              <a:t>Make classroom “google irrelevant”</a:t>
            </a:r>
          </a:p>
          <a:p>
            <a:r>
              <a:rPr lang="en-US" sz="3200" dirty="0"/>
              <a:t>Teach students about advantages and disadvantages of MT </a:t>
            </a:r>
          </a:p>
        </p:txBody>
      </p:sp>
    </p:spTree>
    <p:extLst>
      <p:ext uri="{BB962C8B-B14F-4D97-AF65-F5344CB8AC3E}">
        <p14:creationId xmlns:p14="http://schemas.microsoft.com/office/powerpoint/2010/main" val="243650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6B46-447E-F94A-8E9F-7ABB441E00BD}"/>
              </a:ext>
            </a:extLst>
          </p:cNvPr>
          <p:cNvSpPr>
            <a:spLocks noGrp="1"/>
          </p:cNvSpPr>
          <p:nvPr>
            <p:ph type="title"/>
          </p:nvPr>
        </p:nvSpPr>
        <p:spPr/>
        <p:txBody>
          <a:bodyPr/>
          <a:lstStyle/>
          <a:p>
            <a:r>
              <a:rPr lang="en-US" dirty="0"/>
              <a:t>Aims of the study</a:t>
            </a:r>
          </a:p>
        </p:txBody>
      </p:sp>
      <p:sp>
        <p:nvSpPr>
          <p:cNvPr id="3" name="Content Placeholder 2">
            <a:extLst>
              <a:ext uri="{FF2B5EF4-FFF2-40B4-BE49-F238E27FC236}">
                <a16:creationId xmlns:a16="http://schemas.microsoft.com/office/drawing/2014/main" id="{729C7FC4-E33F-3D4A-9C4F-923738A82869}"/>
              </a:ext>
            </a:extLst>
          </p:cNvPr>
          <p:cNvSpPr>
            <a:spLocks noGrp="1"/>
          </p:cNvSpPr>
          <p:nvPr>
            <p:ph idx="1"/>
          </p:nvPr>
        </p:nvSpPr>
        <p:spPr/>
        <p:txBody>
          <a:bodyPr/>
          <a:lstStyle/>
          <a:p>
            <a:r>
              <a:rPr lang="en-US" dirty="0"/>
              <a:t>Proof of concept study</a:t>
            </a:r>
          </a:p>
          <a:p>
            <a:pPr lvl="1"/>
            <a:r>
              <a:rPr lang="en-US" dirty="0"/>
              <a:t>Feasibility / utility of a translation app with a focus on </a:t>
            </a:r>
            <a:r>
              <a:rPr lang="en-US" b="1" dirty="0"/>
              <a:t>structure</a:t>
            </a:r>
            <a:endParaRPr lang="en-US" dirty="0"/>
          </a:p>
          <a:p>
            <a:r>
              <a:rPr lang="en-US" dirty="0"/>
              <a:t>Explore teachers attitudes towards this app</a:t>
            </a:r>
          </a:p>
        </p:txBody>
      </p:sp>
    </p:spTree>
    <p:extLst>
      <p:ext uri="{BB962C8B-B14F-4D97-AF65-F5344CB8AC3E}">
        <p14:creationId xmlns:p14="http://schemas.microsoft.com/office/powerpoint/2010/main" val="2670674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3703</TotalTime>
  <Words>1461</Words>
  <Application>Microsoft Macintosh PowerPoint</Application>
  <PresentationFormat>Widescreen</PresentationFormat>
  <Paragraphs>148</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Teachers’ perceptions of Machine Translation as a pedagogical tool</vt:lpstr>
      <vt:lpstr>The situation</vt:lpstr>
      <vt:lpstr>Pedagogical objections to translation and MT</vt:lpstr>
      <vt:lpstr>Beating the tide?</vt:lpstr>
      <vt:lpstr>Neural integration of different languages</vt:lpstr>
      <vt:lpstr>Advantages of translation</vt:lpstr>
      <vt:lpstr>Learners versus teacher’s views of MT</vt:lpstr>
      <vt:lpstr>Active engagement with MT is vital (Ducar &amp; Shocket, 2018)</vt:lpstr>
      <vt:lpstr>Aims of the study</vt:lpstr>
      <vt:lpstr>The social construction of technology (Kline &amp; Pinch, 1996)</vt:lpstr>
      <vt:lpstr>PowerPoint Presentation</vt:lpstr>
      <vt:lpstr>PowerPoint Presentation</vt:lpstr>
      <vt:lpstr>PowerPoint Presentation</vt:lpstr>
      <vt:lpstr>PowerPoint Presentation</vt:lpstr>
      <vt:lpstr>Participants</vt:lpstr>
      <vt:lpstr>Focus group details</vt:lpstr>
      <vt:lpstr>Barriers to MT adoption in language teaching</vt:lpstr>
      <vt:lpstr>Motivations towards MT adoption in language teaching</vt:lpstr>
      <vt:lpstr>Feasibility of adopting the MT web app, Transpose, in teaching</vt:lpstr>
      <vt:lpstr>Conclusions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BAAL</dc:title>
  <dc:creator>Nick Riches</dc:creator>
  <cp:lastModifiedBy>Nick Riches</cp:lastModifiedBy>
  <cp:revision>11</cp:revision>
  <dcterms:created xsi:type="dcterms:W3CDTF">2021-09-06T10:37:25Z</dcterms:created>
  <dcterms:modified xsi:type="dcterms:W3CDTF">2021-09-10T13:05:11Z</dcterms:modified>
</cp:coreProperties>
</file>