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6"/>
  </p:notesMasterIdLst>
  <p:handoutMasterIdLst>
    <p:handoutMasterId r:id="rId17"/>
  </p:handoutMasterIdLst>
  <p:sldIdLst>
    <p:sldId id="316" r:id="rId3"/>
    <p:sldId id="340" r:id="rId4"/>
    <p:sldId id="410" r:id="rId5"/>
    <p:sldId id="411" r:id="rId6"/>
    <p:sldId id="412" r:id="rId7"/>
    <p:sldId id="341" r:id="rId8"/>
    <p:sldId id="354" r:id="rId9"/>
    <p:sldId id="366" r:id="rId10"/>
    <p:sldId id="378" r:id="rId11"/>
    <p:sldId id="413" r:id="rId12"/>
    <p:sldId id="379" r:id="rId13"/>
    <p:sldId id="380" r:id="rId14"/>
    <p:sldId id="382" r:id="rId15"/>
  </p:sldIdLst>
  <p:sldSz cx="9144000" cy="6858000" type="screen4x3"/>
  <p:notesSz cx="6858000" cy="9144000"/>
  <p:custDataLst>
    <p:tags r:id="rId1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CC0000"/>
    <a:srgbClr val="700205"/>
    <a:srgbClr val="00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79" autoAdjust="0"/>
    <p:restoredTop sz="99528" autoAdjust="0"/>
  </p:normalViewPr>
  <p:slideViewPr>
    <p:cSldViewPr>
      <p:cViewPr varScale="1">
        <p:scale>
          <a:sx n="116" d="100"/>
          <a:sy n="116" d="100"/>
        </p:scale>
        <p:origin x="108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notesViewPr>
    <p:cSldViewPr>
      <p:cViewPr varScale="1">
        <p:scale>
          <a:sx n="73" d="100"/>
          <a:sy n="73" d="100"/>
        </p:scale>
        <p:origin x="-274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e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image" Target="../media/image37.wmf"/><Relationship Id="rId4" Type="http://schemas.openxmlformats.org/officeDocument/2006/relationships/image" Target="../media/image4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F8911ED-AE34-43C5-B186-DD4A1BE4FDE4}" type="datetimeFigureOut">
              <a:rPr lang="en-US"/>
              <a:pPr/>
              <a:t>10/16/2018</a:t>
            </a:fld>
            <a:endParaRPr lang="en-GB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GB"/>
              <a:t>EEE8044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F2C7B00-8BF6-446F-B614-0861C68EA5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590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5B2C59-727F-4044-B8F6-84EB5A40DDD1}" type="datetimeFigureOut">
              <a:rPr lang="en-GB"/>
              <a:pPr/>
              <a:t>16/10/2018</a:t>
            </a:fld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/>
              <a:t>EEE8044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A6486AC-63D1-45AA-BF5E-BBB244D42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988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38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340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6073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29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4339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0172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293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7299CA-05B6-4BC4-A4F9-3DD7DE697D31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229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027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7" descr="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7400" y="685800"/>
            <a:ext cx="5816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445125"/>
            <a:ext cx="7704137" cy="9366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en-GB"/>
              <a:t>Additional Text e.g. Presenter Name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30257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0"/>
            <a:ext cx="20574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0"/>
            <a:ext cx="6019800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8" descr="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7400" y="685800"/>
            <a:ext cx="5816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30257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445125"/>
            <a:ext cx="7704137" cy="9366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GB"/>
              <a:t>Additional Text e.g. Presenter Name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39243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5013" y="1628775"/>
            <a:ext cx="3925887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0"/>
            <a:ext cx="20574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0"/>
            <a:ext cx="6019800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39243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5013" y="1628775"/>
            <a:ext cx="3925887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2001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5369" name="Rectangle 9"/>
          <p:cNvSpPr>
            <a:spLocks noChangeArrowheads="1"/>
          </p:cNvSpPr>
          <p:nvPr userDrawn="1"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002587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10" descr="Newcastle_Master_ColOut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-1228" r="-2965" b="2365"/>
          <a:stretch>
            <a:fillRect/>
          </a:stretch>
        </p:blipFill>
        <p:spPr bwMode="auto">
          <a:xfrm>
            <a:off x="6372225" y="5876925"/>
            <a:ext cx="22320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F2001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002587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4450"/>
            <a:ext cx="8229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2053" name="Picture 12" descr="Newcastle_Master_Col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443663" y="5926138"/>
            <a:ext cx="201612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95" r:id="rId12"/>
    <p:sldLayoutId id="214748369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 b="1">
          <a:solidFill>
            <a:srgbClr val="003F7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b="1">
          <a:solidFill>
            <a:srgbClr val="003F7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>
          <a:solidFill>
            <a:srgbClr val="003F7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48.bin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4.wmf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4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4.bin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8.wmf"/><Relationship Id="rId2" Type="http://schemas.openxmlformats.org/officeDocument/2006/relationships/tags" Target="../tags/tag12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10" Type="http://schemas.openxmlformats.org/officeDocument/2006/relationships/image" Target="../media/image57.wmf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4.wmf"/><Relationship Id="rId2" Type="http://schemas.openxmlformats.org/officeDocument/2006/relationships/tags" Target="../tags/tag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3.wmf"/><Relationship Id="rId4" Type="http://schemas.openxmlformats.org/officeDocument/2006/relationships/notesSlide" Target="../notesSlides/notesSlide6.xml"/><Relationship Id="rId9" Type="http://schemas.openxmlformats.org/officeDocument/2006/relationships/oleObject" Target="../embeddings/oleObject5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.xml"/><Relationship Id="rId4" Type="http://schemas.openxmlformats.org/officeDocument/2006/relationships/image" Target="../media/image6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slideLayout" Target="../slideLayouts/slideLayout13.xml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2" Type="http://schemas.openxmlformats.org/officeDocument/2006/relationships/tags" Target="../tags/tag4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e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wmf"/><Relationship Id="rId31" Type="http://schemas.openxmlformats.org/officeDocument/2006/relationships/image" Target="../media/image1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7.wmf"/><Relationship Id="rId30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3.bin"/><Relationship Id="rId3" Type="http://schemas.openxmlformats.org/officeDocument/2006/relationships/slideLayout" Target="../slideLayouts/slideLayout13.xml"/><Relationship Id="rId21" Type="http://schemas.openxmlformats.org/officeDocument/2006/relationships/image" Target="../media/image28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6.wmf"/><Relationship Id="rId2" Type="http://schemas.openxmlformats.org/officeDocument/2006/relationships/tags" Target="../tags/tag5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2.bin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5.wmf"/><Relationship Id="rId2" Type="http://schemas.openxmlformats.org/officeDocument/2006/relationships/tags" Target="../tags/tag6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8.emf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e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38.bin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1.wmf"/><Relationship Id="rId11" Type="http://schemas.openxmlformats.org/officeDocument/2006/relationships/image" Target="../media/image44.e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3.wmf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oleObject3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51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46.bin"/><Relationship Id="rId2" Type="http://schemas.openxmlformats.org/officeDocument/2006/relationships/tags" Target="../tags/tag10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47.wmf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6" name="Picture 4" descr="Newcastle_Master_ColOut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-2831" r="-2965" b="3569"/>
          <a:stretch>
            <a:fillRect/>
          </a:stretch>
        </p:blipFill>
        <p:spPr bwMode="auto">
          <a:xfrm>
            <a:off x="0" y="0"/>
            <a:ext cx="4703763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892619" y="2275671"/>
            <a:ext cx="76429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EEE3001 – EEE8013</a:t>
            </a:r>
          </a:p>
          <a:p>
            <a:pPr algn="ctr" eaLnBrk="0" hangingPunct="0"/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State Space Analysis and Controller Design</a:t>
            </a: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07504" y="3717032"/>
            <a:ext cx="5910464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This lecture will be recorded and 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you will be able to download it</a:t>
            </a:r>
          </a:p>
          <a:p>
            <a:endParaRPr lang="en-GB" sz="2400" dirty="0" smtClean="0">
              <a:solidFill>
                <a:srgbClr val="FFFF00"/>
              </a:solidFill>
            </a:endParaRPr>
          </a:p>
          <a:p>
            <a:endParaRPr lang="en-GB" sz="2400" dirty="0" smtClean="0">
              <a:solidFill>
                <a:srgbClr val="FFFF00"/>
              </a:solidFill>
            </a:endParaRPr>
          </a:p>
          <a:p>
            <a:r>
              <a:rPr lang="en-GB" sz="2400" dirty="0" smtClean="0">
                <a:solidFill>
                  <a:srgbClr val="FFFF00"/>
                </a:solidFill>
              </a:rPr>
              <a:t>Dr </a:t>
            </a:r>
            <a:r>
              <a:rPr lang="en-GB" sz="2400" dirty="0">
                <a:solidFill>
                  <a:srgbClr val="FFFF00"/>
                </a:solidFill>
              </a:rPr>
              <a:t>Damian Giaouris</a:t>
            </a:r>
          </a:p>
          <a:p>
            <a:r>
              <a:rPr lang="en-GB" sz="2400" dirty="0">
                <a:solidFill>
                  <a:srgbClr val="FFFF00"/>
                </a:solidFill>
              </a:rPr>
              <a:t>http://www.staff.ncl.ac.uk/damian.giaouris/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90" name="Text Box 26"/>
          <p:cNvSpPr txBox="1">
            <a:spLocks noChangeArrowheads="1"/>
          </p:cNvSpPr>
          <p:nvPr/>
        </p:nvSpPr>
        <p:spPr bwMode="auto">
          <a:xfrm>
            <a:off x="1101725" y="44450"/>
            <a:ext cx="678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Relation of state space and TF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4127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077649"/>
              </p:ext>
            </p:extLst>
          </p:nvPr>
        </p:nvGraphicFramePr>
        <p:xfrm>
          <a:off x="107504" y="1052736"/>
          <a:ext cx="212090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14" name="Equation" r:id="rId5" imgW="2108160" imgH="1054080" progId="Equation.DSMT4">
                  <p:embed/>
                </p:oleObj>
              </mc:Choice>
              <mc:Fallback>
                <p:oleObj name="Equation" r:id="rId5" imgW="2108160" imgH="10540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052736"/>
                        <a:ext cx="2120900" cy="1046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2411760" y="1321901"/>
            <a:ext cx="64807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where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GB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the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column of the matrix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GB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GB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the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en-GB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row of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074020" y="1659304"/>
            <a:ext cx="1126679" cy="5304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>
            <a:stCxn id="5" idx="5"/>
          </p:cNvCxnSpPr>
          <p:nvPr/>
        </p:nvCxnSpPr>
        <p:spPr>
          <a:xfrm>
            <a:off x="2035701" y="2112088"/>
            <a:ext cx="376059" cy="74084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26770" y="2599020"/>
            <a:ext cx="2361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 Equation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79512" y="37170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559336"/>
              </p:ext>
            </p:extLst>
          </p:nvPr>
        </p:nvGraphicFramePr>
        <p:xfrm>
          <a:off x="187134" y="3284984"/>
          <a:ext cx="3484563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15" name="Equation" r:id="rId7" imgW="3504960" imgH="1384200" progId="Equation.DSMT4">
                  <p:embed/>
                </p:oleObj>
              </mc:Choice>
              <mc:Fallback>
                <p:oleObj name="Equation" r:id="rId7" imgW="3504960" imgH="1384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34" y="3284984"/>
                        <a:ext cx="3484563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865422" y="43272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20889"/>
              </p:ext>
            </p:extLst>
          </p:nvPr>
        </p:nvGraphicFramePr>
        <p:xfrm>
          <a:off x="4004295" y="3717032"/>
          <a:ext cx="3295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16" name="Equation" r:id="rId9" imgW="3289300" imgH="495300" progId="Equation.DSMT4">
                  <p:embed/>
                </p:oleObj>
              </mc:Choice>
              <mc:Fallback>
                <p:oleObj name="Equation" r:id="rId9" imgW="3289300" imgH="495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295" y="3717032"/>
                        <a:ext cx="32956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51617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36" name="Text Box 24"/>
          <p:cNvSpPr txBox="1">
            <a:spLocks noChangeArrowheads="1"/>
          </p:cNvSpPr>
          <p:nvPr/>
        </p:nvSpPr>
        <p:spPr bwMode="auto">
          <a:xfrm>
            <a:off x="2955925" y="44450"/>
            <a:ext cx="307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Observability</a:t>
            </a:r>
          </a:p>
        </p:txBody>
      </p:sp>
      <p:graphicFrame>
        <p:nvGraphicFramePr>
          <p:cNvPr id="21813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93943"/>
              </p:ext>
            </p:extLst>
          </p:nvPr>
        </p:nvGraphicFramePr>
        <p:xfrm>
          <a:off x="395288" y="1211263"/>
          <a:ext cx="23018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78" name="Equation" r:id="rId5" imgW="2298600" imgH="1104840" progId="Equation.DSMT4">
                  <p:embed/>
                </p:oleObj>
              </mc:Choice>
              <mc:Fallback>
                <p:oleObj name="Equation" r:id="rId5" imgW="2298600" imgH="11048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211263"/>
                        <a:ext cx="2301875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39" name="Text Box 27"/>
          <p:cNvSpPr txBox="1">
            <a:spLocks noChangeArrowheads="1"/>
          </p:cNvSpPr>
          <p:nvPr/>
        </p:nvSpPr>
        <p:spPr bwMode="auto">
          <a:xfrm>
            <a:off x="3276600" y="1557338"/>
            <a:ext cx="5348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It is not possible to see how the state </a:t>
            </a:r>
            <a:r>
              <a:rPr lang="en-GB" i="1" dirty="0"/>
              <a:t>x</a:t>
            </a:r>
            <a:r>
              <a:rPr lang="en-GB" baseline="-25000" dirty="0"/>
              <a:t>2</a:t>
            </a:r>
            <a:r>
              <a:rPr lang="en-GB" dirty="0"/>
              <a:t> behaves…</a:t>
            </a:r>
          </a:p>
        </p:txBody>
      </p:sp>
      <p:graphicFrame>
        <p:nvGraphicFramePr>
          <p:cNvPr id="21814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426588"/>
              </p:ext>
            </p:extLst>
          </p:nvPr>
        </p:nvGraphicFramePr>
        <p:xfrm>
          <a:off x="1081088" y="4835177"/>
          <a:ext cx="13335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79" name="Equation" r:id="rId7" imgW="1333440" imgH="1765080" progId="Equation.DSMT4">
                  <p:embed/>
                </p:oleObj>
              </mc:Choice>
              <mc:Fallback>
                <p:oleObj name="Equation" r:id="rId7" imgW="1333440" imgH="17650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4835177"/>
                        <a:ext cx="1333500" cy="176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4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432293"/>
              </p:ext>
            </p:extLst>
          </p:nvPr>
        </p:nvGraphicFramePr>
        <p:xfrm>
          <a:off x="3551238" y="5589240"/>
          <a:ext cx="2717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80" name="Equation" r:id="rId9" imgW="2717640" imgH="342720" progId="Equation.DSMT4">
                  <p:embed/>
                </p:oleObj>
              </mc:Choice>
              <mc:Fallback>
                <p:oleObj name="Equation" r:id="rId9" imgW="2717640" imgH="34272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5589240"/>
                        <a:ext cx="2717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513743"/>
              </p:ext>
            </p:extLst>
          </p:nvPr>
        </p:nvGraphicFramePr>
        <p:xfrm>
          <a:off x="313450" y="3908629"/>
          <a:ext cx="1328738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81" name="Equation" r:id="rId11" imgW="1333440" imgH="672840" progId="Equation.DSMT4">
                  <p:embed/>
                </p:oleObj>
              </mc:Choice>
              <mc:Fallback>
                <p:oleObj name="Equation" r:id="rId11" imgW="1333440" imgH="672840" progId="Equation.DSMT4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450" y="3908629"/>
                        <a:ext cx="1328738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962453"/>
              </p:ext>
            </p:extLst>
          </p:nvPr>
        </p:nvGraphicFramePr>
        <p:xfrm>
          <a:off x="2130839" y="3601599"/>
          <a:ext cx="4186237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82" name="Equation" r:id="rId13" imgW="4165560" imgH="1015920" progId="Equation.DSMT4">
                  <p:embed/>
                </p:oleObj>
              </mc:Choice>
              <mc:Fallback>
                <p:oleObj name="Equation" r:id="rId13" imgW="4165560" imgH="1015920" progId="Equation.DSMT4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839" y="3601599"/>
                        <a:ext cx="4186237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588119"/>
              </p:ext>
            </p:extLst>
          </p:nvPr>
        </p:nvGraphicFramePr>
        <p:xfrm>
          <a:off x="323528" y="2389013"/>
          <a:ext cx="6638926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83" name="Equation" r:id="rId15" imgW="6654600" imgH="1218960" progId="Equation.DSMT4">
                  <p:embed/>
                </p:oleObj>
              </mc:Choice>
              <mc:Fallback>
                <p:oleObj name="Equation" r:id="rId15" imgW="6654600" imgH="1218960" progId="Equation.DSMT4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389013"/>
                        <a:ext cx="6638926" cy="122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74" name="Text Box 14"/>
          <p:cNvSpPr txBox="1">
            <a:spLocks noChangeArrowheads="1"/>
          </p:cNvSpPr>
          <p:nvPr/>
        </p:nvSpPr>
        <p:spPr bwMode="auto">
          <a:xfrm>
            <a:off x="2867025" y="44450"/>
            <a:ext cx="3257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Controllability</a:t>
            </a:r>
          </a:p>
        </p:txBody>
      </p:sp>
      <p:sp>
        <p:nvSpPr>
          <p:cNvPr id="220176" name="Text Box 16"/>
          <p:cNvSpPr txBox="1">
            <a:spLocks noChangeArrowheads="1"/>
          </p:cNvSpPr>
          <p:nvPr/>
        </p:nvSpPr>
        <p:spPr bwMode="auto">
          <a:xfrm>
            <a:off x="3276600" y="1557338"/>
            <a:ext cx="3544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/>
              <a:t>It is not possible to influence </a:t>
            </a:r>
            <a:r>
              <a:rPr lang="en-GB" i="1" dirty="0"/>
              <a:t>x</a:t>
            </a:r>
            <a:r>
              <a:rPr lang="en-GB" baseline="-25000" dirty="0"/>
              <a:t>2</a:t>
            </a:r>
            <a:r>
              <a:rPr lang="en-GB" dirty="0"/>
              <a:t>…</a:t>
            </a:r>
          </a:p>
        </p:txBody>
      </p:sp>
      <p:graphicFrame>
        <p:nvGraphicFramePr>
          <p:cNvPr id="22018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387694"/>
              </p:ext>
            </p:extLst>
          </p:nvPr>
        </p:nvGraphicFramePr>
        <p:xfrm>
          <a:off x="611188" y="1230313"/>
          <a:ext cx="2293937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90" name="Equation" r:id="rId5" imgW="2298600" imgH="1104840" progId="Equation.DSMT4">
                  <p:embed/>
                </p:oleObj>
              </mc:Choice>
              <mc:Fallback>
                <p:oleObj name="Equation" r:id="rId5" imgW="2298600" imgH="11048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230313"/>
                        <a:ext cx="2293937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8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443658"/>
              </p:ext>
            </p:extLst>
          </p:nvPr>
        </p:nvGraphicFramePr>
        <p:xfrm>
          <a:off x="762000" y="4723556"/>
          <a:ext cx="32385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91" name="Equation" r:id="rId7" imgW="3238200" imgH="393480" progId="Equation.DSMT4">
                  <p:embed/>
                </p:oleObj>
              </mc:Choice>
              <mc:Fallback>
                <p:oleObj name="Equation" r:id="rId7" imgW="3238200" imgH="393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 t="-12886"/>
                      <a:stretch>
                        <a:fillRect/>
                      </a:stretch>
                    </p:blipFill>
                    <p:spPr bwMode="auto">
                      <a:xfrm>
                        <a:off x="762000" y="4723556"/>
                        <a:ext cx="32385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8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162899"/>
              </p:ext>
            </p:extLst>
          </p:nvPr>
        </p:nvGraphicFramePr>
        <p:xfrm>
          <a:off x="4814888" y="4725144"/>
          <a:ext cx="278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92" name="Equation" r:id="rId9" imgW="2781000" imgH="342720" progId="Equation.DSMT4">
                  <p:embed/>
                </p:oleObj>
              </mc:Choice>
              <mc:Fallback>
                <p:oleObj name="Equation" r:id="rId9" imgW="2781000" imgH="34272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4725144"/>
                        <a:ext cx="278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960105"/>
              </p:ext>
            </p:extLst>
          </p:nvPr>
        </p:nvGraphicFramePr>
        <p:xfrm>
          <a:off x="616915" y="2597944"/>
          <a:ext cx="6650038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93" name="Equation" r:id="rId11" imgW="6654600" imgH="1218960" progId="Equation.DSMT4">
                  <p:embed/>
                </p:oleObj>
              </mc:Choice>
              <mc:Fallback>
                <p:oleObj name="Equation" r:id="rId11" imgW="6654600" imgH="121896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15" y="2597944"/>
                        <a:ext cx="6650038" cy="122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28355" name="Picture 3" descr="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035675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8356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675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Summary: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Basic state space model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 err="1">
                <a:solidFill>
                  <a:schemeClr val="bg1"/>
                </a:solidFill>
              </a:rPr>
              <a:t>ODEs</a:t>
            </a:r>
            <a:r>
              <a:rPr lang="en-GB" sz="3200" dirty="0">
                <a:solidFill>
                  <a:schemeClr val="bg1"/>
                </a:solidFill>
              </a:rPr>
              <a:t> =&gt; SS model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Relation with </a:t>
            </a:r>
            <a:r>
              <a:rPr lang="en-GB" sz="3200" dirty="0" err="1" smtClean="0">
                <a:solidFill>
                  <a:schemeClr val="bg1"/>
                </a:solidFill>
              </a:rPr>
              <a:t>TF</a:t>
            </a:r>
            <a:endParaRPr lang="en-GB" sz="3200" dirty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Observability (basic </a:t>
            </a:r>
            <a:r>
              <a:rPr lang="en-GB" sz="3200" dirty="0" smtClean="0">
                <a:solidFill>
                  <a:schemeClr val="bg1"/>
                </a:solidFill>
              </a:rPr>
              <a:t>concept).</a:t>
            </a:r>
            <a:endParaRPr lang="en-GB" sz="3200" dirty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Controllability (basic </a:t>
            </a:r>
            <a:r>
              <a:rPr lang="en-GB" sz="3200" dirty="0" smtClean="0">
                <a:solidFill>
                  <a:schemeClr val="bg1"/>
                </a:solidFill>
              </a:rPr>
              <a:t>concept).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3111500" y="44450"/>
            <a:ext cx="2774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Space</a:t>
            </a:r>
            <a:endParaRPr lang="en-GB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3492500" y="1196975"/>
          <a:ext cx="22002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2" name="Equation" r:id="rId4" imgW="2197100" imgH="317500" progId="Equation.3">
                  <p:embed/>
                </p:oleObj>
              </mc:Choice>
              <mc:Fallback>
                <p:oleObj name="Equation" r:id="rId4" imgW="2197100" imgH="3175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1196975"/>
                        <a:ext cx="220027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323850" y="1608138"/>
            <a:ext cx="626427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difficult to be studied =&gt; so we use computers 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are better with 1st order ODE 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n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n 1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Powerful tools from the linear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algebra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“state space” approach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Multi Input Multi Output systems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Non-linear and time variant systems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Alternative controller design approaches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2239384" y="44450"/>
            <a:ext cx="45191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</a:t>
            </a:r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Space Models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5167896" y="985262"/>
          <a:ext cx="1577975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57" name="Equation" r:id="rId4" imgW="1574640" imgH="228600" progId="Equation.3">
                  <p:embed/>
                </p:oleObj>
              </mc:Choice>
              <mc:Fallback>
                <p:oleObj name="Equation" r:id="rId4" imgW="1574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896" y="985262"/>
                        <a:ext cx="1577975" cy="22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6"/>
          <p:cNvGraphicFramePr>
            <a:graphicFrameLocks noChangeAspect="1"/>
          </p:cNvGraphicFramePr>
          <p:nvPr/>
        </p:nvGraphicFramePr>
        <p:xfrm>
          <a:off x="5167896" y="1357959"/>
          <a:ext cx="7143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58" name="Equation" r:id="rId6" imgW="711000" imgH="672840" progId="Equation.3">
                  <p:embed/>
                </p:oleObj>
              </mc:Choice>
              <mc:Fallback>
                <p:oleObj name="Equation" r:id="rId6" imgW="71100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896" y="1357959"/>
                        <a:ext cx="71437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1" name="Object 7"/>
          <p:cNvGraphicFramePr>
            <a:graphicFrameLocks noChangeAspect="1"/>
          </p:cNvGraphicFramePr>
          <p:nvPr/>
        </p:nvGraphicFramePr>
        <p:xfrm>
          <a:off x="251520" y="3072606"/>
          <a:ext cx="2997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59" name="Equation" r:id="rId8" imgW="2997000" imgH="799920" progId="Equation.3">
                  <p:embed/>
                </p:oleObj>
              </mc:Choice>
              <mc:Fallback>
                <p:oleObj name="Equation" r:id="rId8" imgW="299700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072606"/>
                        <a:ext cx="29972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2" name="Object 8"/>
          <p:cNvGraphicFramePr>
            <a:graphicFrameLocks noChangeAspect="1"/>
          </p:cNvGraphicFramePr>
          <p:nvPr/>
        </p:nvGraphicFramePr>
        <p:xfrm>
          <a:off x="5172075" y="2213573"/>
          <a:ext cx="571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0" name="Equation" r:id="rId10" imgW="571320" imgH="291960" progId="Equation.3">
                  <p:embed/>
                </p:oleObj>
              </mc:Choice>
              <mc:Fallback>
                <p:oleObj name="Equation" r:id="rId10" imgW="57132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5" y="2213573"/>
                        <a:ext cx="5715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3" name="Object 9"/>
          <p:cNvGraphicFramePr>
            <a:graphicFrameLocks noChangeAspect="1"/>
          </p:cNvGraphicFramePr>
          <p:nvPr/>
        </p:nvGraphicFramePr>
        <p:xfrm>
          <a:off x="5759558" y="2213573"/>
          <a:ext cx="406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1" name="Equation" r:id="rId12" imgW="406080" imgH="291960" progId="Equation.3">
                  <p:embed/>
                </p:oleObj>
              </mc:Choice>
              <mc:Fallback>
                <p:oleObj name="Equation" r:id="rId12" imgW="4060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558" y="2213573"/>
                        <a:ext cx="4064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4" name="Object 10"/>
          <p:cNvGraphicFramePr>
            <a:graphicFrameLocks noChangeAspect="1"/>
          </p:cNvGraphicFramePr>
          <p:nvPr/>
        </p:nvGraphicFramePr>
        <p:xfrm>
          <a:off x="5162658" y="2708920"/>
          <a:ext cx="596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2" name="Equation" r:id="rId14" imgW="596880" imgH="291960" progId="Equation.3">
                  <p:embed/>
                </p:oleObj>
              </mc:Choice>
              <mc:Fallback>
                <p:oleObj name="Equation" r:id="rId14" imgW="5968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658" y="2708920"/>
                        <a:ext cx="5969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5" name="Object 11"/>
          <p:cNvGraphicFramePr>
            <a:graphicFrameLocks noChangeAspect="1"/>
          </p:cNvGraphicFramePr>
          <p:nvPr/>
        </p:nvGraphicFramePr>
        <p:xfrm>
          <a:off x="5882271" y="2583675"/>
          <a:ext cx="1689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3" name="Equation" r:id="rId16" imgW="1688760" imgH="533160" progId="Equation.3">
                  <p:embed/>
                </p:oleObj>
              </mc:Choice>
              <mc:Fallback>
                <p:oleObj name="Equation" r:id="rId16" imgW="16887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2271" y="2583675"/>
                        <a:ext cx="16891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6" name="Object 12"/>
          <p:cNvGraphicFramePr>
            <a:graphicFrameLocks noChangeAspect="1"/>
          </p:cNvGraphicFramePr>
          <p:nvPr/>
        </p:nvGraphicFramePr>
        <p:xfrm>
          <a:off x="251520" y="4067174"/>
          <a:ext cx="31242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4" name="Equation" r:id="rId18" imgW="3124080" imgH="799920" progId="Equation.DSMT4">
                  <p:embed/>
                </p:oleObj>
              </mc:Choice>
              <mc:Fallback>
                <p:oleObj name="Equation" r:id="rId18" imgW="312408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67174"/>
                        <a:ext cx="3124200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089277"/>
              </p:ext>
            </p:extLst>
          </p:nvPr>
        </p:nvGraphicFramePr>
        <p:xfrm>
          <a:off x="3491880" y="4353718"/>
          <a:ext cx="142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5" name="Equation" r:id="rId20" imgW="1422360" imgH="228600" progId="Equation.DSMT4">
                  <p:embed/>
                </p:oleObj>
              </mc:Choice>
              <mc:Fallback>
                <p:oleObj name="Equation" r:id="rId20" imgW="1422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353718"/>
                        <a:ext cx="142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496" y="990600"/>
          <a:ext cx="4714196" cy="188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6" name="Visio" r:id="rId22" imgW="1609452" imgH="645030" progId="Visio.Drawing.11">
                  <p:embed/>
                </p:oleObj>
              </mc:Choice>
              <mc:Fallback>
                <p:oleObj name="Visio" r:id="rId22" imgW="1609452" imgH="64503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5496" y="990600"/>
                        <a:ext cx="4714196" cy="188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569904"/>
              </p:ext>
            </p:extLst>
          </p:nvPr>
        </p:nvGraphicFramePr>
        <p:xfrm>
          <a:off x="5030440" y="4327525"/>
          <a:ext cx="774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7" name="Equation" r:id="rId24" imgW="774360" imgH="279360" progId="Equation.DSMT4">
                  <p:embed/>
                </p:oleObj>
              </mc:Choice>
              <mc:Fallback>
                <p:oleObj name="Equation" r:id="rId24" imgW="774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440" y="4327525"/>
                        <a:ext cx="7747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017448"/>
              </p:ext>
            </p:extLst>
          </p:nvPr>
        </p:nvGraphicFramePr>
        <p:xfrm>
          <a:off x="5810797" y="4306751"/>
          <a:ext cx="901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8" name="Equation" r:id="rId26" imgW="901440" imgH="317160" progId="Equation.DSMT4">
                  <p:embed/>
                </p:oleObj>
              </mc:Choice>
              <mc:Fallback>
                <p:oleObj name="Equation" r:id="rId26" imgW="9014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797" y="4306751"/>
                        <a:ext cx="901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195326"/>
              </p:ext>
            </p:extLst>
          </p:nvPr>
        </p:nvGraphicFramePr>
        <p:xfrm>
          <a:off x="6761736" y="4306751"/>
          <a:ext cx="889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69" name="Equation" r:id="rId28" imgW="888840" imgH="317160" progId="Equation.DSMT4">
                  <p:embed/>
                </p:oleObj>
              </mc:Choice>
              <mc:Fallback>
                <p:oleObj name="Equation" r:id="rId28" imgW="8888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736" y="4306751"/>
                        <a:ext cx="889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419795"/>
              </p:ext>
            </p:extLst>
          </p:nvPr>
        </p:nvGraphicFramePr>
        <p:xfrm>
          <a:off x="7712917" y="4327525"/>
          <a:ext cx="6350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570" name="Equation" r:id="rId30" imgW="634680" imgH="266400" progId="Equation.DSMT4">
                  <p:embed/>
                </p:oleObj>
              </mc:Choice>
              <mc:Fallback>
                <p:oleObj name="Equation" r:id="rId30" imgW="634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2917" y="4327525"/>
                        <a:ext cx="6350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51520" y="5061742"/>
            <a:ext cx="3243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GB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GB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define the state vector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457574" y="5050840"/>
            <a:ext cx="5506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defines the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state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 complete summary/description) of the system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22708" y="60212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Knowing the current state and the future inputs we can predict the future states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667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1444297" y="44450"/>
            <a:ext cx="61093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General </a:t>
            </a:r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Space Model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775968"/>
              </p:ext>
            </p:extLst>
          </p:nvPr>
        </p:nvGraphicFramePr>
        <p:xfrm>
          <a:off x="170578" y="904875"/>
          <a:ext cx="40306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4" name="Equation" r:id="rId4" imgW="3949560" imgH="571320" progId="Equation.DSMT4">
                  <p:embed/>
                </p:oleObj>
              </mc:Choice>
              <mc:Fallback>
                <p:oleObj name="Equation" r:id="rId4" imgW="3949560" imgH="571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578" y="904875"/>
                        <a:ext cx="40306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931702"/>
              </p:ext>
            </p:extLst>
          </p:nvPr>
        </p:nvGraphicFramePr>
        <p:xfrm>
          <a:off x="2483768" y="3241614"/>
          <a:ext cx="11271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5" name="Equation" r:id="rId6" imgW="1130040" imgH="228600" progId="Equation.DSMT4">
                  <p:embed/>
                </p:oleObj>
              </mc:Choice>
              <mc:Fallback>
                <p:oleObj name="Equation" r:id="rId6" imgW="113004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241614"/>
                        <a:ext cx="11271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523000"/>
              </p:ext>
            </p:extLst>
          </p:nvPr>
        </p:nvGraphicFramePr>
        <p:xfrm>
          <a:off x="251520" y="3645024"/>
          <a:ext cx="7343776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6" name="Equation" r:id="rId8" imgW="7340400" imgH="1384200" progId="Equation.DSMT4">
                  <p:embed/>
                </p:oleObj>
              </mc:Choice>
              <mc:Fallback>
                <p:oleObj name="Equation" r:id="rId8" imgW="7340400" imgH="1384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645024"/>
                        <a:ext cx="7343776" cy="140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933281"/>
              </p:ext>
            </p:extLst>
          </p:nvPr>
        </p:nvGraphicFramePr>
        <p:xfrm>
          <a:off x="467544" y="5396068"/>
          <a:ext cx="774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7" name="Equation" r:id="rId10" imgW="774360" imgH="279360" progId="Equation.DSMT4">
                  <p:embed/>
                </p:oleObj>
              </mc:Choice>
              <mc:Fallback>
                <p:oleObj name="Equation" r:id="rId10" imgW="774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396068"/>
                        <a:ext cx="7747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2957"/>
              </p:ext>
            </p:extLst>
          </p:nvPr>
        </p:nvGraphicFramePr>
        <p:xfrm>
          <a:off x="2071018" y="5400675"/>
          <a:ext cx="825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8" name="Equation" r:id="rId12" imgW="825480" imgH="266400" progId="Equation.DSMT4">
                  <p:embed/>
                </p:oleObj>
              </mc:Choice>
              <mc:Fallback>
                <p:oleObj name="Equation" r:id="rId12" imgW="8254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018" y="5400675"/>
                        <a:ext cx="8255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813952"/>
              </p:ext>
            </p:extLst>
          </p:nvPr>
        </p:nvGraphicFramePr>
        <p:xfrm>
          <a:off x="5167313" y="5400675"/>
          <a:ext cx="850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9" name="Equation" r:id="rId14" imgW="850680" imgH="266400" progId="Equation.DSMT4">
                  <p:embed/>
                </p:oleObj>
              </mc:Choice>
              <mc:Fallback>
                <p:oleObj name="Equation" r:id="rId14" imgW="850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5400675"/>
                        <a:ext cx="8509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067416"/>
              </p:ext>
            </p:extLst>
          </p:nvPr>
        </p:nvGraphicFramePr>
        <p:xfrm>
          <a:off x="7016750" y="5389563"/>
          <a:ext cx="787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0" name="Equation" r:id="rId16" imgW="787320" imgH="279360" progId="Equation.DSMT4">
                  <p:embed/>
                </p:oleObj>
              </mc:Choice>
              <mc:Fallback>
                <p:oleObj name="Equation" r:id="rId16" imgW="7873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0" y="5389563"/>
                        <a:ext cx="7874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659071"/>
              </p:ext>
            </p:extLst>
          </p:nvPr>
        </p:nvGraphicFramePr>
        <p:xfrm>
          <a:off x="131763" y="1662113"/>
          <a:ext cx="695801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1" name="Equation" r:id="rId18" imgW="6819840" imgH="1523880" progId="Equation.DSMT4">
                  <p:embed/>
                </p:oleObj>
              </mc:Choice>
              <mc:Fallback>
                <p:oleObj name="Equation" r:id="rId18" imgW="681984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1662113"/>
                        <a:ext cx="6958012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883960"/>
              </p:ext>
            </p:extLst>
          </p:nvPr>
        </p:nvGraphicFramePr>
        <p:xfrm>
          <a:off x="4201240" y="1068620"/>
          <a:ext cx="265588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2" name="Equation" r:id="rId20" imgW="2603160" imgH="317160" progId="Equation.DSMT4">
                  <p:embed/>
                </p:oleObj>
              </mc:Choice>
              <mc:Fallback>
                <p:oleObj name="Equation" r:id="rId20" imgW="26031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240" y="1068620"/>
                        <a:ext cx="265588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1729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3650030" y="44450"/>
            <a:ext cx="16979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Output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11245"/>
              </p:ext>
            </p:extLst>
          </p:nvPr>
        </p:nvGraphicFramePr>
        <p:xfrm>
          <a:off x="395536" y="1916832"/>
          <a:ext cx="3530601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2" name="Equation" r:id="rId4" imgW="3530520" imgH="672840" progId="Equation.DSMT4">
                  <p:embed/>
                </p:oleObj>
              </mc:Choice>
              <mc:Fallback>
                <p:oleObj name="Equation" r:id="rId4" imgW="3530520" imgH="6728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916832"/>
                        <a:ext cx="3530601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69776" y="1216605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Sensors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both variables (the speed and the displacement)</a:t>
            </a:r>
            <a:endParaRPr lang="en-GB" dirty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851013"/>
              </p:ext>
            </p:extLst>
          </p:nvPr>
        </p:nvGraphicFramePr>
        <p:xfrm>
          <a:off x="395536" y="2802541"/>
          <a:ext cx="29162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3" name="Equation" r:id="rId6" imgW="2908080" imgH="342720" progId="Equation.DSMT4">
                  <p:embed/>
                </p:oleObj>
              </mc:Choice>
              <mc:Fallback>
                <p:oleObj name="Equation" r:id="rId6" imgW="2908080" imgH="34272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t="-14925"/>
                      <a:stretch>
                        <a:fillRect/>
                      </a:stretch>
                    </p:blipFill>
                    <p:spPr bwMode="auto">
                      <a:xfrm>
                        <a:off x="395536" y="2802541"/>
                        <a:ext cx="2916237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890160"/>
              </p:ext>
            </p:extLst>
          </p:nvPr>
        </p:nvGraphicFramePr>
        <p:xfrm>
          <a:off x="397298" y="3360738"/>
          <a:ext cx="294481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4" name="Equation" r:id="rId8" imgW="2933640" imgH="342720" progId="Equation.DSMT4">
                  <p:embed/>
                </p:oleObj>
              </mc:Choice>
              <mc:Fallback>
                <p:oleObj name="Equation" r:id="rId8" imgW="2933640" imgH="34272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98" y="3360738"/>
                        <a:ext cx="294481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414472"/>
              </p:ext>
            </p:extLst>
          </p:nvPr>
        </p:nvGraphicFramePr>
        <p:xfrm>
          <a:off x="395536" y="3929063"/>
          <a:ext cx="38973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5" name="Equation" r:id="rId10" imgW="3873240" imgH="342720" progId="Equation.DSMT4">
                  <p:embed/>
                </p:oleObj>
              </mc:Choice>
              <mc:Fallback>
                <p:oleObj name="Equation" r:id="rId10" imgW="3873240" imgH="34272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929063"/>
                        <a:ext cx="389731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873749"/>
              </p:ext>
            </p:extLst>
          </p:nvPr>
        </p:nvGraphicFramePr>
        <p:xfrm>
          <a:off x="395536" y="4371975"/>
          <a:ext cx="6811963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6" name="Equation" r:id="rId12" imgW="6794280" imgH="1460160" progId="Equation.DSMT4">
                  <p:embed/>
                </p:oleObj>
              </mc:Choice>
              <mc:Fallback>
                <p:oleObj name="Equation" r:id="rId12" imgW="6794280" imgH="146016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371975"/>
                        <a:ext cx="6811963" cy="1465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425951"/>
              </p:ext>
            </p:extLst>
          </p:nvPr>
        </p:nvGraphicFramePr>
        <p:xfrm>
          <a:off x="395536" y="6040438"/>
          <a:ext cx="11684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7" name="Equation" r:id="rId14" imgW="1155600" imgH="266400" progId="Equation.DSMT4">
                  <p:embed/>
                </p:oleObj>
              </mc:Choice>
              <mc:Fallback>
                <p:oleObj name="Equation" r:id="rId14" imgW="1155600" imgH="2664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6040438"/>
                        <a:ext cx="11684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516720"/>
              </p:ext>
            </p:extLst>
          </p:nvPr>
        </p:nvGraphicFramePr>
        <p:xfrm>
          <a:off x="1847850" y="6042025"/>
          <a:ext cx="8461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8" name="Equation" r:id="rId16" imgW="850680" imgH="279360" progId="Equation.DSMT4">
                  <p:embed/>
                </p:oleObj>
              </mc:Choice>
              <mc:Fallback>
                <p:oleObj name="Equation" r:id="rId16" imgW="850680" imgH="27936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6042025"/>
                        <a:ext cx="846138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548824"/>
              </p:ext>
            </p:extLst>
          </p:nvPr>
        </p:nvGraphicFramePr>
        <p:xfrm>
          <a:off x="2754423" y="6040438"/>
          <a:ext cx="86836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9" name="Equation" r:id="rId18" imgW="863280" imgH="266400" progId="Equation.DSMT4">
                  <p:embed/>
                </p:oleObj>
              </mc:Choice>
              <mc:Fallback>
                <p:oleObj name="Equation" r:id="rId18" imgW="863280" imgH="2664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423" y="6040438"/>
                        <a:ext cx="868362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4774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2620932" y="44450"/>
            <a:ext cx="37497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Complete Model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637062"/>
              </p:ext>
            </p:extLst>
          </p:nvPr>
        </p:nvGraphicFramePr>
        <p:xfrm>
          <a:off x="130175" y="1204913"/>
          <a:ext cx="11668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1" name="Equation" r:id="rId4" imgW="1155600" imgH="622080" progId="Equation.DSMT4">
                  <p:embed/>
                </p:oleObj>
              </mc:Choice>
              <mc:Fallback>
                <p:oleObj name="Equation" r:id="rId4" imgW="1155600" imgH="62208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" y="1204913"/>
                        <a:ext cx="1166813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1907704" y="7496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812111"/>
              </p:ext>
            </p:extLst>
          </p:nvPr>
        </p:nvGraphicFramePr>
        <p:xfrm>
          <a:off x="1907704" y="749657"/>
          <a:ext cx="422910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2" name="Visio" r:id="rId6" imgW="4220557" imgH="1305720" progId="Visio.Drawing.11">
                  <p:embed/>
                </p:oleObj>
              </mc:Choice>
              <mc:Fallback>
                <p:oleObj name="Visio" r:id="rId6" imgW="4220557" imgH="1305720" progId="Visio.Drawing.11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49657"/>
                        <a:ext cx="4229100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07240"/>
              </p:ext>
            </p:extLst>
          </p:nvPr>
        </p:nvGraphicFramePr>
        <p:xfrm>
          <a:off x="1691680" y="2420888"/>
          <a:ext cx="4572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3" name="Visio" r:id="rId8" imgW="4564977" imgH="960120" progId="Visio.Drawing.11">
                  <p:embed/>
                </p:oleObj>
              </mc:Choice>
              <mc:Fallback>
                <p:oleObj name="Visio" r:id="rId8" imgW="4564977" imgH="960120" progId="Visio.Drawing.11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420888"/>
                        <a:ext cx="4572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976933"/>
              </p:ext>
            </p:extLst>
          </p:nvPr>
        </p:nvGraphicFramePr>
        <p:xfrm>
          <a:off x="971600" y="3365229"/>
          <a:ext cx="6811463" cy="2666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4" name="Visio" r:id="rId10" imgW="8515401" imgH="3312630" progId="Visio.Drawing.11">
                  <p:embed/>
                </p:oleObj>
              </mc:Choice>
              <mc:Fallback>
                <p:oleObj name="Visio" r:id="rId10" imgW="8515401" imgH="3312630" progId="Visio.Drawing.11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365229"/>
                        <a:ext cx="6811463" cy="26668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2528888" y="39688"/>
            <a:ext cx="394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space rules</a:t>
            </a:r>
            <a:endParaRPr lang="en-GB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539750" y="1473200"/>
            <a:ext cx="80645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/>
            <a:r>
              <a:rPr lang="en-GB"/>
              <a:t>The state vector describes the system =&gt; Gives its state =&gt; </a:t>
            </a:r>
          </a:p>
          <a:p>
            <a:pPr algn="justLow"/>
            <a:endParaRPr lang="en-GB"/>
          </a:p>
          <a:p>
            <a:pPr algn="justLow"/>
            <a:r>
              <a:rPr lang="en-GB"/>
              <a:t>The </a:t>
            </a:r>
            <a:r>
              <a:rPr lang="en-GB" b="1"/>
              <a:t>state</a:t>
            </a:r>
            <a:r>
              <a:rPr lang="en-GB"/>
              <a:t> of a system is a complete summary of the system at a particular point in time. </a:t>
            </a:r>
          </a:p>
          <a:p>
            <a:pPr algn="justLow"/>
            <a:endParaRPr lang="en-GB"/>
          </a:p>
          <a:p>
            <a:pPr algn="justLow"/>
            <a:endParaRPr lang="en-GB"/>
          </a:p>
          <a:p>
            <a:pPr algn="justLow"/>
            <a:r>
              <a:rPr lang="en-GB"/>
              <a:t>If the current state of the system and the future input signals are known then it is possible to define the future states and outputs of the system. 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487363" y="4076700"/>
            <a:ext cx="8477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GB"/>
              <a:t>The choice of the state space variables is free as long as some rules are followed: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en-GB"/>
              <a:t>They must be linearly independent.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en-GB"/>
              <a:t>They must specify completely the dynamic behaviour of the system.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en-GB"/>
              <a:t>Finally they must not be input of the system.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3133725" y="44450"/>
            <a:ext cx="272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space</a:t>
            </a:r>
            <a:endParaRPr lang="en-GB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638" name="Rectangle 14"/>
          <p:cNvSpPr>
            <a:spLocks noChangeArrowheads="1"/>
          </p:cNvSpPr>
          <p:nvPr/>
        </p:nvSpPr>
        <p:spPr bwMode="auto">
          <a:xfrm>
            <a:off x="468313" y="1268413"/>
            <a:ext cx="575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en-GB"/>
              <a:t>The system’s states can be written in a vector form as: </a:t>
            </a:r>
          </a:p>
        </p:txBody>
      </p:sp>
      <p:graphicFrame>
        <p:nvGraphicFramePr>
          <p:cNvPr id="1546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22119"/>
              </p:ext>
            </p:extLst>
          </p:nvPr>
        </p:nvGraphicFramePr>
        <p:xfrm>
          <a:off x="369888" y="1897063"/>
          <a:ext cx="1622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41" name="Equation" r:id="rId5" imgW="1625400" imgH="380880" progId="Equation.DSMT4">
                  <p:embed/>
                </p:oleObj>
              </mc:Choice>
              <mc:Fallback>
                <p:oleObj name="Equation" r:id="rId5" imgW="1625400" imgH="3808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897063"/>
                        <a:ext cx="16224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1538"/>
              </p:ext>
            </p:extLst>
          </p:nvPr>
        </p:nvGraphicFramePr>
        <p:xfrm>
          <a:off x="2085975" y="1914525"/>
          <a:ext cx="1844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42" name="Equation" r:id="rId7" imgW="1841400" imgH="380880" progId="Equation.DSMT4">
                  <p:embed/>
                </p:oleObj>
              </mc:Choice>
              <mc:Fallback>
                <p:oleObj name="Equation" r:id="rId7" imgW="1841400" imgH="3808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1914525"/>
                        <a:ext cx="18446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4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954821"/>
              </p:ext>
            </p:extLst>
          </p:nvPr>
        </p:nvGraphicFramePr>
        <p:xfrm>
          <a:off x="4198938" y="1897063"/>
          <a:ext cx="16541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43" name="Equation" r:id="rId9" imgW="1650960" imgH="380880" progId="Equation.DSMT4">
                  <p:embed/>
                </p:oleObj>
              </mc:Choice>
              <mc:Fallback>
                <p:oleObj name="Equation" r:id="rId9" imgW="1650960" imgH="3808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1897063"/>
                        <a:ext cx="16541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45" name="Rectangle 21"/>
          <p:cNvSpPr>
            <a:spLocks noChangeArrowheads="1"/>
          </p:cNvSpPr>
          <p:nvPr/>
        </p:nvSpPr>
        <p:spPr bwMode="auto">
          <a:xfrm>
            <a:off x="395288" y="2565400"/>
            <a:ext cx="6835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>
              <a:buFont typeface="Symbol" pitchFamily="18" charset="2"/>
              <a:buChar char="Þ"/>
            </a:pPr>
            <a:r>
              <a:rPr lang="en-GB" dirty="0"/>
              <a:t>A standard orthogonal basis (since they are linear independent)</a:t>
            </a:r>
          </a:p>
          <a:p>
            <a:pPr algn="justLow">
              <a:buFont typeface="Symbol" pitchFamily="18" charset="2"/>
              <a:buChar char="Þ"/>
            </a:pPr>
            <a:r>
              <a:rPr lang="en-GB" dirty="0"/>
              <a:t> for an </a:t>
            </a:r>
            <a:r>
              <a:rPr lang="en-GB" i="1" dirty="0"/>
              <a:t>n</a:t>
            </a:r>
            <a:r>
              <a:rPr lang="en-GB" dirty="0"/>
              <a:t>-dimensional vector space called </a:t>
            </a:r>
            <a:r>
              <a:rPr lang="en-GB" u="sng" dirty="0"/>
              <a:t>state space.</a:t>
            </a:r>
          </a:p>
        </p:txBody>
      </p:sp>
      <p:pic>
        <p:nvPicPr>
          <p:cNvPr id="154646" name="Picture 2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00338" y="3429000"/>
            <a:ext cx="3235325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298036" y="6093296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Examples</a:t>
            </a:r>
            <a:endParaRPr lang="en-GB" dirty="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8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0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3795"/>
              </p:ext>
            </p:extLst>
          </p:nvPr>
        </p:nvGraphicFramePr>
        <p:xfrm>
          <a:off x="493713" y="1785938"/>
          <a:ext cx="52705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84" name="Equation" r:id="rId5" imgW="5270400" imgH="419040" progId="Equation.DSMT4">
                  <p:embed/>
                </p:oleObj>
              </mc:Choice>
              <mc:Fallback>
                <p:oleObj name="Equation" r:id="rId5" imgW="5270400" imgH="4190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785938"/>
                        <a:ext cx="52705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825149"/>
              </p:ext>
            </p:extLst>
          </p:nvPr>
        </p:nvGraphicFramePr>
        <p:xfrm>
          <a:off x="501212" y="2462868"/>
          <a:ext cx="27686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85" name="Equation" r:id="rId7" imgW="2768400" imgH="342720" progId="Equation.DSMT4">
                  <p:embed/>
                </p:oleObj>
              </mc:Choice>
              <mc:Fallback>
                <p:oleObj name="Equation" r:id="rId7" imgW="2768400" imgH="34272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212" y="2462868"/>
                        <a:ext cx="276860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7697"/>
              </p:ext>
            </p:extLst>
          </p:nvPr>
        </p:nvGraphicFramePr>
        <p:xfrm>
          <a:off x="493713" y="3006494"/>
          <a:ext cx="2095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86" name="Equation" r:id="rId9" imgW="2095200" imgH="266400" progId="Equation.DSMT4">
                  <p:embed/>
                </p:oleObj>
              </mc:Choice>
              <mc:Fallback>
                <p:oleObj name="Equation" r:id="rId9" imgW="2095200" imgH="266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3006494"/>
                        <a:ext cx="20955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050366"/>
              </p:ext>
            </p:extLst>
          </p:nvPr>
        </p:nvGraphicFramePr>
        <p:xfrm>
          <a:off x="493713" y="3469880"/>
          <a:ext cx="49974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87" name="Equation" r:id="rId11" imgW="5003640" imgH="469800" progId="Equation.DSMT4">
                  <p:embed/>
                </p:oleObj>
              </mc:Choice>
              <mc:Fallback>
                <p:oleObj name="Equation" r:id="rId11" imgW="5003640" imgH="469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3469880"/>
                        <a:ext cx="49974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668232"/>
              </p:ext>
            </p:extLst>
          </p:nvPr>
        </p:nvGraphicFramePr>
        <p:xfrm>
          <a:off x="493713" y="4095865"/>
          <a:ext cx="47307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88" name="Equation" r:id="rId13" imgW="4736880" imgH="469800" progId="Equation.DSMT4">
                  <p:embed/>
                </p:oleObj>
              </mc:Choice>
              <mc:Fallback>
                <p:oleObj name="Equation" r:id="rId13" imgW="4736880" imgH="4698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4095865"/>
                        <a:ext cx="47307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498927"/>
              </p:ext>
            </p:extLst>
          </p:nvPr>
        </p:nvGraphicFramePr>
        <p:xfrm>
          <a:off x="501212" y="4713625"/>
          <a:ext cx="23812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89" name="Equation" r:id="rId15" imgW="2374560" imgH="380880" progId="Equation.DSMT4">
                  <p:embed/>
                </p:oleObj>
              </mc:Choice>
              <mc:Fallback>
                <p:oleObj name="Equation" r:id="rId15" imgW="2374560" imgH="3808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212" y="4713625"/>
                        <a:ext cx="23812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90" name="Text Box 26"/>
          <p:cNvSpPr txBox="1">
            <a:spLocks noChangeArrowheads="1"/>
          </p:cNvSpPr>
          <p:nvPr/>
        </p:nvSpPr>
        <p:spPr bwMode="auto">
          <a:xfrm>
            <a:off x="1101725" y="44450"/>
            <a:ext cx="678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Relation of state space and TF</a:t>
            </a:r>
          </a:p>
        </p:txBody>
      </p:sp>
      <p:graphicFrame>
        <p:nvGraphicFramePr>
          <p:cNvPr id="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325687"/>
              </p:ext>
            </p:extLst>
          </p:nvPr>
        </p:nvGraphicFramePr>
        <p:xfrm>
          <a:off x="3301886" y="2443817"/>
          <a:ext cx="41275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90" name="Equation" r:id="rId17" imgW="4127400" imgH="380880" progId="Equation.DSMT4">
                  <p:embed/>
                </p:oleObj>
              </mc:Choice>
              <mc:Fallback>
                <p:oleObj name="Equation" r:id="rId17" imgW="41274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1886" y="2443817"/>
                        <a:ext cx="41275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5345</TotalTime>
  <Words>351</Words>
  <Application>Microsoft Office PowerPoint</Application>
  <PresentationFormat>On-screen Show (4:3)</PresentationFormat>
  <Paragraphs>64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PMingLiU</vt:lpstr>
      <vt:lpstr>Arial</vt:lpstr>
      <vt:lpstr>Symbol</vt:lpstr>
      <vt:lpstr>Times New Roman</vt:lpstr>
      <vt:lpstr>Wingdings</vt:lpstr>
      <vt:lpstr>Custom Design</vt:lpstr>
      <vt:lpstr>1_Custom Design</vt:lpstr>
      <vt:lpstr>Equation</vt:lpstr>
      <vt:lpstr>Visio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Newcastle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LESLEY BRAIDEN</dc:creator>
  <cp:lastModifiedBy>Damian Giaouris</cp:lastModifiedBy>
  <cp:revision>124</cp:revision>
  <dcterms:created xsi:type="dcterms:W3CDTF">2006-06-06T11:35:19Z</dcterms:created>
  <dcterms:modified xsi:type="dcterms:W3CDTF">2018-10-16T15:49:37Z</dcterms:modified>
</cp:coreProperties>
</file>