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18"/>
  </p:notesMasterIdLst>
  <p:handoutMasterIdLst>
    <p:handoutMasterId r:id="rId19"/>
  </p:handoutMasterIdLst>
  <p:sldIdLst>
    <p:sldId id="316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2" r:id="rId12"/>
    <p:sldId id="393" r:id="rId13"/>
    <p:sldId id="394" r:id="rId14"/>
    <p:sldId id="397" r:id="rId15"/>
    <p:sldId id="395" r:id="rId16"/>
    <p:sldId id="398" r:id="rId17"/>
  </p:sldIdLst>
  <p:sldSz cx="9144000" cy="6858000" type="screen4x3"/>
  <p:notesSz cx="6858000" cy="9144000"/>
  <p:custDataLst>
    <p:tags r:id="rId20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66"/>
    <a:srgbClr val="CC0000"/>
    <a:srgbClr val="700205"/>
    <a:srgbClr val="00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79" autoAdjust="0"/>
    <p:restoredTop sz="99528" autoAdjust="0"/>
  </p:normalViewPr>
  <p:slideViewPr>
    <p:cSldViewPr>
      <p:cViewPr varScale="1">
        <p:scale>
          <a:sx n="116" d="100"/>
          <a:sy n="116" d="100"/>
        </p:scale>
        <p:origin x="25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74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image" Target="../media/image92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12" Type="http://schemas.openxmlformats.org/officeDocument/2006/relationships/image" Target="../media/image91.wmf"/><Relationship Id="rId2" Type="http://schemas.openxmlformats.org/officeDocument/2006/relationships/image" Target="../media/image81.wmf"/><Relationship Id="rId16" Type="http://schemas.openxmlformats.org/officeDocument/2006/relationships/image" Target="../media/image95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11" Type="http://schemas.openxmlformats.org/officeDocument/2006/relationships/image" Target="../media/image90.wmf"/><Relationship Id="rId5" Type="http://schemas.openxmlformats.org/officeDocument/2006/relationships/image" Target="../media/image84.wmf"/><Relationship Id="rId15" Type="http://schemas.openxmlformats.org/officeDocument/2006/relationships/image" Target="../media/image94.wmf"/><Relationship Id="rId10" Type="http://schemas.openxmlformats.org/officeDocument/2006/relationships/image" Target="../media/image89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Relationship Id="rId14" Type="http://schemas.openxmlformats.org/officeDocument/2006/relationships/image" Target="../media/image93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Relationship Id="rId9" Type="http://schemas.openxmlformats.org/officeDocument/2006/relationships/image" Target="../media/image10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15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10" Type="http://schemas.openxmlformats.org/officeDocument/2006/relationships/image" Target="../media/image70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image" Target="../media/image73.wmf"/><Relationship Id="rId7" Type="http://schemas.openxmlformats.org/officeDocument/2006/relationships/image" Target="../media/image77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F8911ED-AE34-43C5-B186-DD4A1BE4FDE4}" type="datetimeFigureOut">
              <a:rPr lang="en-US"/>
              <a:pPr/>
              <a:t>10/20/2017</a:t>
            </a:fld>
            <a:endParaRPr lang="en-GB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GB"/>
              <a:t>EEE8044</a:t>
            </a: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F2C7B00-8BF6-446F-B614-0861C68EA5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590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5B2C59-727F-4044-B8F6-84EB5A40DDD1}" type="datetimeFigureOut">
              <a:rPr lang="en-GB"/>
              <a:pPr/>
              <a:t>20/10/2017</a:t>
            </a:fld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GB"/>
              <a:t>EEE8044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A6486AC-63D1-45AA-BF5E-BBB244D42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988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538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6964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23650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EEE8044</a:t>
            </a: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83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EEE8044</a:t>
            </a: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5638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EEE8044</a:t>
            </a: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769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0200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7821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6626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78407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7750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6061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34903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3371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F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5" name="Picture 7" descr="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353638"/>
              </a:clrFrom>
              <a:clrTo>
                <a:srgbClr val="35363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7400" y="685800"/>
            <a:ext cx="5816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5445125"/>
            <a:ext cx="7704137" cy="9366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en-GB"/>
              <a:t>Additional Text e.g. Presenter Name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2400" cy="302577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0"/>
            <a:ext cx="2057400" cy="576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0"/>
            <a:ext cx="6019800" cy="576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F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5" name="Picture 8" descr="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353638"/>
              </a:clrFrom>
              <a:clrTo>
                <a:srgbClr val="35363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7400" y="685800"/>
            <a:ext cx="5816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2400" cy="302577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83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84213" y="5445125"/>
            <a:ext cx="7704137" cy="9366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GB"/>
              <a:t>Additional Text e.g. Presenter Name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39243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5013" y="1628775"/>
            <a:ext cx="3925887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0"/>
            <a:ext cx="2057400" cy="576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0"/>
            <a:ext cx="6019800" cy="576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39243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5013" y="1628775"/>
            <a:ext cx="3925887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2001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5369" name="Rectangle 9"/>
          <p:cNvSpPr>
            <a:spLocks noChangeArrowheads="1"/>
          </p:cNvSpPr>
          <p:nvPr userDrawn="1"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003F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002587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0" name="Picture 10" descr="Newcastle_Master_ColOut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-1228" r="-2965" b="2365"/>
          <a:stretch>
            <a:fillRect/>
          </a:stretch>
        </p:blipFill>
        <p:spPr bwMode="auto">
          <a:xfrm>
            <a:off x="6372225" y="5876925"/>
            <a:ext cx="22320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F2001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002587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4450"/>
            <a:ext cx="82296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pic>
        <p:nvPicPr>
          <p:cNvPr id="2053" name="Picture 12" descr="Newcastle_Master_Col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443663" y="5926138"/>
            <a:ext cx="2016125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  <p:sldLayoutId id="2147483695" r:id="rId12"/>
    <p:sldLayoutId id="214748369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000" b="1">
          <a:solidFill>
            <a:srgbClr val="003F7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 b="1">
          <a:solidFill>
            <a:srgbClr val="003F7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b="1">
          <a:solidFill>
            <a:srgbClr val="003F7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53.bin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8.wmf"/><Relationship Id="rId2" Type="http://schemas.openxmlformats.org/officeDocument/2006/relationships/tags" Target="../tags/tag1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7.wmf"/><Relationship Id="rId4" Type="http://schemas.openxmlformats.org/officeDocument/2006/relationships/notesSlide" Target="../notesSlides/notesSlide9.xml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2.xml"/><Relationship Id="rId4" Type="http://schemas.openxmlformats.org/officeDocument/2006/relationships/image" Target="../media/image60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67.wmf"/><Relationship Id="rId3" Type="http://schemas.openxmlformats.org/officeDocument/2006/relationships/slideLayout" Target="../slideLayouts/slideLayout23.xml"/><Relationship Id="rId21" Type="http://schemas.openxmlformats.org/officeDocument/2006/relationships/oleObject" Target="../embeddings/oleObject62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64.wmf"/><Relationship Id="rId17" Type="http://schemas.openxmlformats.org/officeDocument/2006/relationships/oleObject" Target="../embeddings/oleObject60.bin"/><Relationship Id="rId2" Type="http://schemas.openxmlformats.org/officeDocument/2006/relationships/tags" Target="../tags/tag13.xml"/><Relationship Id="rId16" Type="http://schemas.openxmlformats.org/officeDocument/2006/relationships/image" Target="../media/image66.wmf"/><Relationship Id="rId20" Type="http://schemas.openxmlformats.org/officeDocument/2006/relationships/image" Target="../media/image6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57.bin"/><Relationship Id="rId24" Type="http://schemas.openxmlformats.org/officeDocument/2006/relationships/image" Target="../media/image70.wmf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9.bin"/><Relationship Id="rId23" Type="http://schemas.openxmlformats.org/officeDocument/2006/relationships/oleObject" Target="../embeddings/oleObject63.bin"/><Relationship Id="rId10" Type="http://schemas.openxmlformats.org/officeDocument/2006/relationships/image" Target="../media/image63.wmf"/><Relationship Id="rId19" Type="http://schemas.openxmlformats.org/officeDocument/2006/relationships/oleObject" Target="../embeddings/oleObject61.bin"/><Relationship Id="rId4" Type="http://schemas.openxmlformats.org/officeDocument/2006/relationships/notesSlide" Target="../notesSlides/notesSlide11.xml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65.wmf"/><Relationship Id="rId22" Type="http://schemas.openxmlformats.org/officeDocument/2006/relationships/image" Target="../media/image6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68.bin"/><Relationship Id="rId18" Type="http://schemas.openxmlformats.org/officeDocument/2006/relationships/image" Target="../media/image77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74.wmf"/><Relationship Id="rId17" Type="http://schemas.openxmlformats.org/officeDocument/2006/relationships/oleObject" Target="../embeddings/oleObject70.bin"/><Relationship Id="rId2" Type="http://schemas.openxmlformats.org/officeDocument/2006/relationships/slideLayout" Target="../slideLayouts/slideLayout23.xml"/><Relationship Id="rId16" Type="http://schemas.openxmlformats.org/officeDocument/2006/relationships/image" Target="../media/image76.wmf"/><Relationship Id="rId20" Type="http://schemas.openxmlformats.org/officeDocument/2006/relationships/image" Target="../media/image7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69.bin"/><Relationship Id="rId10" Type="http://schemas.openxmlformats.org/officeDocument/2006/relationships/image" Target="../media/image73.wmf"/><Relationship Id="rId19" Type="http://schemas.openxmlformats.org/officeDocument/2006/relationships/oleObject" Target="../embeddings/oleObject71.bin"/><Relationship Id="rId4" Type="http://schemas.openxmlformats.org/officeDocument/2006/relationships/image" Target="../media/image79.e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7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image" Target="../media/image84.wmf"/><Relationship Id="rId18" Type="http://schemas.openxmlformats.org/officeDocument/2006/relationships/oleObject" Target="../embeddings/oleObject79.bin"/><Relationship Id="rId26" Type="http://schemas.openxmlformats.org/officeDocument/2006/relationships/oleObject" Target="../embeddings/oleObject83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88.wmf"/><Relationship Id="rId34" Type="http://schemas.openxmlformats.org/officeDocument/2006/relationships/oleObject" Target="../embeddings/oleObject87.bin"/><Relationship Id="rId7" Type="http://schemas.openxmlformats.org/officeDocument/2006/relationships/image" Target="../media/image81.wmf"/><Relationship Id="rId12" Type="http://schemas.openxmlformats.org/officeDocument/2006/relationships/oleObject" Target="../embeddings/oleObject76.bin"/><Relationship Id="rId17" Type="http://schemas.openxmlformats.org/officeDocument/2006/relationships/image" Target="../media/image86.wmf"/><Relationship Id="rId25" Type="http://schemas.openxmlformats.org/officeDocument/2006/relationships/image" Target="../media/image90.wmf"/><Relationship Id="rId33" Type="http://schemas.openxmlformats.org/officeDocument/2006/relationships/image" Target="../media/image94.wmf"/><Relationship Id="rId2" Type="http://schemas.openxmlformats.org/officeDocument/2006/relationships/slideLayout" Target="../slideLayouts/slideLayout23.xml"/><Relationship Id="rId16" Type="http://schemas.openxmlformats.org/officeDocument/2006/relationships/oleObject" Target="../embeddings/oleObject78.bin"/><Relationship Id="rId20" Type="http://schemas.openxmlformats.org/officeDocument/2006/relationships/oleObject" Target="../embeddings/oleObject80.bin"/><Relationship Id="rId29" Type="http://schemas.openxmlformats.org/officeDocument/2006/relationships/image" Target="../media/image92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83.wmf"/><Relationship Id="rId24" Type="http://schemas.openxmlformats.org/officeDocument/2006/relationships/oleObject" Target="../embeddings/oleObject82.bin"/><Relationship Id="rId32" Type="http://schemas.openxmlformats.org/officeDocument/2006/relationships/oleObject" Target="../embeddings/oleObject86.bin"/><Relationship Id="rId5" Type="http://schemas.openxmlformats.org/officeDocument/2006/relationships/image" Target="../media/image80.wmf"/><Relationship Id="rId15" Type="http://schemas.openxmlformats.org/officeDocument/2006/relationships/image" Target="../media/image85.wmf"/><Relationship Id="rId23" Type="http://schemas.openxmlformats.org/officeDocument/2006/relationships/image" Target="../media/image89.wmf"/><Relationship Id="rId28" Type="http://schemas.openxmlformats.org/officeDocument/2006/relationships/oleObject" Target="../embeddings/oleObject84.bin"/><Relationship Id="rId10" Type="http://schemas.openxmlformats.org/officeDocument/2006/relationships/oleObject" Target="../embeddings/oleObject75.bin"/><Relationship Id="rId19" Type="http://schemas.openxmlformats.org/officeDocument/2006/relationships/image" Target="../media/image87.wmf"/><Relationship Id="rId31" Type="http://schemas.openxmlformats.org/officeDocument/2006/relationships/image" Target="../media/image93.wmf"/><Relationship Id="rId4" Type="http://schemas.openxmlformats.org/officeDocument/2006/relationships/oleObject" Target="../embeddings/oleObject72.bin"/><Relationship Id="rId9" Type="http://schemas.openxmlformats.org/officeDocument/2006/relationships/image" Target="../media/image82.wmf"/><Relationship Id="rId14" Type="http://schemas.openxmlformats.org/officeDocument/2006/relationships/oleObject" Target="../embeddings/oleObject77.bin"/><Relationship Id="rId22" Type="http://schemas.openxmlformats.org/officeDocument/2006/relationships/oleObject" Target="../embeddings/oleObject81.bin"/><Relationship Id="rId27" Type="http://schemas.openxmlformats.org/officeDocument/2006/relationships/image" Target="../media/image91.wmf"/><Relationship Id="rId30" Type="http://schemas.openxmlformats.org/officeDocument/2006/relationships/oleObject" Target="../embeddings/oleObject85.bin"/><Relationship Id="rId35" Type="http://schemas.openxmlformats.org/officeDocument/2006/relationships/image" Target="../media/image9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13" Type="http://schemas.openxmlformats.org/officeDocument/2006/relationships/image" Target="../media/image100.wmf"/><Relationship Id="rId18" Type="http://schemas.openxmlformats.org/officeDocument/2006/relationships/oleObject" Target="../embeddings/oleObject95.bin"/><Relationship Id="rId3" Type="http://schemas.openxmlformats.org/officeDocument/2006/relationships/notesSlide" Target="../notesSlides/notesSlide14.xml"/><Relationship Id="rId21" Type="http://schemas.openxmlformats.org/officeDocument/2006/relationships/image" Target="../media/image104.wmf"/><Relationship Id="rId7" Type="http://schemas.openxmlformats.org/officeDocument/2006/relationships/image" Target="../media/image97.wmf"/><Relationship Id="rId12" Type="http://schemas.openxmlformats.org/officeDocument/2006/relationships/oleObject" Target="../embeddings/oleObject92.bin"/><Relationship Id="rId17" Type="http://schemas.openxmlformats.org/officeDocument/2006/relationships/image" Target="../media/image102.wmf"/><Relationship Id="rId2" Type="http://schemas.openxmlformats.org/officeDocument/2006/relationships/slideLayout" Target="../slideLayouts/slideLayout23.xml"/><Relationship Id="rId16" Type="http://schemas.openxmlformats.org/officeDocument/2006/relationships/oleObject" Target="../embeddings/oleObject94.bin"/><Relationship Id="rId20" Type="http://schemas.openxmlformats.org/officeDocument/2006/relationships/oleObject" Target="../embeddings/oleObject96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99.wmf"/><Relationship Id="rId5" Type="http://schemas.openxmlformats.org/officeDocument/2006/relationships/image" Target="../media/image96.wmf"/><Relationship Id="rId15" Type="http://schemas.openxmlformats.org/officeDocument/2006/relationships/image" Target="../media/image101.wmf"/><Relationship Id="rId10" Type="http://schemas.openxmlformats.org/officeDocument/2006/relationships/oleObject" Target="../embeddings/oleObject91.bin"/><Relationship Id="rId19" Type="http://schemas.openxmlformats.org/officeDocument/2006/relationships/image" Target="../media/image103.wmf"/><Relationship Id="rId4" Type="http://schemas.openxmlformats.org/officeDocument/2006/relationships/oleObject" Target="../embeddings/oleObject88.bin"/><Relationship Id="rId9" Type="http://schemas.openxmlformats.org/officeDocument/2006/relationships/image" Target="../media/image98.wmf"/><Relationship Id="rId14" Type="http://schemas.openxmlformats.org/officeDocument/2006/relationships/oleObject" Target="../embeddings/oleObject9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11.wmf"/><Relationship Id="rId3" Type="http://schemas.openxmlformats.org/officeDocument/2006/relationships/slideLayout" Target="../slideLayouts/slideLayout23.xml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7.bin"/><Relationship Id="rId2" Type="http://schemas.openxmlformats.org/officeDocument/2006/relationships/tags" Target="../tags/tag4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4.wmf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8.bin"/><Relationship Id="rId4" Type="http://schemas.openxmlformats.org/officeDocument/2006/relationships/notesSlide" Target="../notesSlides/notesSlide2.xml"/><Relationship Id="rId9" Type="http://schemas.openxmlformats.org/officeDocument/2006/relationships/oleObject" Target="../embeddings/oleObject3.bin"/><Relationship Id="rId14" Type="http://schemas.openxmlformats.org/officeDocument/2006/relationships/image" Target="../media/image9.wmf"/><Relationship Id="rId22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1.wmf"/><Relationship Id="rId26" Type="http://schemas.openxmlformats.org/officeDocument/2006/relationships/image" Target="../media/image25.wmf"/><Relationship Id="rId3" Type="http://schemas.openxmlformats.org/officeDocument/2006/relationships/slideLayout" Target="../slideLayouts/slideLayout23.xml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17.bin"/><Relationship Id="rId25" Type="http://schemas.openxmlformats.org/officeDocument/2006/relationships/oleObject" Target="../embeddings/oleObject21.bin"/><Relationship Id="rId2" Type="http://schemas.openxmlformats.org/officeDocument/2006/relationships/tags" Target="../tags/tag5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29" Type="http://schemas.openxmlformats.org/officeDocument/2006/relationships/oleObject" Target="../embeddings/oleObject23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24" Type="http://schemas.openxmlformats.org/officeDocument/2006/relationships/image" Target="../media/image24.wmf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0.bin"/><Relationship Id="rId28" Type="http://schemas.openxmlformats.org/officeDocument/2006/relationships/image" Target="../media/image26.wmf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18.bin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9.wmf"/><Relationship Id="rId22" Type="http://schemas.openxmlformats.org/officeDocument/2006/relationships/image" Target="../media/image23.wmf"/><Relationship Id="rId27" Type="http://schemas.openxmlformats.org/officeDocument/2006/relationships/oleObject" Target="../embeddings/oleObject22.bin"/><Relationship Id="rId30" Type="http://schemas.openxmlformats.org/officeDocument/2006/relationships/image" Target="../media/image2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8.bin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0.w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image" Target="../media/image32.emf"/><Relationship Id="rId10" Type="http://schemas.openxmlformats.org/officeDocument/2006/relationships/image" Target="../media/image29.wmf"/><Relationship Id="rId4" Type="http://schemas.openxmlformats.org/officeDocument/2006/relationships/notesSlide" Target="../notesSlides/notesSlide4.xml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7.xml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41.wmf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35.bin"/><Relationship Id="rId2" Type="http://schemas.openxmlformats.org/officeDocument/2006/relationships/tags" Target="../tags/tag8.xml"/><Relationship Id="rId16" Type="http://schemas.openxmlformats.org/officeDocument/2006/relationships/image" Target="../media/image40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37.wmf"/><Relationship Id="rId4" Type="http://schemas.openxmlformats.org/officeDocument/2006/relationships/notesSlide" Target="../notesSlides/notesSlide6.xml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8.wmf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42.bin"/><Relationship Id="rId2" Type="http://schemas.openxmlformats.org/officeDocument/2006/relationships/tags" Target="../tags/tag9.xm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3.bin"/><Relationship Id="rId4" Type="http://schemas.openxmlformats.org/officeDocument/2006/relationships/notesSlide" Target="../notesSlides/notesSlide7.xml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48.bin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3.wmf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52.wmf"/><Relationship Id="rId4" Type="http://schemas.openxmlformats.org/officeDocument/2006/relationships/notesSlide" Target="../notesSlides/notesSlide8.xml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5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6" name="Picture 4" descr="Newcastle_Master_ColOut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-2831" r="-2965" b="3569"/>
          <a:stretch>
            <a:fillRect/>
          </a:stretch>
        </p:blipFill>
        <p:spPr bwMode="auto">
          <a:xfrm>
            <a:off x="0" y="0"/>
            <a:ext cx="4703763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892619" y="2275671"/>
            <a:ext cx="76429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EEE3001 – EEE8013</a:t>
            </a:r>
          </a:p>
          <a:p>
            <a:pPr algn="ctr" eaLnBrk="0" hangingPunct="0"/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State Space Analysis and Controller Design</a:t>
            </a:r>
            <a:endParaRPr lang="en-GB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107504" y="3717032"/>
            <a:ext cx="5910464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This lecture will be recorded and 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you will be able to download it</a:t>
            </a:r>
          </a:p>
          <a:p>
            <a:endParaRPr lang="en-GB" sz="2400" dirty="0" smtClean="0">
              <a:solidFill>
                <a:srgbClr val="FFFF00"/>
              </a:solidFill>
            </a:endParaRPr>
          </a:p>
          <a:p>
            <a:endParaRPr lang="en-GB" sz="2400" dirty="0" smtClean="0">
              <a:solidFill>
                <a:srgbClr val="FFFF00"/>
              </a:solidFill>
            </a:endParaRPr>
          </a:p>
          <a:p>
            <a:r>
              <a:rPr lang="en-GB" sz="2400" dirty="0" smtClean="0">
                <a:solidFill>
                  <a:srgbClr val="FFFF00"/>
                </a:solidFill>
              </a:rPr>
              <a:t>Dr </a:t>
            </a:r>
            <a:r>
              <a:rPr lang="en-GB" sz="2400" dirty="0">
                <a:solidFill>
                  <a:srgbClr val="FFFF00"/>
                </a:solidFill>
              </a:rPr>
              <a:t>Damian Giaouris</a:t>
            </a:r>
          </a:p>
          <a:p>
            <a:r>
              <a:rPr lang="en-GB" sz="2400" dirty="0">
                <a:solidFill>
                  <a:srgbClr val="FFFF00"/>
                </a:solidFill>
              </a:rPr>
              <a:t>http://www.staff.ncl.ac.uk/damian.giaouris/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Text Box 2"/>
          <p:cNvSpPr txBox="1">
            <a:spLocks noChangeArrowheads="1"/>
          </p:cNvSpPr>
          <p:nvPr/>
        </p:nvSpPr>
        <p:spPr bwMode="auto">
          <a:xfrm>
            <a:off x="3463925" y="44450"/>
            <a:ext cx="2063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Example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4114"/>
              </p:ext>
            </p:extLst>
          </p:nvPr>
        </p:nvGraphicFramePr>
        <p:xfrm>
          <a:off x="223838" y="1201738"/>
          <a:ext cx="3840162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27" name="Equation" r:id="rId5" imgW="3835080" imgH="1384200" progId="Equation.DSMT4">
                  <p:embed/>
                </p:oleObj>
              </mc:Choice>
              <mc:Fallback>
                <p:oleObj name="Equation" r:id="rId5" imgW="3835080" imgH="1384200" progId="Equation.DSMT4">
                  <p:embed/>
                  <p:pic>
                    <p:nvPicPr>
                      <p:cNvPr id="0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1201738"/>
                        <a:ext cx="3840162" cy="138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27"/>
          <p:cNvSpPr>
            <a:spLocks noChangeArrowheads="1"/>
          </p:cNvSpPr>
          <p:nvPr/>
        </p:nvSpPr>
        <p:spPr bwMode="auto">
          <a:xfrm>
            <a:off x="971600" y="357301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670259"/>
              </p:ext>
            </p:extLst>
          </p:nvPr>
        </p:nvGraphicFramePr>
        <p:xfrm>
          <a:off x="4794931" y="1812788"/>
          <a:ext cx="10033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28" name="Equation" r:id="rId7" imgW="1002960" imgH="672840" progId="Equation.DSMT4">
                  <p:embed/>
                </p:oleObj>
              </mc:Choice>
              <mc:Fallback>
                <p:oleObj name="Equation" r:id="rId7" imgW="1002960" imgH="672840" progId="Equation.DSMT4">
                  <p:embed/>
                  <p:pic>
                    <p:nvPicPr>
                      <p:cNvPr id="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931" y="1812788"/>
                        <a:ext cx="1003300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74715"/>
              </p:ext>
            </p:extLst>
          </p:nvPr>
        </p:nvGraphicFramePr>
        <p:xfrm>
          <a:off x="223838" y="2708920"/>
          <a:ext cx="4552950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29" name="Equation" r:id="rId9" imgW="4533840" imgH="1002960" progId="Equation.DSMT4">
                  <p:embed/>
                </p:oleObj>
              </mc:Choice>
              <mc:Fallback>
                <p:oleObj name="Equation" r:id="rId9" imgW="4533840" imgH="1002960" progId="Equation.DSMT4">
                  <p:embed/>
                  <p:pic>
                    <p:nvPicPr>
                      <p:cNvPr id="0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2708920"/>
                        <a:ext cx="4552950" cy="1011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378825"/>
              </p:ext>
            </p:extLst>
          </p:nvPr>
        </p:nvGraphicFramePr>
        <p:xfrm>
          <a:off x="4776788" y="2708920"/>
          <a:ext cx="27400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30" name="Equation" r:id="rId11" imgW="2743200" imgH="723600" progId="Equation.DSMT4">
                  <p:embed/>
                </p:oleObj>
              </mc:Choice>
              <mc:Fallback>
                <p:oleObj name="Equation" r:id="rId11" imgW="2743200" imgH="723600" progId="Equation.DSMT4">
                  <p:embed/>
                  <p:pic>
                    <p:nvPicPr>
                      <p:cNvPr id="0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2708920"/>
                        <a:ext cx="2740025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461562"/>
              </p:ext>
            </p:extLst>
          </p:nvPr>
        </p:nvGraphicFramePr>
        <p:xfrm>
          <a:off x="223838" y="3768141"/>
          <a:ext cx="5389563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31" name="Equation" r:id="rId13" imgW="5397480" imgH="2273040" progId="Equation.DSMT4">
                  <p:embed/>
                </p:oleObj>
              </mc:Choice>
              <mc:Fallback>
                <p:oleObj name="Equation" r:id="rId13" imgW="5397480" imgH="2273040" progId="Equation.DSMT4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3768141"/>
                        <a:ext cx="5389563" cy="227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Text Box 2"/>
          <p:cNvSpPr txBox="1">
            <a:spLocks noChangeArrowheads="1"/>
          </p:cNvSpPr>
          <p:nvPr/>
        </p:nvSpPr>
        <p:spPr bwMode="auto">
          <a:xfrm>
            <a:off x="3463925" y="44450"/>
            <a:ext cx="2063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Example</a:t>
            </a:r>
          </a:p>
        </p:txBody>
      </p:sp>
      <p:pic>
        <p:nvPicPr>
          <p:cNvPr id="249871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913" y="908050"/>
            <a:ext cx="7019925" cy="526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Text Box 2"/>
          <p:cNvSpPr txBox="1">
            <a:spLocks noChangeArrowheads="1"/>
          </p:cNvSpPr>
          <p:nvPr/>
        </p:nvSpPr>
        <p:spPr bwMode="auto">
          <a:xfrm>
            <a:off x="2479863" y="44450"/>
            <a:ext cx="40318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Solution </a:t>
            </a:r>
            <a:r>
              <a:rPr lang="en-GB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Matrices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ea typeface="PMingLiU" pitchFamily="18" charset="-12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520" y="112474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622747"/>
              </p:ext>
            </p:extLst>
          </p:nvPr>
        </p:nvGraphicFramePr>
        <p:xfrm>
          <a:off x="119063" y="1100138"/>
          <a:ext cx="1265237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93" name="Equation" r:id="rId5" imgW="1269720" imgH="291960" progId="Equation.DSMT4">
                  <p:embed/>
                </p:oleObj>
              </mc:Choice>
              <mc:Fallback>
                <p:oleObj name="Equation" r:id="rId5" imgW="1269720" imgH="291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3" y="1100138"/>
                        <a:ext cx="1265237" cy="300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062968"/>
              </p:ext>
            </p:extLst>
          </p:nvPr>
        </p:nvGraphicFramePr>
        <p:xfrm>
          <a:off x="2599167" y="1100138"/>
          <a:ext cx="209073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94" name="Equation" r:id="rId7" imgW="2070000" imgH="368280" progId="Equation.DSMT4">
                  <p:embed/>
                </p:oleObj>
              </mc:Choice>
              <mc:Fallback>
                <p:oleObj name="Equation" r:id="rId7" imgW="2070000" imgH="3682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9167" y="1100138"/>
                        <a:ext cx="209073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1475681" y="126876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607167"/>
              </p:ext>
            </p:extLst>
          </p:nvPr>
        </p:nvGraphicFramePr>
        <p:xfrm>
          <a:off x="5998870" y="1123123"/>
          <a:ext cx="14224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95" name="Equation" r:id="rId9" imgW="1409400" imgH="342720" progId="Equation.DSMT4">
                  <p:embed/>
                </p:oleObj>
              </mc:Choice>
              <mc:Fallback>
                <p:oleObj name="Equation" r:id="rId9" imgW="1409400" imgH="342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8870" y="1123123"/>
                        <a:ext cx="1422400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4822825" y="126876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797048"/>
              </p:ext>
            </p:extLst>
          </p:nvPr>
        </p:nvGraphicFramePr>
        <p:xfrm>
          <a:off x="6009068" y="1628800"/>
          <a:ext cx="1270001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96" name="Equation" r:id="rId11" imgW="1257120" imgH="342720" progId="Equation.DSMT4">
                  <p:embed/>
                </p:oleObj>
              </mc:Choice>
              <mc:Fallback>
                <p:oleObj name="Equation" r:id="rId11" imgW="1257120" imgH="3427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9068" y="1628800"/>
                        <a:ext cx="1270001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025565"/>
              </p:ext>
            </p:extLst>
          </p:nvPr>
        </p:nvGraphicFramePr>
        <p:xfrm>
          <a:off x="6009068" y="2145589"/>
          <a:ext cx="12144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97" name="Equation" r:id="rId13" imgW="1231560" imgH="355320" progId="Equation.DSMT4">
                  <p:embed/>
                </p:oleObj>
              </mc:Choice>
              <mc:Fallback>
                <p:oleObj name="Equation" r:id="rId13" imgW="1231560" imgH="3553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9068" y="2145589"/>
                        <a:ext cx="121443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928867"/>
              </p:ext>
            </p:extLst>
          </p:nvPr>
        </p:nvGraphicFramePr>
        <p:xfrm>
          <a:off x="2843808" y="2852936"/>
          <a:ext cx="2174875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98" name="Equation" r:id="rId15" imgW="2171520" imgH="355320" progId="Equation.DSMT4">
                  <p:embed/>
                </p:oleObj>
              </mc:Choice>
              <mc:Fallback>
                <p:oleObj name="Equation" r:id="rId15" imgW="2171520" imgH="3553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852936"/>
                        <a:ext cx="2174875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2699792" y="3501008"/>
            <a:ext cx="3012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State Transition Matrix (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1731190" y="1507074"/>
            <a:ext cx="3589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Solution Matrix (FSM)</a:t>
            </a:r>
          </a:p>
        </p:txBody>
      </p:sp>
      <p:sp>
        <p:nvSpPr>
          <p:cNvPr id="19" name="Right Brace 18"/>
          <p:cNvSpPr/>
          <p:nvPr/>
        </p:nvSpPr>
        <p:spPr>
          <a:xfrm rot="5400000">
            <a:off x="3894522" y="2884339"/>
            <a:ext cx="314362" cy="9361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en-GB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064821"/>
              </p:ext>
            </p:extLst>
          </p:nvPr>
        </p:nvGraphicFramePr>
        <p:xfrm>
          <a:off x="83907" y="4681224"/>
          <a:ext cx="6607176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999" name="Equation" r:id="rId17" imgW="6591240" imgH="393480" progId="Equation.DSMT4">
                  <p:embed/>
                </p:oleObj>
              </mc:Choice>
              <mc:Fallback>
                <p:oleObj name="Equation" r:id="rId17" imgW="659124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 t="-14925"/>
                      <a:stretch>
                        <a:fillRect/>
                      </a:stretch>
                    </p:blipFill>
                    <p:spPr bwMode="auto">
                      <a:xfrm>
                        <a:off x="83907" y="4681224"/>
                        <a:ext cx="6607176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8816002"/>
              </p:ext>
            </p:extLst>
          </p:nvPr>
        </p:nvGraphicFramePr>
        <p:xfrm>
          <a:off x="119063" y="4089058"/>
          <a:ext cx="590550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000" name="Equation" r:id="rId19" imgW="5905440" imgH="393480" progId="Equation.DSMT4">
                  <p:embed/>
                </p:oleObj>
              </mc:Choice>
              <mc:Fallback>
                <p:oleObj name="Equation" r:id="rId19" imgW="590544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 t="-14925"/>
                      <a:stretch>
                        <a:fillRect/>
                      </a:stretch>
                    </p:blipFill>
                    <p:spPr bwMode="auto">
                      <a:xfrm>
                        <a:off x="119063" y="4089058"/>
                        <a:ext cx="5905500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995970"/>
              </p:ext>
            </p:extLst>
          </p:nvPr>
        </p:nvGraphicFramePr>
        <p:xfrm>
          <a:off x="121694" y="5167433"/>
          <a:ext cx="8251826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001" name="Equation" r:id="rId21" imgW="8229600" imgH="444240" progId="Equation.DSMT4">
                  <p:embed/>
                </p:oleObj>
              </mc:Choice>
              <mc:Fallback>
                <p:oleObj name="Equation" r:id="rId21" imgW="8229600" imgH="4442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 t="-14925"/>
                      <a:stretch>
                        <a:fillRect/>
                      </a:stretch>
                    </p:blipFill>
                    <p:spPr bwMode="auto">
                      <a:xfrm>
                        <a:off x="121694" y="5167433"/>
                        <a:ext cx="8251826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425025"/>
              </p:ext>
            </p:extLst>
          </p:nvPr>
        </p:nvGraphicFramePr>
        <p:xfrm>
          <a:off x="119063" y="5796375"/>
          <a:ext cx="44862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002" name="Equation" r:id="rId23" imgW="4483080" imgH="457200" progId="Equation.DSMT4">
                  <p:embed/>
                </p:oleObj>
              </mc:Choice>
              <mc:Fallback>
                <p:oleObj name="Equation" r:id="rId23" imgW="4483080" imgH="4572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 t="-13513"/>
                      <a:stretch>
                        <a:fillRect/>
                      </a:stretch>
                    </p:blipFill>
                    <p:spPr bwMode="auto">
                      <a:xfrm>
                        <a:off x="119063" y="5796375"/>
                        <a:ext cx="448627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3547136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6" grpId="0"/>
      <p:bldP spid="18" grpId="0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987" y="2132856"/>
            <a:ext cx="6297092" cy="472514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51906" name="Text Box 2"/>
          <p:cNvSpPr txBox="1">
            <a:spLocks noChangeArrowheads="1"/>
          </p:cNvSpPr>
          <p:nvPr/>
        </p:nvSpPr>
        <p:spPr bwMode="auto">
          <a:xfrm>
            <a:off x="1939925" y="44450"/>
            <a:ext cx="5111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PMingLiU" pitchFamily="18" charset="-120"/>
                <a:cs typeface="Arial" charset="0"/>
              </a:rPr>
              <a:t>State Transition Matrix</a:t>
            </a:r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179388" y="1125538"/>
          <a:ext cx="609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86" name="Equation" r:id="rId5" imgW="609480" imgH="215640" progId="Equation.3">
                  <p:embed/>
                </p:oleObj>
              </mc:Choice>
              <mc:Fallback>
                <p:oleObj name="Equation" r:id="rId5" imgW="609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125538"/>
                        <a:ext cx="6096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6"/>
          <p:cNvGraphicFramePr>
            <a:graphicFrameLocks noChangeAspect="1"/>
          </p:cNvGraphicFramePr>
          <p:nvPr/>
        </p:nvGraphicFramePr>
        <p:xfrm>
          <a:off x="1042988" y="981075"/>
          <a:ext cx="12668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87" name="Equation" r:id="rId7" imgW="1269720" imgH="380880" progId="Equation.3">
                  <p:embed/>
                </p:oleObj>
              </mc:Choice>
              <mc:Fallback>
                <p:oleObj name="Equation" r:id="rId7" imgW="126972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981075"/>
                        <a:ext cx="126682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824251"/>
              </p:ext>
            </p:extLst>
          </p:nvPr>
        </p:nvGraphicFramePr>
        <p:xfrm>
          <a:off x="2563813" y="1093273"/>
          <a:ext cx="64452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88" name="Equation" r:id="rId9" imgW="647640" imgH="228600" progId="Equation.DSMT4">
                  <p:embed/>
                </p:oleObj>
              </mc:Choice>
              <mc:Fallback>
                <p:oleObj name="Equation" r:id="rId9" imgW="647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1093273"/>
                        <a:ext cx="644525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038466"/>
              </p:ext>
            </p:extLst>
          </p:nvPr>
        </p:nvGraphicFramePr>
        <p:xfrm>
          <a:off x="3491309" y="1039813"/>
          <a:ext cx="1063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89" name="Equation" r:id="rId11" imgW="1066680" imgH="355320" progId="Equation.DSMT4">
                  <p:embed/>
                </p:oleObj>
              </mc:Choice>
              <mc:Fallback>
                <p:oleObj name="Equation" r:id="rId11" imgW="10666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309" y="1039813"/>
                        <a:ext cx="106362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54225"/>
              </p:ext>
            </p:extLst>
          </p:nvPr>
        </p:nvGraphicFramePr>
        <p:xfrm>
          <a:off x="4817428" y="1065213"/>
          <a:ext cx="617538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0" name="Equation" r:id="rId13" imgW="622080" imgH="279360" progId="Equation.DSMT4">
                  <p:embed/>
                </p:oleObj>
              </mc:Choice>
              <mc:Fallback>
                <p:oleObj name="Equation" r:id="rId13" imgW="622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7428" y="1065213"/>
                        <a:ext cx="617538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35348"/>
              </p:ext>
            </p:extLst>
          </p:nvPr>
        </p:nvGraphicFramePr>
        <p:xfrm>
          <a:off x="5736431" y="887412"/>
          <a:ext cx="33115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1" name="Equation" r:id="rId15" imgW="3314520" imgH="571320" progId="Equation.DSMT4">
                  <p:embed/>
                </p:oleObj>
              </mc:Choice>
              <mc:Fallback>
                <p:oleObj name="Equation" r:id="rId15" imgW="331452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6431" y="887412"/>
                        <a:ext cx="331152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547644"/>
              </p:ext>
            </p:extLst>
          </p:nvPr>
        </p:nvGraphicFramePr>
        <p:xfrm>
          <a:off x="267494" y="1634513"/>
          <a:ext cx="155098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2" name="Equation" r:id="rId17" imgW="1549080" imgH="596880" progId="Equation.DSMT4">
                  <p:embed/>
                </p:oleObj>
              </mc:Choice>
              <mc:Fallback>
                <p:oleObj name="Equation" r:id="rId17" imgW="154908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4" y="1634513"/>
                        <a:ext cx="1550987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536595"/>
              </p:ext>
            </p:extLst>
          </p:nvPr>
        </p:nvGraphicFramePr>
        <p:xfrm>
          <a:off x="2235596" y="1608319"/>
          <a:ext cx="17875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993" name="Equation" r:id="rId19" imgW="1790640" imgH="647640" progId="Equation.DSMT4">
                  <p:embed/>
                </p:oleObj>
              </mc:Choice>
              <mc:Fallback>
                <p:oleObj name="Equation" r:id="rId19" imgW="179064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596" y="1608319"/>
                        <a:ext cx="1787525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4646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Text Box 2"/>
          <p:cNvSpPr txBox="1">
            <a:spLocks noChangeArrowheads="1"/>
          </p:cNvSpPr>
          <p:nvPr/>
        </p:nvSpPr>
        <p:spPr bwMode="auto">
          <a:xfrm>
            <a:off x="2338799" y="44450"/>
            <a:ext cx="43140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Exponential matrix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ea typeface="PMingLiU" pitchFamily="18" charset="-120"/>
            </a:endParaRPr>
          </a:p>
        </p:txBody>
      </p:sp>
      <p:graphicFrame>
        <p:nvGraphicFramePr>
          <p:cNvPr id="25397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355490"/>
              </p:ext>
            </p:extLst>
          </p:nvPr>
        </p:nvGraphicFramePr>
        <p:xfrm>
          <a:off x="152979" y="941730"/>
          <a:ext cx="10668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25" name="Equation" r:id="rId4" imgW="1066680" imgH="355320" progId="Equation.DSMT4">
                  <p:embed/>
                </p:oleObj>
              </mc:Choice>
              <mc:Fallback>
                <p:oleObj name="Equation" r:id="rId4" imgW="10666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979" y="941730"/>
                        <a:ext cx="106680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7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038297"/>
              </p:ext>
            </p:extLst>
          </p:nvPr>
        </p:nvGraphicFramePr>
        <p:xfrm>
          <a:off x="1569030" y="905217"/>
          <a:ext cx="2198687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26" name="Equation" r:id="rId6" imgW="2197080" imgH="355320" progId="Equation.DSMT4">
                  <p:embed/>
                </p:oleObj>
              </mc:Choice>
              <mc:Fallback>
                <p:oleObj name="Equation" r:id="rId6" imgW="21970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 t="-10504"/>
                      <a:stretch>
                        <a:fillRect/>
                      </a:stretch>
                    </p:blipFill>
                    <p:spPr bwMode="auto">
                      <a:xfrm>
                        <a:off x="1569030" y="905217"/>
                        <a:ext cx="2198687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7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802598"/>
              </p:ext>
            </p:extLst>
          </p:nvPr>
        </p:nvGraphicFramePr>
        <p:xfrm>
          <a:off x="166172" y="2149046"/>
          <a:ext cx="873125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27" name="Equation" r:id="rId8" imgW="876240" imgH="291960" progId="Equation.DSMT4">
                  <p:embed/>
                </p:oleObj>
              </mc:Choice>
              <mc:Fallback>
                <p:oleObj name="Equation" r:id="rId8" imgW="8762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72" y="2149046"/>
                        <a:ext cx="873125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7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265319"/>
              </p:ext>
            </p:extLst>
          </p:nvPr>
        </p:nvGraphicFramePr>
        <p:xfrm>
          <a:off x="1246188" y="1990512"/>
          <a:ext cx="2730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28" name="Equation" r:id="rId10" imgW="2730240" imgH="672840" progId="Equation.DSMT4">
                  <p:embed/>
                </p:oleObj>
              </mc:Choice>
              <mc:Fallback>
                <p:oleObj name="Equation" r:id="rId10" imgW="273024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1990512"/>
                        <a:ext cx="27305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7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138743"/>
              </p:ext>
            </p:extLst>
          </p:nvPr>
        </p:nvGraphicFramePr>
        <p:xfrm>
          <a:off x="5829117" y="2129225"/>
          <a:ext cx="100012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29" name="Equation" r:id="rId12" imgW="1002960" imgH="266400" progId="Equation.DSMT4">
                  <p:embed/>
                </p:oleObj>
              </mc:Choice>
              <mc:Fallback>
                <p:oleObj name="Equation" r:id="rId12" imgW="10029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117" y="2129225"/>
                        <a:ext cx="1000125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7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923970"/>
              </p:ext>
            </p:extLst>
          </p:nvPr>
        </p:nvGraphicFramePr>
        <p:xfrm>
          <a:off x="3757420" y="2876550"/>
          <a:ext cx="47339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30" name="Equation" r:id="rId14" imgW="4736880" imgH="571320" progId="Equation.DSMT4">
                  <p:embed/>
                </p:oleObj>
              </mc:Choice>
              <mc:Fallback>
                <p:oleObj name="Equation" r:id="rId14" imgW="473688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7420" y="2876550"/>
                        <a:ext cx="473392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7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759526"/>
              </p:ext>
            </p:extLst>
          </p:nvPr>
        </p:nvGraphicFramePr>
        <p:xfrm>
          <a:off x="4716016" y="932251"/>
          <a:ext cx="330993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31" name="Equation" r:id="rId16" imgW="3314520" imgH="571320" progId="Equation.DSMT4">
                  <p:embed/>
                </p:oleObj>
              </mc:Choice>
              <mc:Fallback>
                <p:oleObj name="Equation" r:id="rId16" imgW="331452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932251"/>
                        <a:ext cx="330993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8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200107"/>
              </p:ext>
            </p:extLst>
          </p:nvPr>
        </p:nvGraphicFramePr>
        <p:xfrm>
          <a:off x="1265312" y="3683372"/>
          <a:ext cx="2514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32" name="Equation" r:id="rId18" imgW="2514600" imgH="393480" progId="Equation.DSMT4">
                  <p:embed/>
                </p:oleObj>
              </mc:Choice>
              <mc:Fallback>
                <p:oleObj name="Equation" r:id="rId18" imgW="2514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312" y="3683372"/>
                        <a:ext cx="2514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81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427907"/>
              </p:ext>
            </p:extLst>
          </p:nvPr>
        </p:nvGraphicFramePr>
        <p:xfrm>
          <a:off x="127579" y="3641297"/>
          <a:ext cx="1092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33" name="Equation" r:id="rId20" imgW="1091880" imgH="444240" progId="Equation.DSMT4">
                  <p:embed/>
                </p:oleObj>
              </mc:Choice>
              <mc:Fallback>
                <p:oleObj name="Equation" r:id="rId20" imgW="1091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79" y="3641297"/>
                        <a:ext cx="10922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8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901793"/>
              </p:ext>
            </p:extLst>
          </p:nvPr>
        </p:nvGraphicFramePr>
        <p:xfrm>
          <a:off x="161925" y="4298950"/>
          <a:ext cx="567372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34" name="Equation" r:id="rId22" imgW="5676840" imgH="571320" progId="Equation.DSMT4">
                  <p:embed/>
                </p:oleObj>
              </mc:Choice>
              <mc:Fallback>
                <p:oleObj name="Equation" r:id="rId22" imgW="567684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" y="4298950"/>
                        <a:ext cx="5673725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83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89163"/>
              </p:ext>
            </p:extLst>
          </p:nvPr>
        </p:nvGraphicFramePr>
        <p:xfrm>
          <a:off x="467544" y="4865688"/>
          <a:ext cx="3708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35" name="Equation" r:id="rId24" imgW="3708360" imgH="622080" progId="Equation.DSMT4">
                  <p:embed/>
                </p:oleObj>
              </mc:Choice>
              <mc:Fallback>
                <p:oleObj name="Equation" r:id="rId24" imgW="370836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865688"/>
                        <a:ext cx="37084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8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639420"/>
              </p:ext>
            </p:extLst>
          </p:nvPr>
        </p:nvGraphicFramePr>
        <p:xfrm>
          <a:off x="5371331" y="4865688"/>
          <a:ext cx="1539875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36" name="Equation" r:id="rId26" imgW="1536480" imgH="698400" progId="Equation.DSMT4">
                  <p:embed/>
                </p:oleObj>
              </mc:Choice>
              <mc:Fallback>
                <p:oleObj name="Equation" r:id="rId26" imgW="15364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1331" y="4865688"/>
                        <a:ext cx="1539875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657009"/>
              </p:ext>
            </p:extLst>
          </p:nvPr>
        </p:nvGraphicFramePr>
        <p:xfrm>
          <a:off x="4424513" y="2078778"/>
          <a:ext cx="11969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37" name="Equation" r:id="rId28" imgW="1206360" imgH="457200" progId="Equation.DSMT4">
                  <p:embed/>
                </p:oleObj>
              </mc:Choice>
              <mc:Fallback>
                <p:oleObj name="Equation" r:id="rId28" imgW="1206360" imgH="4572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4513" y="2078778"/>
                        <a:ext cx="11969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922911"/>
              </p:ext>
            </p:extLst>
          </p:nvPr>
        </p:nvGraphicFramePr>
        <p:xfrm>
          <a:off x="166172" y="2849564"/>
          <a:ext cx="34877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38" name="Equation" r:id="rId30" imgW="3492360" imgH="571320" progId="Equation.DSMT4">
                  <p:embed/>
                </p:oleObj>
              </mc:Choice>
              <mc:Fallback>
                <p:oleObj name="Equation" r:id="rId30" imgW="349236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72" y="2849564"/>
                        <a:ext cx="3487738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185788"/>
              </p:ext>
            </p:extLst>
          </p:nvPr>
        </p:nvGraphicFramePr>
        <p:xfrm>
          <a:off x="4193177" y="5037138"/>
          <a:ext cx="8763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39" name="Equation" r:id="rId32" imgW="876240" imgH="279360" progId="Equation.DSMT4">
                  <p:embed/>
                </p:oleObj>
              </mc:Choice>
              <mc:Fallback>
                <p:oleObj name="Equation" r:id="rId32" imgW="8762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3177" y="5037138"/>
                        <a:ext cx="8763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6093296"/>
            <a:ext cx="4243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Exercise: Starting from the FSM prove that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441374"/>
              </p:ext>
            </p:extLst>
          </p:nvPr>
        </p:nvGraphicFramePr>
        <p:xfrm>
          <a:off x="4478927" y="6130927"/>
          <a:ext cx="11811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40" name="Equation" r:id="rId34" imgW="1180800" imgH="279360" progId="Equation.DSMT4">
                  <p:embed/>
                </p:oleObj>
              </mc:Choice>
              <mc:Fallback>
                <p:oleObj name="Equation" r:id="rId34" imgW="11808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8927" y="6130927"/>
                        <a:ext cx="11811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10404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Text Box 2"/>
          <p:cNvSpPr txBox="1">
            <a:spLocks noChangeArrowheads="1"/>
          </p:cNvSpPr>
          <p:nvPr/>
        </p:nvSpPr>
        <p:spPr bwMode="auto">
          <a:xfrm>
            <a:off x="2338804" y="44450"/>
            <a:ext cx="43140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PMingLiU" pitchFamily="18" charset="-120"/>
                <a:cs typeface="Arial" charset="0"/>
              </a:rPr>
              <a:t>Exponential matrix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PMingLiU" pitchFamily="18" charset="-120"/>
              <a:cs typeface="Arial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766669"/>
              </p:ext>
            </p:extLst>
          </p:nvPr>
        </p:nvGraphicFramePr>
        <p:xfrm>
          <a:off x="179512" y="980728"/>
          <a:ext cx="1443037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49" name="Equation" r:id="rId4" imgW="1422360" imgH="672840" progId="Equation.DSMT4">
                  <p:embed/>
                </p:oleObj>
              </mc:Choice>
              <mc:Fallback>
                <p:oleObj name="Equation" r:id="rId4" imgW="1422360" imgH="6728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980728"/>
                        <a:ext cx="1443037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288374"/>
              </p:ext>
            </p:extLst>
          </p:nvPr>
        </p:nvGraphicFramePr>
        <p:xfrm>
          <a:off x="1907704" y="891827"/>
          <a:ext cx="254952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50" name="Equation" r:id="rId6" imgW="2514600" imgH="850680" progId="Equation.DSMT4">
                  <p:embed/>
                </p:oleObj>
              </mc:Choice>
              <mc:Fallback>
                <p:oleObj name="Equation" r:id="rId6" imgW="251460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891827"/>
                        <a:ext cx="254952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9968855"/>
              </p:ext>
            </p:extLst>
          </p:nvPr>
        </p:nvGraphicFramePr>
        <p:xfrm>
          <a:off x="4427984" y="891827"/>
          <a:ext cx="1363663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51" name="Equation" r:id="rId8" imgW="1346040" imgH="672840" progId="Equation.DSMT4">
                  <p:embed/>
                </p:oleObj>
              </mc:Choice>
              <mc:Fallback>
                <p:oleObj name="Equation" r:id="rId8" imgW="134604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891827"/>
                        <a:ext cx="1363663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413748"/>
              </p:ext>
            </p:extLst>
          </p:nvPr>
        </p:nvGraphicFramePr>
        <p:xfrm>
          <a:off x="5940152" y="1055379"/>
          <a:ext cx="90011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52" name="Equation" r:id="rId10" imgW="888840" imgH="342720" progId="Equation.DSMT4">
                  <p:embed/>
                </p:oleObj>
              </mc:Choice>
              <mc:Fallback>
                <p:oleObj name="Equation" r:id="rId10" imgW="88884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1055379"/>
                        <a:ext cx="900112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482827"/>
              </p:ext>
            </p:extLst>
          </p:nvPr>
        </p:nvGraphicFramePr>
        <p:xfrm>
          <a:off x="6884988" y="890588"/>
          <a:ext cx="2135187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53" name="Equation" r:id="rId12" imgW="2108160" imgH="672840" progId="Equation.DSMT4">
                  <p:embed/>
                </p:oleObj>
              </mc:Choice>
              <mc:Fallback>
                <p:oleObj name="Equation" r:id="rId12" imgW="210816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4988" y="890588"/>
                        <a:ext cx="2135187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248256"/>
              </p:ext>
            </p:extLst>
          </p:nvPr>
        </p:nvGraphicFramePr>
        <p:xfrm>
          <a:off x="173038" y="2276475"/>
          <a:ext cx="15525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54" name="Equation" r:id="rId14" imgW="1549080" imgH="698400" progId="Equation.DSMT4">
                  <p:embed/>
                </p:oleObj>
              </mc:Choice>
              <mc:Fallback>
                <p:oleObj name="Equation" r:id="rId14" imgW="15490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8" y="2276475"/>
                        <a:ext cx="1552575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106445"/>
              </p:ext>
            </p:extLst>
          </p:nvPr>
        </p:nvGraphicFramePr>
        <p:xfrm>
          <a:off x="1773238" y="2278063"/>
          <a:ext cx="419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55" name="Equation" r:id="rId16" imgW="4203360" imgH="698400" progId="Equation.DSMT4">
                  <p:embed/>
                </p:oleObj>
              </mc:Choice>
              <mc:Fallback>
                <p:oleObj name="Equation" r:id="rId16" imgW="42033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238" y="2278063"/>
                        <a:ext cx="4191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74079"/>
              </p:ext>
            </p:extLst>
          </p:nvPr>
        </p:nvGraphicFramePr>
        <p:xfrm>
          <a:off x="179512" y="3378572"/>
          <a:ext cx="74310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56" name="Equation" r:id="rId18" imgW="7454880" imgH="698400" progId="Equation.DSMT4">
                  <p:embed/>
                </p:oleObj>
              </mc:Choice>
              <mc:Fallback>
                <p:oleObj name="Equation" r:id="rId18" imgW="74548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378572"/>
                        <a:ext cx="7431088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298520"/>
              </p:ext>
            </p:extLst>
          </p:nvPr>
        </p:nvGraphicFramePr>
        <p:xfrm>
          <a:off x="1970088" y="4376738"/>
          <a:ext cx="393858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57" name="Equation" r:id="rId20" imgW="3949560" imgH="698400" progId="Equation.DSMT4">
                  <p:embed/>
                </p:oleObj>
              </mc:Choice>
              <mc:Fallback>
                <p:oleObj name="Equation" r:id="rId20" imgW="39495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4376738"/>
                        <a:ext cx="3938587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19283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Goals/Aims of Chapter 3</a:t>
            </a:r>
            <a:endParaRPr lang="en-US" sz="4000" smtClean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002587" cy="2447925"/>
          </a:xfrm>
        </p:spPr>
        <p:txBody>
          <a:bodyPr/>
          <a:lstStyle/>
          <a:p>
            <a:r>
              <a:rPr lang="en-GB" b="1" dirty="0" smtClean="0"/>
              <a:t>Basic form of a solution:</a:t>
            </a:r>
          </a:p>
          <a:p>
            <a:pPr lvl="1"/>
            <a:r>
              <a:rPr lang="en-GB" b="1" dirty="0" smtClean="0"/>
              <a:t>Distinct eigenvalues</a:t>
            </a:r>
          </a:p>
          <a:p>
            <a:pPr lvl="1"/>
            <a:r>
              <a:rPr lang="en-GB" b="1" dirty="0" smtClean="0"/>
              <a:t>Repeated eigenvalues</a:t>
            </a:r>
          </a:p>
          <a:p>
            <a:pPr lvl="1"/>
            <a:r>
              <a:rPr lang="en-GB" b="1" dirty="0" smtClean="0"/>
              <a:t>Complex eigenvalues</a:t>
            </a:r>
          </a:p>
          <a:p>
            <a:r>
              <a:rPr lang="en-GB" b="1" dirty="0" smtClean="0"/>
              <a:t>Eigenvalues/Eigenvectors</a:t>
            </a:r>
          </a:p>
          <a:p>
            <a:r>
              <a:rPr lang="en-GB" b="1" dirty="0" smtClean="0"/>
              <a:t>Particular </a:t>
            </a:r>
            <a:r>
              <a:rPr lang="en-GB" b="1" dirty="0" err="1" smtClean="0"/>
              <a:t>soln</a:t>
            </a:r>
            <a:r>
              <a:rPr lang="en-GB" b="1" dirty="0" smtClean="0"/>
              <a:t> given ICs</a:t>
            </a:r>
          </a:p>
          <a:p>
            <a:r>
              <a:rPr lang="en-GB" b="1" dirty="0" smtClean="0"/>
              <a:t>Response in the state space</a:t>
            </a:r>
          </a:p>
          <a:p>
            <a:r>
              <a:rPr lang="en-GB" b="1" dirty="0" smtClean="0"/>
              <a:t>Fundamental Solution </a:t>
            </a:r>
            <a:r>
              <a:rPr lang="en-GB" b="1" dirty="0" smtClean="0"/>
              <a:t>Matrix</a:t>
            </a:r>
            <a:endParaRPr lang="en-GB" b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ext Box 2"/>
          <p:cNvSpPr txBox="1">
            <a:spLocks noChangeArrowheads="1"/>
          </p:cNvSpPr>
          <p:nvPr/>
        </p:nvSpPr>
        <p:spPr bwMode="auto">
          <a:xfrm>
            <a:off x="1431925" y="44450"/>
            <a:ext cx="6127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SOLUTION OF SS MODELS</a:t>
            </a:r>
          </a:p>
        </p:txBody>
      </p:sp>
      <p:graphicFrame>
        <p:nvGraphicFramePr>
          <p:cNvPr id="231432" name="Object 8"/>
          <p:cNvGraphicFramePr>
            <a:graphicFrameLocks noChangeAspect="1"/>
          </p:cNvGraphicFramePr>
          <p:nvPr/>
        </p:nvGraphicFramePr>
        <p:xfrm>
          <a:off x="179388" y="1063625"/>
          <a:ext cx="2062162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51" name="Equation" r:id="rId5" imgW="2057400" imgH="672840" progId="Equation.3">
                  <p:embed/>
                </p:oleObj>
              </mc:Choice>
              <mc:Fallback>
                <p:oleObj name="Equation" r:id="rId5" imgW="2057400" imgH="6728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063625"/>
                        <a:ext cx="2062162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1434" name="Object 10"/>
          <p:cNvGraphicFramePr>
            <a:graphicFrameLocks noChangeAspect="1"/>
          </p:cNvGraphicFramePr>
          <p:nvPr/>
        </p:nvGraphicFramePr>
        <p:xfrm>
          <a:off x="2843213" y="981075"/>
          <a:ext cx="165893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52" name="Equation" r:id="rId7" imgW="1663560" imgH="291960" progId="Equation.3">
                  <p:embed/>
                </p:oleObj>
              </mc:Choice>
              <mc:Fallback>
                <p:oleObj name="Equation" r:id="rId7" imgW="1663560" imgH="29196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981075"/>
                        <a:ext cx="1658937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1436" name="Object 12"/>
          <p:cNvGraphicFramePr>
            <a:graphicFrameLocks noChangeAspect="1"/>
          </p:cNvGraphicFramePr>
          <p:nvPr/>
        </p:nvGraphicFramePr>
        <p:xfrm>
          <a:off x="2843213" y="1484313"/>
          <a:ext cx="1579562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53" name="Equation" r:id="rId9" imgW="1574640" imgH="291960" progId="Equation.3">
                  <p:embed/>
                </p:oleObj>
              </mc:Choice>
              <mc:Fallback>
                <p:oleObj name="Equation" r:id="rId9" imgW="1574640" imgH="29196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1484313"/>
                        <a:ext cx="1579562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1438" name="Object 14"/>
          <p:cNvGraphicFramePr>
            <a:graphicFrameLocks noChangeAspect="1"/>
          </p:cNvGraphicFramePr>
          <p:nvPr/>
        </p:nvGraphicFramePr>
        <p:xfrm>
          <a:off x="4859338" y="981075"/>
          <a:ext cx="104933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54" name="Equation" r:id="rId11" imgW="1054080" imgH="342720" progId="Equation.3">
                  <p:embed/>
                </p:oleObj>
              </mc:Choice>
              <mc:Fallback>
                <p:oleObj name="Equation" r:id="rId11" imgW="1054080" imgH="34272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981075"/>
                        <a:ext cx="1049337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1440" name="Object 16"/>
          <p:cNvGraphicFramePr>
            <a:graphicFrameLocks noChangeAspect="1"/>
          </p:cNvGraphicFramePr>
          <p:nvPr/>
        </p:nvGraphicFramePr>
        <p:xfrm>
          <a:off x="6300788" y="981075"/>
          <a:ext cx="11557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55" name="Equation" r:id="rId13" imgW="1155600" imgH="342720" progId="Equation.3">
                  <p:embed/>
                </p:oleObj>
              </mc:Choice>
              <mc:Fallback>
                <p:oleObj name="Equation" r:id="rId13" imgW="1155600" imgH="34272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981075"/>
                        <a:ext cx="1155700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1442" name="Object 18"/>
          <p:cNvGraphicFramePr>
            <a:graphicFrameLocks noChangeAspect="1"/>
          </p:cNvGraphicFramePr>
          <p:nvPr/>
        </p:nvGraphicFramePr>
        <p:xfrm>
          <a:off x="4859338" y="1484313"/>
          <a:ext cx="10033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56" name="Equation" r:id="rId15" imgW="1002960" imgH="342720" progId="Equation.3">
                  <p:embed/>
                </p:oleObj>
              </mc:Choice>
              <mc:Fallback>
                <p:oleObj name="Equation" r:id="rId15" imgW="1002960" imgH="34272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1484313"/>
                        <a:ext cx="1003300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1444" name="Object 20"/>
          <p:cNvGraphicFramePr>
            <a:graphicFrameLocks noChangeAspect="1"/>
          </p:cNvGraphicFramePr>
          <p:nvPr/>
        </p:nvGraphicFramePr>
        <p:xfrm>
          <a:off x="6300788" y="1484313"/>
          <a:ext cx="10922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57" name="Equation" r:id="rId17" imgW="1091880" imgH="342720" progId="Equation.3">
                  <p:embed/>
                </p:oleObj>
              </mc:Choice>
              <mc:Fallback>
                <p:oleObj name="Equation" r:id="rId17" imgW="1091880" imgH="34272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1484313"/>
                        <a:ext cx="1092200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144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097861"/>
              </p:ext>
            </p:extLst>
          </p:nvPr>
        </p:nvGraphicFramePr>
        <p:xfrm>
          <a:off x="2771775" y="2205038"/>
          <a:ext cx="109220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58" name="Equation" r:id="rId19" imgW="1091880" imgH="672840" progId="Equation.DSMT4">
                  <p:embed/>
                </p:oleObj>
              </mc:Choice>
              <mc:Fallback>
                <p:oleObj name="Equation" r:id="rId19" imgW="1091880" imgH="67284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205038"/>
                        <a:ext cx="1092200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1448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617077"/>
              </p:ext>
            </p:extLst>
          </p:nvPr>
        </p:nvGraphicFramePr>
        <p:xfrm>
          <a:off x="4354513" y="2205038"/>
          <a:ext cx="1192212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59" name="Equation" r:id="rId21" imgW="1193760" imgH="672840" progId="Equation.DSMT4">
                  <p:embed/>
                </p:oleObj>
              </mc:Choice>
              <mc:Fallback>
                <p:oleObj name="Equation" r:id="rId21" imgW="1193760" imgH="67284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4513" y="2205038"/>
                        <a:ext cx="1192212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145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292459"/>
              </p:ext>
            </p:extLst>
          </p:nvPr>
        </p:nvGraphicFramePr>
        <p:xfrm>
          <a:off x="2821781" y="3343276"/>
          <a:ext cx="2562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60" name="Equation" r:id="rId23" imgW="2565360" imgH="330120" progId="Equation.DSMT4">
                  <p:embed/>
                </p:oleObj>
              </mc:Choice>
              <mc:Fallback>
                <p:oleObj name="Equation" r:id="rId23" imgW="2565360" imgH="33012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1781" y="3343276"/>
                        <a:ext cx="256222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Text Box 2"/>
          <p:cNvSpPr txBox="1">
            <a:spLocks noChangeArrowheads="1"/>
          </p:cNvSpPr>
          <p:nvPr/>
        </p:nvSpPr>
        <p:spPr bwMode="auto">
          <a:xfrm>
            <a:off x="1736725" y="44450"/>
            <a:ext cx="551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Eigenvalues &amp; Solutions</a:t>
            </a:r>
          </a:p>
        </p:txBody>
      </p:sp>
      <p:graphicFrame>
        <p:nvGraphicFramePr>
          <p:cNvPr id="233489" name="Object 17"/>
          <p:cNvGraphicFramePr>
            <a:graphicFrameLocks noChangeAspect="1"/>
          </p:cNvGraphicFramePr>
          <p:nvPr/>
        </p:nvGraphicFramePr>
        <p:xfrm>
          <a:off x="323850" y="908050"/>
          <a:ext cx="20574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38" name="Equation" r:id="rId5" imgW="2057400" imgH="672840" progId="Equation.3">
                  <p:embed/>
                </p:oleObj>
              </mc:Choice>
              <mc:Fallback>
                <p:oleObj name="Equation" r:id="rId5" imgW="2057400" imgH="6728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908050"/>
                        <a:ext cx="2057400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49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439147"/>
              </p:ext>
            </p:extLst>
          </p:nvPr>
        </p:nvGraphicFramePr>
        <p:xfrm>
          <a:off x="2797175" y="836613"/>
          <a:ext cx="10572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39" name="Equation" r:id="rId7" imgW="1054080" imgH="672840" progId="Equation.DSMT4">
                  <p:embed/>
                </p:oleObj>
              </mc:Choice>
              <mc:Fallback>
                <p:oleObj name="Equation" r:id="rId7" imgW="1054080" imgH="6728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175" y="836613"/>
                        <a:ext cx="105727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49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185244"/>
              </p:ext>
            </p:extLst>
          </p:nvPr>
        </p:nvGraphicFramePr>
        <p:xfrm>
          <a:off x="263525" y="1700213"/>
          <a:ext cx="5405438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40" name="Equation" r:id="rId9" imgW="5410080" imgH="672840" progId="Equation.DSMT4">
                  <p:embed/>
                </p:oleObj>
              </mc:Choice>
              <mc:Fallback>
                <p:oleObj name="Equation" r:id="rId9" imgW="5410080" imgH="6728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1700213"/>
                        <a:ext cx="5405438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497" name="Object 25"/>
          <p:cNvGraphicFramePr>
            <a:graphicFrameLocks noChangeAspect="1"/>
          </p:cNvGraphicFramePr>
          <p:nvPr/>
        </p:nvGraphicFramePr>
        <p:xfrm>
          <a:off x="179388" y="2708275"/>
          <a:ext cx="2112962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41" name="Equation" r:id="rId11" imgW="2108160" imgH="672840" progId="Equation.3">
                  <p:embed/>
                </p:oleObj>
              </mc:Choice>
              <mc:Fallback>
                <p:oleObj name="Equation" r:id="rId11" imgW="2108160" imgH="67284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708275"/>
                        <a:ext cx="2112962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499" name="Object 27"/>
          <p:cNvGraphicFramePr>
            <a:graphicFrameLocks noChangeAspect="1"/>
          </p:cNvGraphicFramePr>
          <p:nvPr/>
        </p:nvGraphicFramePr>
        <p:xfrm>
          <a:off x="2771775" y="2708275"/>
          <a:ext cx="35687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42" name="Equation" r:id="rId13" imgW="3568680" imgH="647640" progId="Equation.3">
                  <p:embed/>
                </p:oleObj>
              </mc:Choice>
              <mc:Fallback>
                <p:oleObj name="Equation" r:id="rId13" imgW="3568680" imgH="64764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708275"/>
                        <a:ext cx="356870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501" name="Object 29"/>
          <p:cNvGraphicFramePr>
            <a:graphicFrameLocks noChangeAspect="1"/>
          </p:cNvGraphicFramePr>
          <p:nvPr/>
        </p:nvGraphicFramePr>
        <p:xfrm>
          <a:off x="6443663" y="2689225"/>
          <a:ext cx="1103312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43" name="Equation" r:id="rId15" imgW="1104840" imgH="672840" progId="Equation.3">
                  <p:embed/>
                </p:oleObj>
              </mc:Choice>
              <mc:Fallback>
                <p:oleObj name="Equation" r:id="rId15" imgW="1104840" imgH="67284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2689225"/>
                        <a:ext cx="1103312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503" name="Object 31"/>
          <p:cNvGraphicFramePr>
            <a:graphicFrameLocks noChangeAspect="1"/>
          </p:cNvGraphicFramePr>
          <p:nvPr/>
        </p:nvGraphicFramePr>
        <p:xfrm>
          <a:off x="0" y="3836988"/>
          <a:ext cx="669925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44" name="Equation" r:id="rId17" imgW="672840" imgH="291960" progId="Equation.3">
                  <p:embed/>
                </p:oleObj>
              </mc:Choice>
              <mc:Fallback>
                <p:oleObj name="Equation" r:id="rId17" imgW="672840" imgH="29196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36988"/>
                        <a:ext cx="669925" cy="287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505" name="Object 33"/>
          <p:cNvGraphicFramePr>
            <a:graphicFrameLocks noChangeAspect="1"/>
          </p:cNvGraphicFramePr>
          <p:nvPr/>
        </p:nvGraphicFramePr>
        <p:xfrm>
          <a:off x="827088" y="3644900"/>
          <a:ext cx="14986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45" name="Equation" r:id="rId19" imgW="1498320" imgH="672840" progId="Equation.3">
                  <p:embed/>
                </p:oleObj>
              </mc:Choice>
              <mc:Fallback>
                <p:oleObj name="Equation" r:id="rId19" imgW="1498320" imgH="67284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644900"/>
                        <a:ext cx="1498600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507" name="Rectangle 35"/>
          <p:cNvSpPr>
            <a:spLocks noChangeArrowheads="1"/>
          </p:cNvSpPr>
          <p:nvPr/>
        </p:nvSpPr>
        <p:spPr bwMode="auto">
          <a:xfrm>
            <a:off x="2484438" y="3716338"/>
            <a:ext cx="1479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en-GB" i="1">
                <a:latin typeface="Times New Roman" pitchFamily="18" charset="0"/>
              </a:rPr>
              <a:t>a</a:t>
            </a:r>
            <a:r>
              <a:rPr lang="en-GB" baseline="-25000">
                <a:latin typeface="Times New Roman" pitchFamily="18" charset="0"/>
              </a:rPr>
              <a:t>2</a:t>
            </a:r>
            <a:r>
              <a:rPr lang="en-GB">
                <a:latin typeface="Times New Roman" pitchFamily="18" charset="0"/>
              </a:rPr>
              <a:t>=1 =&gt; </a:t>
            </a:r>
            <a:r>
              <a:rPr lang="en-GB" i="1">
                <a:latin typeface="Times New Roman" pitchFamily="18" charset="0"/>
              </a:rPr>
              <a:t>a</a:t>
            </a:r>
            <a:r>
              <a:rPr lang="en-GB" baseline="-25000">
                <a:latin typeface="Times New Roman" pitchFamily="18" charset="0"/>
              </a:rPr>
              <a:t>1</a:t>
            </a:r>
            <a:r>
              <a:rPr lang="en-GB">
                <a:latin typeface="Times New Roman" pitchFamily="18" charset="0"/>
              </a:rPr>
              <a:t>=2 </a:t>
            </a:r>
          </a:p>
        </p:txBody>
      </p:sp>
      <p:graphicFrame>
        <p:nvGraphicFramePr>
          <p:cNvPr id="233508" name="Object 36"/>
          <p:cNvGraphicFramePr>
            <a:graphicFrameLocks noChangeAspect="1"/>
          </p:cNvGraphicFramePr>
          <p:nvPr/>
        </p:nvGraphicFramePr>
        <p:xfrm>
          <a:off x="4500563" y="3716338"/>
          <a:ext cx="6096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46" name="Equation" r:id="rId21" imgW="609480" imgH="647640" progId="Equation.3">
                  <p:embed/>
                </p:oleObj>
              </mc:Choice>
              <mc:Fallback>
                <p:oleObj name="Equation" r:id="rId21" imgW="609480" imgH="64764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716338"/>
                        <a:ext cx="60960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510" name="Object 38"/>
          <p:cNvGraphicFramePr>
            <a:graphicFrameLocks noChangeAspect="1"/>
          </p:cNvGraphicFramePr>
          <p:nvPr/>
        </p:nvGraphicFramePr>
        <p:xfrm>
          <a:off x="0" y="4941888"/>
          <a:ext cx="7207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47" name="Equation" r:id="rId23" imgW="723600" imgH="291960" progId="Equation.3">
                  <p:embed/>
                </p:oleObj>
              </mc:Choice>
              <mc:Fallback>
                <p:oleObj name="Equation" r:id="rId23" imgW="723600" imgH="29196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41888"/>
                        <a:ext cx="7207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512" name="Object 40"/>
          <p:cNvGraphicFramePr>
            <a:graphicFrameLocks noChangeAspect="1"/>
          </p:cNvGraphicFramePr>
          <p:nvPr/>
        </p:nvGraphicFramePr>
        <p:xfrm>
          <a:off x="900113" y="4797425"/>
          <a:ext cx="1468437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48" name="Equation" r:id="rId25" imgW="1473120" imgH="672840" progId="Equation.3">
                  <p:embed/>
                </p:oleObj>
              </mc:Choice>
              <mc:Fallback>
                <p:oleObj name="Equation" r:id="rId25" imgW="1473120" imgH="67284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797425"/>
                        <a:ext cx="1468437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3514" name="Rectangle 42"/>
          <p:cNvSpPr>
            <a:spLocks noChangeArrowheads="1"/>
          </p:cNvSpPr>
          <p:nvPr/>
        </p:nvSpPr>
        <p:spPr bwMode="auto">
          <a:xfrm>
            <a:off x="2555875" y="4937125"/>
            <a:ext cx="1501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en-GB" i="1">
                <a:latin typeface="Times New Roman" pitchFamily="18" charset="0"/>
              </a:rPr>
              <a:t>a</a:t>
            </a:r>
            <a:r>
              <a:rPr lang="en-GB" baseline="-25000">
                <a:latin typeface="Times New Roman" pitchFamily="18" charset="0"/>
              </a:rPr>
              <a:t>1</a:t>
            </a:r>
            <a:r>
              <a:rPr lang="en-GB">
                <a:latin typeface="Times New Roman" pitchFamily="18" charset="0"/>
              </a:rPr>
              <a:t>=2 =&gt; </a:t>
            </a:r>
            <a:r>
              <a:rPr lang="en-GB" i="1">
                <a:latin typeface="Times New Roman" pitchFamily="18" charset="0"/>
              </a:rPr>
              <a:t>a</a:t>
            </a:r>
            <a:r>
              <a:rPr lang="en-GB" baseline="-25000">
                <a:latin typeface="Times New Roman" pitchFamily="18" charset="0"/>
              </a:rPr>
              <a:t>2</a:t>
            </a:r>
            <a:r>
              <a:rPr lang="en-GB">
                <a:latin typeface="Times New Roman" pitchFamily="18" charset="0"/>
              </a:rPr>
              <a:t>=-2 </a:t>
            </a:r>
          </a:p>
        </p:txBody>
      </p:sp>
      <p:graphicFrame>
        <p:nvGraphicFramePr>
          <p:cNvPr id="233515" name="Object 43"/>
          <p:cNvGraphicFramePr>
            <a:graphicFrameLocks noChangeAspect="1"/>
          </p:cNvGraphicFramePr>
          <p:nvPr/>
        </p:nvGraphicFramePr>
        <p:xfrm>
          <a:off x="4483100" y="4805363"/>
          <a:ext cx="86360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49" name="Equation" r:id="rId27" imgW="863280" imgH="647640" progId="Equation.3">
                  <p:embed/>
                </p:oleObj>
              </mc:Choice>
              <mc:Fallback>
                <p:oleObj name="Equation" r:id="rId27" imgW="863280" imgH="64764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4805363"/>
                        <a:ext cx="863600" cy="65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3517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332849"/>
              </p:ext>
            </p:extLst>
          </p:nvPr>
        </p:nvGraphicFramePr>
        <p:xfrm>
          <a:off x="5770563" y="4208463"/>
          <a:ext cx="2789237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050" name="Equation" r:id="rId29" imgW="2793960" imgH="672840" progId="Equation.DSMT4">
                  <p:embed/>
                </p:oleObj>
              </mc:Choice>
              <mc:Fallback>
                <p:oleObj name="Equation" r:id="rId29" imgW="2793960" imgH="67284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563" y="4208463"/>
                        <a:ext cx="2789237" cy="677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07" grpId="0"/>
      <p:bldP spid="2335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Text Box 2"/>
          <p:cNvSpPr txBox="1">
            <a:spLocks noChangeArrowheads="1"/>
          </p:cNvSpPr>
          <p:nvPr/>
        </p:nvSpPr>
        <p:spPr bwMode="auto">
          <a:xfrm>
            <a:off x="3463925" y="44450"/>
            <a:ext cx="2063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Example</a:t>
            </a:r>
          </a:p>
        </p:txBody>
      </p:sp>
      <p:graphicFrame>
        <p:nvGraphicFramePr>
          <p:cNvPr id="235538" name="Object 18"/>
          <p:cNvGraphicFramePr>
            <a:graphicFrameLocks noChangeAspect="1"/>
          </p:cNvGraphicFramePr>
          <p:nvPr/>
        </p:nvGraphicFramePr>
        <p:xfrm>
          <a:off x="323850" y="908050"/>
          <a:ext cx="205740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1" name="Equation" r:id="rId5" imgW="2057400" imgH="672840" progId="Equation.3">
                  <p:embed/>
                </p:oleObj>
              </mc:Choice>
              <mc:Fallback>
                <p:oleObj name="Equation" r:id="rId5" imgW="2057400" imgH="6728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908050"/>
                        <a:ext cx="2057400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3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003610"/>
              </p:ext>
            </p:extLst>
          </p:nvPr>
        </p:nvGraphicFramePr>
        <p:xfrm>
          <a:off x="2981325" y="895350"/>
          <a:ext cx="1020763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2" name="Equation" r:id="rId7" imgW="1015920" imgH="672840" progId="Equation.DSMT4">
                  <p:embed/>
                </p:oleObj>
              </mc:Choice>
              <mc:Fallback>
                <p:oleObj name="Equation" r:id="rId7" imgW="1015920" imgH="6728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325" y="895350"/>
                        <a:ext cx="1020763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41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562453"/>
              </p:ext>
            </p:extLst>
          </p:nvPr>
        </p:nvGraphicFramePr>
        <p:xfrm>
          <a:off x="4691063" y="968375"/>
          <a:ext cx="27940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3" name="Equation" r:id="rId9" imgW="2793960" imgH="672840" progId="Equation.DSMT4">
                  <p:embed/>
                </p:oleObj>
              </mc:Choice>
              <mc:Fallback>
                <p:oleObj name="Equation" r:id="rId9" imgW="2793960" imgH="6728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1063" y="968375"/>
                        <a:ext cx="2794000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4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531049"/>
              </p:ext>
            </p:extLst>
          </p:nvPr>
        </p:nvGraphicFramePr>
        <p:xfrm>
          <a:off x="-44450" y="1773238"/>
          <a:ext cx="4618038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4" name="Equation" r:id="rId11" imgW="4622760" imgH="672840" progId="Equation.DSMT4">
                  <p:embed/>
                </p:oleObj>
              </mc:Choice>
              <mc:Fallback>
                <p:oleObj name="Equation" r:id="rId11" imgW="4622760" imgH="67284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4450" y="1773238"/>
                        <a:ext cx="4618038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45" name="Object 25"/>
          <p:cNvGraphicFramePr>
            <a:graphicFrameLocks noChangeAspect="1"/>
          </p:cNvGraphicFramePr>
          <p:nvPr/>
        </p:nvGraphicFramePr>
        <p:xfrm>
          <a:off x="0" y="2565400"/>
          <a:ext cx="5999163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5" name="Equation" r:id="rId13" imgW="5994360" imgH="723600" progId="Equation.3">
                  <p:embed/>
                </p:oleObj>
              </mc:Choice>
              <mc:Fallback>
                <p:oleObj name="Equation" r:id="rId13" imgW="5994360" imgH="72360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65400"/>
                        <a:ext cx="5999163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47" name="Rectangle 27"/>
          <p:cNvSpPr>
            <a:spLocks noChangeArrowheads="1"/>
          </p:cNvSpPr>
          <p:nvPr/>
        </p:nvSpPr>
        <p:spPr bwMode="auto">
          <a:xfrm>
            <a:off x="0" y="3416300"/>
            <a:ext cx="3870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GB">
                <a:latin typeface="Courier" pitchFamily="49" charset="0"/>
              </a:rPr>
              <a:t>&gt;&gt; C=inv([2 1;1 -2])*[1;0];</a:t>
            </a:r>
          </a:p>
          <a:p>
            <a:r>
              <a:rPr lang="en-GB">
                <a:latin typeface="Courier" pitchFamily="49" charset="0"/>
              </a:rPr>
              <a:t>&gt;&gt; C1=C(1), C2=C(2)</a:t>
            </a:r>
          </a:p>
        </p:txBody>
      </p:sp>
      <p:pic>
        <p:nvPicPr>
          <p:cNvPr id="235548" name="Picture 2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3933825"/>
            <a:ext cx="9144000" cy="29241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35550" name="Rectangle 30"/>
          <p:cNvSpPr>
            <a:spLocks noChangeArrowheads="1"/>
          </p:cNvSpPr>
          <p:nvPr/>
        </p:nvSpPr>
        <p:spPr bwMode="auto">
          <a:xfrm>
            <a:off x="4427538" y="3357563"/>
            <a:ext cx="15128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>
                <a:latin typeface="Courier" pitchFamily="49" charset="0"/>
              </a:rPr>
              <a:t>C1 = 0.4</a:t>
            </a:r>
          </a:p>
          <a:p>
            <a:r>
              <a:rPr lang="en-GB">
                <a:latin typeface="Courier" pitchFamily="49" charset="0"/>
              </a:rPr>
              <a:t>C2 = 0.2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7" grpId="0"/>
      <p:bldP spid="2355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Text Box 2"/>
          <p:cNvSpPr txBox="1">
            <a:spLocks noChangeArrowheads="1"/>
          </p:cNvSpPr>
          <p:nvPr/>
        </p:nvSpPr>
        <p:spPr bwMode="auto">
          <a:xfrm>
            <a:off x="3463925" y="44450"/>
            <a:ext cx="2063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Example</a:t>
            </a:r>
          </a:p>
        </p:txBody>
      </p:sp>
      <p:pic>
        <p:nvPicPr>
          <p:cNvPr id="237580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52600"/>
            <a:ext cx="4427538" cy="333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7581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538" y="1700213"/>
            <a:ext cx="4716462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Text Box 2"/>
          <p:cNvSpPr txBox="1">
            <a:spLocks noChangeArrowheads="1"/>
          </p:cNvSpPr>
          <p:nvPr/>
        </p:nvSpPr>
        <p:spPr bwMode="auto">
          <a:xfrm>
            <a:off x="2359025" y="44450"/>
            <a:ext cx="427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General Procedure</a:t>
            </a:r>
          </a:p>
        </p:txBody>
      </p:sp>
      <p:graphicFrame>
        <p:nvGraphicFramePr>
          <p:cNvPr id="2396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430867"/>
              </p:ext>
            </p:extLst>
          </p:nvPr>
        </p:nvGraphicFramePr>
        <p:xfrm>
          <a:off x="392113" y="2401888"/>
          <a:ext cx="11461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922" name="Equation" r:id="rId5" imgW="1143000" imgH="342720" progId="Equation.DSMT4">
                  <p:embed/>
                </p:oleObj>
              </mc:Choice>
              <mc:Fallback>
                <p:oleObj name="Equation" r:id="rId5" imgW="114300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2401888"/>
                        <a:ext cx="1146175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6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294084"/>
              </p:ext>
            </p:extLst>
          </p:nvPr>
        </p:nvGraphicFramePr>
        <p:xfrm>
          <a:off x="2058988" y="2414588"/>
          <a:ext cx="9906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923" name="Equation" r:id="rId7" imgW="990360" imgH="355320" progId="Equation.DSMT4">
                  <p:embed/>
                </p:oleObj>
              </mc:Choice>
              <mc:Fallback>
                <p:oleObj name="Equation" r:id="rId7" imgW="990360" imgH="3553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8" y="2414588"/>
                        <a:ext cx="99060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6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883036"/>
              </p:ext>
            </p:extLst>
          </p:nvPr>
        </p:nvGraphicFramePr>
        <p:xfrm>
          <a:off x="3702050" y="2414588"/>
          <a:ext cx="39878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924" name="Equation" r:id="rId9" imgW="3987720" imgH="355320" progId="Equation.DSMT4">
                  <p:embed/>
                </p:oleObj>
              </mc:Choice>
              <mc:Fallback>
                <p:oleObj name="Equation" r:id="rId9" imgW="3987720" imgH="3553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2050" y="2414588"/>
                        <a:ext cx="398780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6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383301"/>
              </p:ext>
            </p:extLst>
          </p:nvPr>
        </p:nvGraphicFramePr>
        <p:xfrm>
          <a:off x="347663" y="2984500"/>
          <a:ext cx="10572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925" name="Equation" r:id="rId11" imgW="1054080" imgH="342720" progId="Equation.DSMT4">
                  <p:embed/>
                </p:oleObj>
              </mc:Choice>
              <mc:Fallback>
                <p:oleObj name="Equation" r:id="rId11" imgW="1054080" imgH="3427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3" y="2984500"/>
                        <a:ext cx="105727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29" name="Line 13"/>
          <p:cNvSpPr>
            <a:spLocks noChangeShapeType="1"/>
          </p:cNvSpPr>
          <p:nvPr/>
        </p:nvSpPr>
        <p:spPr bwMode="auto">
          <a:xfrm>
            <a:off x="1547813" y="3141663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graphicFrame>
        <p:nvGraphicFramePr>
          <p:cNvPr id="239630" name="Object 14"/>
          <p:cNvGraphicFramePr>
            <a:graphicFrameLocks noChangeAspect="1"/>
          </p:cNvGraphicFramePr>
          <p:nvPr/>
        </p:nvGraphicFramePr>
        <p:xfrm>
          <a:off x="2700338" y="3022600"/>
          <a:ext cx="1490662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926" name="Equation" r:id="rId13" imgW="1485720" imgH="266400" progId="Equation.3">
                  <p:embed/>
                </p:oleObj>
              </mc:Choice>
              <mc:Fallback>
                <p:oleObj name="Equation" r:id="rId13" imgW="1485720" imgH="2664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022600"/>
                        <a:ext cx="1490662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963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856502"/>
              </p:ext>
            </p:extLst>
          </p:nvPr>
        </p:nvGraphicFramePr>
        <p:xfrm>
          <a:off x="5292725" y="3068638"/>
          <a:ext cx="7588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927" name="Equation" r:id="rId15" imgW="761760" imgH="228600" progId="Equation.DSMT4">
                  <p:embed/>
                </p:oleObj>
              </mc:Choice>
              <mc:Fallback>
                <p:oleObj name="Equation" r:id="rId15" imgW="76176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3068638"/>
                        <a:ext cx="7588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9633" name="Line 17"/>
          <p:cNvSpPr>
            <a:spLocks noChangeShapeType="1"/>
          </p:cNvSpPr>
          <p:nvPr/>
        </p:nvSpPr>
        <p:spPr bwMode="auto">
          <a:xfrm>
            <a:off x="6227763" y="3141663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graphicFrame>
        <p:nvGraphicFramePr>
          <p:cNvPr id="23963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972592"/>
              </p:ext>
            </p:extLst>
          </p:nvPr>
        </p:nvGraphicFramePr>
        <p:xfrm>
          <a:off x="7302500" y="3016250"/>
          <a:ext cx="14986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928" name="Equation" r:id="rId17" imgW="1523880" imgH="253800" progId="Equation.DSMT4">
                  <p:embed/>
                </p:oleObj>
              </mc:Choice>
              <mc:Fallback>
                <p:oleObj name="Equation" r:id="rId17" imgW="1523880" imgH="2538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0" y="3016250"/>
                        <a:ext cx="1498600" cy="250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29" grpId="0" animBg="1"/>
      <p:bldP spid="2396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Text Box 2"/>
          <p:cNvSpPr txBox="1">
            <a:spLocks noChangeArrowheads="1"/>
          </p:cNvSpPr>
          <p:nvPr/>
        </p:nvSpPr>
        <p:spPr bwMode="auto">
          <a:xfrm>
            <a:off x="3569906" y="44450"/>
            <a:ext cx="18517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3 cases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ea typeface="PMingLiU" pitchFamily="18" charset="-120"/>
            </a:endParaRPr>
          </a:p>
        </p:txBody>
      </p:sp>
      <p:graphicFrame>
        <p:nvGraphicFramePr>
          <p:cNvPr id="24168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991861"/>
              </p:ext>
            </p:extLst>
          </p:nvPr>
        </p:nvGraphicFramePr>
        <p:xfrm>
          <a:off x="2325837" y="908050"/>
          <a:ext cx="66198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67" name="Equation" r:id="rId5" imgW="660240" imgH="291960" progId="Equation.DSMT4">
                  <p:embed/>
                </p:oleObj>
              </mc:Choice>
              <mc:Fallback>
                <p:oleObj name="Equation" r:id="rId5" imgW="660240" imgH="29196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5837" y="908050"/>
                        <a:ext cx="661987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8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86854"/>
              </p:ext>
            </p:extLst>
          </p:nvPr>
        </p:nvGraphicFramePr>
        <p:xfrm>
          <a:off x="3572718" y="836613"/>
          <a:ext cx="2200275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68" name="Equation" r:id="rId7" imgW="2197080" imgH="355320" progId="Equation.DSMT4">
                  <p:embed/>
                </p:oleObj>
              </mc:Choice>
              <mc:Fallback>
                <p:oleObj name="Equation" r:id="rId7" imgW="2197080" imgH="35532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 t="-10504"/>
                      <a:stretch>
                        <a:fillRect/>
                      </a:stretch>
                    </p:blipFill>
                    <p:spPr bwMode="auto">
                      <a:xfrm>
                        <a:off x="3572718" y="836613"/>
                        <a:ext cx="2200275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684" name="Rectangle 20"/>
          <p:cNvSpPr>
            <a:spLocks noChangeArrowheads="1"/>
          </p:cNvSpPr>
          <p:nvPr/>
        </p:nvSpPr>
        <p:spPr bwMode="auto">
          <a:xfrm>
            <a:off x="3455962" y="836613"/>
            <a:ext cx="2448272" cy="504155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013826"/>
              </p:ext>
            </p:extLst>
          </p:nvPr>
        </p:nvGraphicFramePr>
        <p:xfrm>
          <a:off x="3648075" y="2054225"/>
          <a:ext cx="261143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69" name="Equation" r:id="rId9" imgW="2616120" imgH="355320" progId="Equation.DSMT4">
                  <p:embed/>
                </p:oleObj>
              </mc:Choice>
              <mc:Fallback>
                <p:oleObj name="Equation" r:id="rId9" imgW="2616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075" y="2054225"/>
                        <a:ext cx="261143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0" y="867846"/>
            <a:ext cx="20633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Distinct eigenvalues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636873"/>
              </p:ext>
            </p:extLst>
          </p:nvPr>
        </p:nvGraphicFramePr>
        <p:xfrm>
          <a:off x="6577743" y="2078973"/>
          <a:ext cx="12763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0" name="Equation" r:id="rId11" imgW="1282680" imgH="342720" progId="Equation.DSMT4">
                  <p:embed/>
                </p:oleObj>
              </mc:Choice>
              <mc:Fallback>
                <p:oleObj name="Equation" r:id="rId11" imgW="1282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7743" y="2078973"/>
                        <a:ext cx="127635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3455962" y="1916832"/>
            <a:ext cx="2916238" cy="647700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0" y="2065757"/>
            <a:ext cx="21916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Repeated eigenvalues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0288228"/>
              </p:ext>
            </p:extLst>
          </p:nvPr>
        </p:nvGraphicFramePr>
        <p:xfrm>
          <a:off x="2328689" y="2152650"/>
          <a:ext cx="10191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1" name="Equation" r:id="rId13" imgW="1015920" imgH="291960" progId="Equation.DSMT4">
                  <p:embed/>
                </p:oleObj>
              </mc:Choice>
              <mc:Fallback>
                <p:oleObj name="Equation" r:id="rId13" imgW="10159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689" y="2152650"/>
                        <a:ext cx="101917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3701818"/>
            <a:ext cx="21788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 eigenvalues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8588470"/>
              </p:ext>
            </p:extLst>
          </p:nvPr>
        </p:nvGraphicFramePr>
        <p:xfrm>
          <a:off x="3552825" y="3451225"/>
          <a:ext cx="29511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2" name="Equation" r:id="rId15" imgW="2946240" imgH="393480" progId="Equation.DSMT4">
                  <p:embed/>
                </p:oleObj>
              </mc:Choice>
              <mc:Fallback>
                <p:oleObj name="Equation" r:id="rId15" imgW="2946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25" y="3451225"/>
                        <a:ext cx="2951163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31"/>
          <p:cNvSpPr>
            <a:spLocks noChangeArrowheads="1"/>
          </p:cNvSpPr>
          <p:nvPr/>
        </p:nvSpPr>
        <p:spPr bwMode="auto">
          <a:xfrm>
            <a:off x="3471767" y="3260584"/>
            <a:ext cx="3241675" cy="1320543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1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10399"/>
              </p:ext>
            </p:extLst>
          </p:nvPr>
        </p:nvGraphicFramePr>
        <p:xfrm>
          <a:off x="2379663" y="3789040"/>
          <a:ext cx="91757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3" name="Equation" r:id="rId17" imgW="914400" imgH="266400" progId="Equation.DSMT4">
                  <p:embed/>
                </p:oleObj>
              </mc:Choice>
              <mc:Fallback>
                <p:oleObj name="Equation" r:id="rId17" imgW="91440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663" y="3789040"/>
                        <a:ext cx="917575" cy="26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713012"/>
              </p:ext>
            </p:extLst>
          </p:nvPr>
        </p:nvGraphicFramePr>
        <p:xfrm>
          <a:off x="3569906" y="4000500"/>
          <a:ext cx="19843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874" name="Equation" r:id="rId19" imgW="1981080" imgH="368280" progId="Equation.DSMT4">
                  <p:embed/>
                </p:oleObj>
              </mc:Choice>
              <mc:Fallback>
                <p:oleObj name="Equation" r:id="rId19" imgW="1981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9906" y="4000500"/>
                        <a:ext cx="1984375" cy="365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84" grpId="0" animBg="1"/>
      <p:bldP spid="8" grpId="0"/>
      <p:bldP spid="10" grpId="0" animBg="1"/>
      <p:bldP spid="11" grpId="0"/>
      <p:bldP spid="13" grpId="0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Text Box 2"/>
          <p:cNvSpPr txBox="1">
            <a:spLocks noChangeArrowheads="1"/>
          </p:cNvSpPr>
          <p:nvPr/>
        </p:nvSpPr>
        <p:spPr bwMode="auto">
          <a:xfrm>
            <a:off x="1889966" y="44450"/>
            <a:ext cx="52116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Repeated Eigenvalues 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ea typeface="PMingLiU" pitchFamily="18" charset="-120"/>
            </a:endParaRPr>
          </a:p>
        </p:txBody>
      </p:sp>
      <p:graphicFrame>
        <p:nvGraphicFramePr>
          <p:cNvPr id="2437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469756"/>
              </p:ext>
            </p:extLst>
          </p:nvPr>
        </p:nvGraphicFramePr>
        <p:xfrm>
          <a:off x="153988" y="857250"/>
          <a:ext cx="3484562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992" name="Equation" r:id="rId5" imgW="3479760" imgH="774360" progId="Equation.DSMT4">
                  <p:embed/>
                </p:oleObj>
              </mc:Choice>
              <mc:Fallback>
                <p:oleObj name="Equation" r:id="rId5" imgW="3479760" imgH="7743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8" y="857250"/>
                        <a:ext cx="3484562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37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197971"/>
              </p:ext>
            </p:extLst>
          </p:nvPr>
        </p:nvGraphicFramePr>
        <p:xfrm>
          <a:off x="207963" y="1903413"/>
          <a:ext cx="3433762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993" name="Equation" r:id="rId7" imgW="3429000" imgH="672840" progId="Equation.DSMT4">
                  <p:embed/>
                </p:oleObj>
              </mc:Choice>
              <mc:Fallback>
                <p:oleObj name="Equation" r:id="rId7" imgW="3429000" imgH="6728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1903413"/>
                        <a:ext cx="3433762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3722" name="Text Box 10"/>
          <p:cNvSpPr txBox="1">
            <a:spLocks noChangeArrowheads="1"/>
          </p:cNvSpPr>
          <p:nvPr/>
        </p:nvSpPr>
        <p:spPr bwMode="auto">
          <a:xfrm>
            <a:off x="3975100" y="1073150"/>
            <a:ext cx="2051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Proceed as before</a:t>
            </a:r>
          </a:p>
        </p:txBody>
      </p:sp>
      <p:graphicFrame>
        <p:nvGraphicFramePr>
          <p:cNvPr id="24373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077185"/>
              </p:ext>
            </p:extLst>
          </p:nvPr>
        </p:nvGraphicFramePr>
        <p:xfrm>
          <a:off x="488950" y="3573463"/>
          <a:ext cx="7289800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994" name="Equation" r:id="rId9" imgW="7289640" imgH="672840" progId="Equation.DSMT4">
                  <p:embed/>
                </p:oleObj>
              </mc:Choice>
              <mc:Fallback>
                <p:oleObj name="Equation" r:id="rId9" imgW="7289640" imgH="6728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3573463"/>
                        <a:ext cx="7289800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373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456468"/>
              </p:ext>
            </p:extLst>
          </p:nvPr>
        </p:nvGraphicFramePr>
        <p:xfrm>
          <a:off x="266700" y="4495800"/>
          <a:ext cx="378460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995" name="Equation" r:id="rId11" imgW="3784320" imgH="698400" progId="Equation.DSMT4">
                  <p:embed/>
                </p:oleObj>
              </mc:Choice>
              <mc:Fallback>
                <p:oleObj name="Equation" r:id="rId11" imgW="3784320" imgH="6984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4495800"/>
                        <a:ext cx="3784600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373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62377"/>
              </p:ext>
            </p:extLst>
          </p:nvPr>
        </p:nvGraphicFramePr>
        <p:xfrm>
          <a:off x="4356100" y="4582294"/>
          <a:ext cx="3716338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996" name="Equation" r:id="rId13" imgW="3720960" imgH="672840" progId="Equation.DSMT4">
                  <p:embed/>
                </p:oleObj>
              </mc:Choice>
              <mc:Fallback>
                <p:oleObj name="Equation" r:id="rId13" imgW="3720960" imgH="67284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4582294"/>
                        <a:ext cx="3716338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5708</TotalTime>
  <Words>156</Words>
  <Application>Microsoft Office PowerPoint</Application>
  <PresentationFormat>On-screen Show (4:3)</PresentationFormat>
  <Paragraphs>57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PMingLiU</vt:lpstr>
      <vt:lpstr>Arial</vt:lpstr>
      <vt:lpstr>Courier</vt:lpstr>
      <vt:lpstr>Times New Roman</vt:lpstr>
      <vt:lpstr>Wingdings</vt:lpstr>
      <vt:lpstr>Custom Design</vt:lpstr>
      <vt:lpstr>1_Custom Design</vt:lpstr>
      <vt:lpstr>Equation</vt:lpstr>
      <vt:lpstr>MathType 6.0 Equation</vt:lpstr>
      <vt:lpstr>PowerPoint Presentation</vt:lpstr>
      <vt:lpstr>Goals/Aims of Chapter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Newcastle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LESLEY BRAIDEN</dc:creator>
  <cp:lastModifiedBy>Damian Giaouris</cp:lastModifiedBy>
  <cp:revision>139</cp:revision>
  <dcterms:created xsi:type="dcterms:W3CDTF">2006-06-06T11:35:19Z</dcterms:created>
  <dcterms:modified xsi:type="dcterms:W3CDTF">2017-10-20T10:41:52Z</dcterms:modified>
</cp:coreProperties>
</file>