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899" r:id="rId3"/>
  </p:sldMasterIdLst>
  <p:notesMasterIdLst>
    <p:notesMasterId r:id="rId30"/>
  </p:notesMasterIdLst>
  <p:handoutMasterIdLst>
    <p:handoutMasterId r:id="rId31"/>
  </p:handoutMasterIdLst>
  <p:sldIdLst>
    <p:sldId id="404" r:id="rId4"/>
    <p:sldId id="383" r:id="rId5"/>
    <p:sldId id="405" r:id="rId6"/>
    <p:sldId id="409" r:id="rId7"/>
    <p:sldId id="408" r:id="rId8"/>
    <p:sldId id="406" r:id="rId9"/>
    <p:sldId id="407" r:id="rId10"/>
    <p:sldId id="410" r:id="rId11"/>
    <p:sldId id="411" r:id="rId12"/>
    <p:sldId id="412" r:id="rId13"/>
    <p:sldId id="413" r:id="rId14"/>
    <p:sldId id="414" r:id="rId15"/>
    <p:sldId id="415" r:id="rId16"/>
    <p:sldId id="416" r:id="rId17"/>
    <p:sldId id="417" r:id="rId18"/>
    <p:sldId id="418" r:id="rId19"/>
    <p:sldId id="419" r:id="rId20"/>
    <p:sldId id="420" r:id="rId21"/>
    <p:sldId id="421" r:id="rId22"/>
    <p:sldId id="422" r:id="rId23"/>
    <p:sldId id="423" r:id="rId24"/>
    <p:sldId id="424" r:id="rId25"/>
    <p:sldId id="425" r:id="rId26"/>
    <p:sldId id="426" r:id="rId27"/>
    <p:sldId id="427" r:id="rId28"/>
    <p:sldId id="428" r:id="rId2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66"/>
    <a:srgbClr val="CC0000"/>
    <a:srgbClr val="700205"/>
    <a:srgbClr val="003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6" autoAdjust="0"/>
    <p:restoredTop sz="99528" autoAdjust="0"/>
  </p:normalViewPr>
  <p:slideViewPr>
    <p:cSldViewPr>
      <p:cViewPr varScale="1">
        <p:scale>
          <a:sx n="122" d="100"/>
          <a:sy n="122" d="100"/>
        </p:scale>
        <p:origin x="1254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384"/>
    </p:cViewPr>
  </p:sorterViewPr>
  <p:notesViewPr>
    <p:cSldViewPr>
      <p:cViewPr varScale="1">
        <p:scale>
          <a:sx n="73" d="100"/>
          <a:sy n="73" d="100"/>
        </p:scale>
        <p:origin x="-274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image" Target="../media/image77.wmf"/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12" Type="http://schemas.openxmlformats.org/officeDocument/2006/relationships/image" Target="../media/image76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11" Type="http://schemas.openxmlformats.org/officeDocument/2006/relationships/image" Target="../media/image75.wmf"/><Relationship Id="rId5" Type="http://schemas.openxmlformats.org/officeDocument/2006/relationships/image" Target="../media/image69.wmf"/><Relationship Id="rId15" Type="http://schemas.openxmlformats.org/officeDocument/2006/relationships/image" Target="../media/image79.wmf"/><Relationship Id="rId10" Type="http://schemas.openxmlformats.org/officeDocument/2006/relationships/image" Target="../media/image74.wmf"/><Relationship Id="rId4" Type="http://schemas.openxmlformats.org/officeDocument/2006/relationships/image" Target="../media/image68.wmf"/><Relationship Id="rId9" Type="http://schemas.openxmlformats.org/officeDocument/2006/relationships/image" Target="../media/image73.wmf"/><Relationship Id="rId14" Type="http://schemas.openxmlformats.org/officeDocument/2006/relationships/image" Target="../media/image7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66.wmf"/><Relationship Id="rId1" Type="http://schemas.openxmlformats.org/officeDocument/2006/relationships/image" Target="../media/image81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image" Target="../media/image87.wmf"/><Relationship Id="rId7" Type="http://schemas.openxmlformats.org/officeDocument/2006/relationships/image" Target="../media/image91.wmf"/><Relationship Id="rId2" Type="http://schemas.openxmlformats.org/officeDocument/2006/relationships/image" Target="../media/image66.wmf"/><Relationship Id="rId1" Type="http://schemas.openxmlformats.org/officeDocument/2006/relationships/image" Target="../media/image86.wmf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4" Type="http://schemas.openxmlformats.org/officeDocument/2006/relationships/image" Target="../media/image9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11" Type="http://schemas.openxmlformats.org/officeDocument/2006/relationships/image" Target="../media/image17.wmf"/><Relationship Id="rId5" Type="http://schemas.openxmlformats.org/officeDocument/2006/relationships/image" Target="../media/image11.wmf"/><Relationship Id="rId10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image" Target="../media/image50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12" Type="http://schemas.openxmlformats.org/officeDocument/2006/relationships/image" Target="../media/image49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11" Type="http://schemas.openxmlformats.org/officeDocument/2006/relationships/image" Target="../media/image48.wmf"/><Relationship Id="rId5" Type="http://schemas.openxmlformats.org/officeDocument/2006/relationships/image" Target="../media/image42.wmf"/><Relationship Id="rId10" Type="http://schemas.openxmlformats.org/officeDocument/2006/relationships/image" Target="../media/image47.wmf"/><Relationship Id="rId4" Type="http://schemas.openxmlformats.org/officeDocument/2006/relationships/image" Target="../media/image41.wmf"/><Relationship Id="rId9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image" Target="../media/image64.wmf"/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12" Type="http://schemas.openxmlformats.org/officeDocument/2006/relationships/image" Target="../media/image63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11" Type="http://schemas.openxmlformats.org/officeDocument/2006/relationships/image" Target="../media/image62.wmf"/><Relationship Id="rId5" Type="http://schemas.openxmlformats.org/officeDocument/2006/relationships/image" Target="../media/image56.wmf"/><Relationship Id="rId10" Type="http://schemas.openxmlformats.org/officeDocument/2006/relationships/image" Target="../media/image61.wmf"/><Relationship Id="rId4" Type="http://schemas.openxmlformats.org/officeDocument/2006/relationships/image" Target="../media/image55.wmf"/><Relationship Id="rId9" Type="http://schemas.openxmlformats.org/officeDocument/2006/relationships/image" Target="../media/image6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BFCAFC-F66B-467E-A1E6-3164723B79CF}" type="datetimeFigureOut">
              <a:rPr lang="en-US"/>
              <a:pPr>
                <a:defRPr/>
              </a:pPr>
              <a:t>10/16/2017</a:t>
            </a:fld>
            <a:endParaRPr lang="en-GB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EEE8044</a:t>
            </a:r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82792963-6EF9-46D1-A3E8-0476AE59CAC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9579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264BC9-D278-469A-A773-BE6D5E6466E9}" type="datetimeFigureOut">
              <a:rPr lang="en-GB"/>
              <a:pPr>
                <a:defRPr/>
              </a:pPr>
              <a:t>16/10/2017</a:t>
            </a:fld>
            <a:endParaRPr lang="en-GB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EEE8044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9811F4-059F-439A-BCF6-546EAD7CB44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603652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mtClean="0"/>
              <a:t>EEE8044</a:t>
            </a: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958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GB"/>
              <a:t>EEE8044</a:t>
            </a:r>
          </a:p>
        </p:txBody>
      </p:sp>
      <p:sp>
        <p:nvSpPr>
          <p:cNvPr id="2109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729D7DF-D8FB-448D-A5C2-DF2A04876617}" type="slidenum">
              <a:rPr lang="en-GB" sz="1200"/>
              <a:pPr algn="r"/>
              <a:t>26</a:t>
            </a:fld>
            <a:endParaRPr lang="en-GB" sz="1200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82663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F7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5" name="Picture 7" descr="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353638"/>
              </a:clrFrom>
              <a:clrTo>
                <a:srgbClr val="35363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685800"/>
            <a:ext cx="5816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5445125"/>
            <a:ext cx="7704137" cy="9366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en-GB"/>
              <a:t>Additional Text e.g. Presenter Name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916113"/>
            <a:ext cx="7772400" cy="302577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473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508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7488" y="0"/>
            <a:ext cx="2057400" cy="5762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0"/>
            <a:ext cx="6019800" cy="5762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312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F7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5" name="Picture 8" descr="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353638"/>
              </a:clrFrom>
              <a:clrTo>
                <a:srgbClr val="35363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685800"/>
            <a:ext cx="5816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4213" y="1916113"/>
            <a:ext cx="7772400" cy="302577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837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84213" y="5445125"/>
            <a:ext cx="7704137" cy="9366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GB"/>
              <a:t>Additional Text e.g.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3173729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311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2939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39243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5013" y="1628775"/>
            <a:ext cx="3925887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669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621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3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315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6983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86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5314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549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7488" y="0"/>
            <a:ext cx="2057400" cy="5762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0"/>
            <a:ext cx="6019800" cy="5762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836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322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683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F7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8" descr="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353638"/>
              </a:clrFrom>
              <a:clrTo>
                <a:srgbClr val="35363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685800"/>
            <a:ext cx="5816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4213" y="1916113"/>
            <a:ext cx="7772400" cy="302577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837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84213" y="5445125"/>
            <a:ext cx="7704137" cy="9366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GB"/>
              <a:t>Additional Text e.g.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4251245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1007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9139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39243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5013" y="1628775"/>
            <a:ext cx="3925887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0345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340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369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979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9705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87005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1729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7947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7488" y="0"/>
            <a:ext cx="2057400" cy="5762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0"/>
            <a:ext cx="6019800" cy="5762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0002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788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39243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5013" y="1628775"/>
            <a:ext cx="3925887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37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167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865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035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414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5637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F2001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27" name="Rectangle 9"/>
          <p:cNvSpPr>
            <a:spLocks noChangeArrowheads="1"/>
          </p:cNvSpPr>
          <p:nvPr userDrawn="1"/>
        </p:nvSpPr>
        <p:spPr bwMode="auto">
          <a:xfrm>
            <a:off x="0" y="1295400"/>
            <a:ext cx="9144000" cy="5562600"/>
          </a:xfrm>
          <a:prstGeom prst="rect">
            <a:avLst/>
          </a:prstGeom>
          <a:solidFill>
            <a:srgbClr val="003F7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002587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35846" name="Picture 10" descr="Newcastle_Master_ColOut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8" r="-2965" b="2365"/>
          <a:stretch>
            <a:fillRect/>
          </a:stretch>
        </p:blipFill>
        <p:spPr bwMode="auto">
          <a:xfrm>
            <a:off x="6372225" y="5876925"/>
            <a:ext cx="22320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3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F2001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686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002587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6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4450"/>
            <a:ext cx="82296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pic>
        <p:nvPicPr>
          <p:cNvPr id="36869" name="Picture 12" descr="Newcastle_Master_Col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926138"/>
            <a:ext cx="201612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8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3000" b="1">
          <a:solidFill>
            <a:srgbClr val="003F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b="1">
          <a:solidFill>
            <a:srgbClr val="003F72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b="1">
          <a:solidFill>
            <a:srgbClr val="003F72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b="1">
          <a:solidFill>
            <a:srgbClr val="003F72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b="1">
          <a:solidFill>
            <a:srgbClr val="003F7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rgbClr val="003F7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rgbClr val="003F7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rgbClr val="003F7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rgbClr val="003F7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F2001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33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002587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434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4450"/>
            <a:ext cx="82296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pic>
        <p:nvPicPr>
          <p:cNvPr id="14341" name="Picture 12" descr="Newcastle_Master_Col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926138"/>
            <a:ext cx="201612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8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3000" b="1">
          <a:solidFill>
            <a:srgbClr val="003F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b="1">
          <a:solidFill>
            <a:srgbClr val="003F72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b="1">
          <a:solidFill>
            <a:srgbClr val="003F72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b="1">
          <a:solidFill>
            <a:srgbClr val="003F72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b="1">
          <a:solidFill>
            <a:srgbClr val="003F7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rgbClr val="003F7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rgbClr val="003F7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rgbClr val="003F7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rgbClr val="003F7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1.wmf"/><Relationship Id="rId18" Type="http://schemas.openxmlformats.org/officeDocument/2006/relationships/oleObject" Target="../embeddings/oleObject10.bin"/><Relationship Id="rId3" Type="http://schemas.openxmlformats.org/officeDocument/2006/relationships/slideLayout" Target="../slideLayouts/slideLayout26.xml"/><Relationship Id="rId21" Type="http://schemas.openxmlformats.org/officeDocument/2006/relationships/image" Target="../media/image15.wmf"/><Relationship Id="rId7" Type="http://schemas.openxmlformats.org/officeDocument/2006/relationships/image" Target="../media/image8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3.wmf"/><Relationship Id="rId25" Type="http://schemas.openxmlformats.org/officeDocument/2006/relationships/image" Target="../media/image17.wmf"/><Relationship Id="rId2" Type="http://schemas.openxmlformats.org/officeDocument/2006/relationships/tags" Target="../tags/tag3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0.wmf"/><Relationship Id="rId24" Type="http://schemas.openxmlformats.org/officeDocument/2006/relationships/oleObject" Target="../embeddings/oleObject13.bin"/><Relationship Id="rId5" Type="http://schemas.openxmlformats.org/officeDocument/2006/relationships/image" Target="../media/image7.wmf"/><Relationship Id="rId15" Type="http://schemas.openxmlformats.org/officeDocument/2006/relationships/image" Target="../media/image12.wmf"/><Relationship Id="rId23" Type="http://schemas.openxmlformats.org/officeDocument/2006/relationships/image" Target="../media/image16.wmf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14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9.wmf"/><Relationship Id="rId14" Type="http://schemas.openxmlformats.org/officeDocument/2006/relationships/oleObject" Target="../embeddings/oleObject8.bin"/><Relationship Id="rId22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29.wm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31.wmf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wmf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33.wmf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wmf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35.wmf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wmf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37.wmf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wmf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8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42.wmf"/><Relationship Id="rId18" Type="http://schemas.openxmlformats.org/officeDocument/2006/relationships/oleObject" Target="../embeddings/oleObject26.bin"/><Relationship Id="rId26" Type="http://schemas.openxmlformats.org/officeDocument/2006/relationships/oleObject" Target="../embeddings/oleObject30.bin"/><Relationship Id="rId3" Type="http://schemas.openxmlformats.org/officeDocument/2006/relationships/slideLayout" Target="../slideLayouts/slideLayout26.xml"/><Relationship Id="rId21" Type="http://schemas.openxmlformats.org/officeDocument/2006/relationships/image" Target="../media/image46.wmf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44.wmf"/><Relationship Id="rId25" Type="http://schemas.openxmlformats.org/officeDocument/2006/relationships/image" Target="../media/image48.wmf"/><Relationship Id="rId2" Type="http://schemas.openxmlformats.org/officeDocument/2006/relationships/tags" Target="../tags/tag11.xml"/><Relationship Id="rId16" Type="http://schemas.openxmlformats.org/officeDocument/2006/relationships/oleObject" Target="../embeddings/oleObject25.bin"/><Relationship Id="rId20" Type="http://schemas.openxmlformats.org/officeDocument/2006/relationships/oleObject" Target="../embeddings/oleObject27.bin"/><Relationship Id="rId29" Type="http://schemas.openxmlformats.org/officeDocument/2006/relationships/image" Target="../media/image50.w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41.wmf"/><Relationship Id="rId24" Type="http://schemas.openxmlformats.org/officeDocument/2006/relationships/oleObject" Target="../embeddings/oleObject29.bin"/><Relationship Id="rId5" Type="http://schemas.openxmlformats.org/officeDocument/2006/relationships/image" Target="../media/image38.wmf"/><Relationship Id="rId15" Type="http://schemas.openxmlformats.org/officeDocument/2006/relationships/image" Target="../media/image43.wmf"/><Relationship Id="rId23" Type="http://schemas.openxmlformats.org/officeDocument/2006/relationships/image" Target="../media/image47.wmf"/><Relationship Id="rId28" Type="http://schemas.openxmlformats.org/officeDocument/2006/relationships/oleObject" Target="../embeddings/oleObject31.bin"/><Relationship Id="rId10" Type="http://schemas.openxmlformats.org/officeDocument/2006/relationships/oleObject" Target="../embeddings/oleObject22.bin"/><Relationship Id="rId19" Type="http://schemas.openxmlformats.org/officeDocument/2006/relationships/image" Target="../media/image45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24.bin"/><Relationship Id="rId22" Type="http://schemas.openxmlformats.org/officeDocument/2006/relationships/oleObject" Target="../embeddings/oleObject28.bin"/><Relationship Id="rId27" Type="http://schemas.openxmlformats.org/officeDocument/2006/relationships/image" Target="../media/image4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56.wmf"/><Relationship Id="rId18" Type="http://schemas.openxmlformats.org/officeDocument/2006/relationships/oleObject" Target="../embeddings/oleObject39.bin"/><Relationship Id="rId26" Type="http://schemas.openxmlformats.org/officeDocument/2006/relationships/image" Target="../media/image62.wmf"/><Relationship Id="rId3" Type="http://schemas.openxmlformats.org/officeDocument/2006/relationships/slideLayout" Target="../slideLayouts/slideLayout26.xml"/><Relationship Id="rId21" Type="http://schemas.openxmlformats.org/officeDocument/2006/relationships/image" Target="../media/image60.wmf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36.bin"/><Relationship Id="rId17" Type="http://schemas.openxmlformats.org/officeDocument/2006/relationships/image" Target="../media/image58.wmf"/><Relationship Id="rId25" Type="http://schemas.openxmlformats.org/officeDocument/2006/relationships/oleObject" Target="../embeddings/oleObject43.bin"/><Relationship Id="rId2" Type="http://schemas.openxmlformats.org/officeDocument/2006/relationships/tags" Target="../tags/tag13.xml"/><Relationship Id="rId16" Type="http://schemas.openxmlformats.org/officeDocument/2006/relationships/oleObject" Target="../embeddings/oleObject38.bin"/><Relationship Id="rId20" Type="http://schemas.openxmlformats.org/officeDocument/2006/relationships/oleObject" Target="../embeddings/oleObject40.bin"/><Relationship Id="rId29" Type="http://schemas.openxmlformats.org/officeDocument/2006/relationships/oleObject" Target="../embeddings/oleObject45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55.wmf"/><Relationship Id="rId24" Type="http://schemas.openxmlformats.org/officeDocument/2006/relationships/oleObject" Target="../embeddings/oleObject42.bin"/><Relationship Id="rId5" Type="http://schemas.openxmlformats.org/officeDocument/2006/relationships/image" Target="../media/image52.wmf"/><Relationship Id="rId15" Type="http://schemas.openxmlformats.org/officeDocument/2006/relationships/image" Target="../media/image57.wmf"/><Relationship Id="rId23" Type="http://schemas.openxmlformats.org/officeDocument/2006/relationships/image" Target="../media/image61.wmf"/><Relationship Id="rId28" Type="http://schemas.openxmlformats.org/officeDocument/2006/relationships/image" Target="../media/image63.wmf"/><Relationship Id="rId10" Type="http://schemas.openxmlformats.org/officeDocument/2006/relationships/oleObject" Target="../embeddings/oleObject35.bin"/><Relationship Id="rId19" Type="http://schemas.openxmlformats.org/officeDocument/2006/relationships/image" Target="../media/image59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37.bin"/><Relationship Id="rId22" Type="http://schemas.openxmlformats.org/officeDocument/2006/relationships/oleObject" Target="../embeddings/oleObject41.bin"/><Relationship Id="rId27" Type="http://schemas.openxmlformats.org/officeDocument/2006/relationships/oleObject" Target="../embeddings/oleObject44.bin"/><Relationship Id="rId30" Type="http://schemas.openxmlformats.org/officeDocument/2006/relationships/image" Target="../media/image64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69.wmf"/><Relationship Id="rId18" Type="http://schemas.openxmlformats.org/officeDocument/2006/relationships/oleObject" Target="../embeddings/oleObject53.bin"/><Relationship Id="rId26" Type="http://schemas.openxmlformats.org/officeDocument/2006/relationships/oleObject" Target="../embeddings/oleObject57.bin"/><Relationship Id="rId3" Type="http://schemas.openxmlformats.org/officeDocument/2006/relationships/slideLayout" Target="../slideLayouts/slideLayout26.xml"/><Relationship Id="rId21" Type="http://schemas.openxmlformats.org/officeDocument/2006/relationships/image" Target="../media/image73.wmf"/><Relationship Id="rId7" Type="http://schemas.openxmlformats.org/officeDocument/2006/relationships/image" Target="../media/image66.wmf"/><Relationship Id="rId12" Type="http://schemas.openxmlformats.org/officeDocument/2006/relationships/oleObject" Target="../embeddings/oleObject50.bin"/><Relationship Id="rId17" Type="http://schemas.openxmlformats.org/officeDocument/2006/relationships/image" Target="../media/image71.wmf"/><Relationship Id="rId25" Type="http://schemas.openxmlformats.org/officeDocument/2006/relationships/image" Target="../media/image75.wmf"/><Relationship Id="rId33" Type="http://schemas.openxmlformats.org/officeDocument/2006/relationships/image" Target="../media/image79.wmf"/><Relationship Id="rId2" Type="http://schemas.openxmlformats.org/officeDocument/2006/relationships/tags" Target="../tags/tag14.xml"/><Relationship Id="rId16" Type="http://schemas.openxmlformats.org/officeDocument/2006/relationships/oleObject" Target="../embeddings/oleObject52.bin"/><Relationship Id="rId20" Type="http://schemas.openxmlformats.org/officeDocument/2006/relationships/oleObject" Target="../embeddings/oleObject54.bin"/><Relationship Id="rId29" Type="http://schemas.openxmlformats.org/officeDocument/2006/relationships/image" Target="../media/image77.w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68.wmf"/><Relationship Id="rId24" Type="http://schemas.openxmlformats.org/officeDocument/2006/relationships/oleObject" Target="../embeddings/oleObject56.bin"/><Relationship Id="rId32" Type="http://schemas.openxmlformats.org/officeDocument/2006/relationships/oleObject" Target="../embeddings/oleObject60.bin"/><Relationship Id="rId5" Type="http://schemas.openxmlformats.org/officeDocument/2006/relationships/image" Target="../media/image65.wmf"/><Relationship Id="rId15" Type="http://schemas.openxmlformats.org/officeDocument/2006/relationships/image" Target="../media/image70.wmf"/><Relationship Id="rId23" Type="http://schemas.openxmlformats.org/officeDocument/2006/relationships/image" Target="../media/image74.wmf"/><Relationship Id="rId28" Type="http://schemas.openxmlformats.org/officeDocument/2006/relationships/oleObject" Target="../embeddings/oleObject58.bin"/><Relationship Id="rId10" Type="http://schemas.openxmlformats.org/officeDocument/2006/relationships/oleObject" Target="../embeddings/oleObject49.bin"/><Relationship Id="rId19" Type="http://schemas.openxmlformats.org/officeDocument/2006/relationships/image" Target="../media/image72.wmf"/><Relationship Id="rId31" Type="http://schemas.openxmlformats.org/officeDocument/2006/relationships/image" Target="../media/image78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67.wmf"/><Relationship Id="rId14" Type="http://schemas.openxmlformats.org/officeDocument/2006/relationships/oleObject" Target="../embeddings/oleObject51.bin"/><Relationship Id="rId22" Type="http://schemas.openxmlformats.org/officeDocument/2006/relationships/oleObject" Target="../embeddings/oleObject55.bin"/><Relationship Id="rId27" Type="http://schemas.openxmlformats.org/officeDocument/2006/relationships/image" Target="../media/image76.wmf"/><Relationship Id="rId30" Type="http://schemas.openxmlformats.org/officeDocument/2006/relationships/oleObject" Target="../embeddings/oleObject5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80.wmf"/><Relationship Id="rId4" Type="http://schemas.openxmlformats.org/officeDocument/2006/relationships/oleObject" Target="../embeddings/oleObject61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image" Target="../media/image84.wmf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66.wmf"/><Relationship Id="rId12" Type="http://schemas.openxmlformats.org/officeDocument/2006/relationships/oleObject" Target="../embeddings/oleObject66.bin"/><Relationship Id="rId2" Type="http://schemas.openxmlformats.org/officeDocument/2006/relationships/tags" Target="../tags/tag1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83.wmf"/><Relationship Id="rId5" Type="http://schemas.openxmlformats.org/officeDocument/2006/relationships/image" Target="../media/image81.wmf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62.bin"/><Relationship Id="rId9" Type="http://schemas.openxmlformats.org/officeDocument/2006/relationships/image" Target="../media/image82.wmf"/><Relationship Id="rId14" Type="http://schemas.openxmlformats.org/officeDocument/2006/relationships/image" Target="../media/image85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image" Target="../media/image89.wmf"/><Relationship Id="rId18" Type="http://schemas.openxmlformats.org/officeDocument/2006/relationships/image" Target="../media/image93.emf"/><Relationship Id="rId3" Type="http://schemas.openxmlformats.org/officeDocument/2006/relationships/slideLayout" Target="../slideLayouts/slideLayout26.xml"/><Relationship Id="rId21" Type="http://schemas.openxmlformats.org/officeDocument/2006/relationships/image" Target="../media/image92.wmf"/><Relationship Id="rId7" Type="http://schemas.openxmlformats.org/officeDocument/2006/relationships/image" Target="../media/image66.wmf"/><Relationship Id="rId12" Type="http://schemas.openxmlformats.org/officeDocument/2006/relationships/oleObject" Target="../embeddings/oleObject71.bin"/><Relationship Id="rId17" Type="http://schemas.openxmlformats.org/officeDocument/2006/relationships/image" Target="../media/image91.wmf"/><Relationship Id="rId2" Type="http://schemas.openxmlformats.org/officeDocument/2006/relationships/tags" Target="../tags/tag17.xml"/><Relationship Id="rId16" Type="http://schemas.openxmlformats.org/officeDocument/2006/relationships/oleObject" Target="../embeddings/oleObject73.bin"/><Relationship Id="rId20" Type="http://schemas.openxmlformats.org/officeDocument/2006/relationships/oleObject" Target="../embeddings/oleObject74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88.wmf"/><Relationship Id="rId5" Type="http://schemas.openxmlformats.org/officeDocument/2006/relationships/image" Target="../media/image86.wmf"/><Relationship Id="rId15" Type="http://schemas.openxmlformats.org/officeDocument/2006/relationships/image" Target="../media/image90.wmf"/><Relationship Id="rId10" Type="http://schemas.openxmlformats.org/officeDocument/2006/relationships/oleObject" Target="../embeddings/oleObject70.bin"/><Relationship Id="rId19" Type="http://schemas.openxmlformats.org/officeDocument/2006/relationships/image" Target="../media/image94.emf"/><Relationship Id="rId4" Type="http://schemas.openxmlformats.org/officeDocument/2006/relationships/oleObject" Target="../embeddings/oleObject67.bin"/><Relationship Id="rId9" Type="http://schemas.openxmlformats.org/officeDocument/2006/relationships/image" Target="../media/image87.wmf"/><Relationship Id="rId14" Type="http://schemas.openxmlformats.org/officeDocument/2006/relationships/oleObject" Target="../embeddings/oleObject72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96.wmf"/><Relationship Id="rId12" Type="http://schemas.openxmlformats.org/officeDocument/2006/relationships/image" Target="../media/image98.wmf"/><Relationship Id="rId2" Type="http://schemas.openxmlformats.org/officeDocument/2006/relationships/tags" Target="../tags/tag18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6.bin"/><Relationship Id="rId11" Type="http://schemas.openxmlformats.org/officeDocument/2006/relationships/oleObject" Target="../embeddings/oleObject78.bin"/><Relationship Id="rId5" Type="http://schemas.openxmlformats.org/officeDocument/2006/relationships/image" Target="../media/image95.wmf"/><Relationship Id="rId10" Type="http://schemas.openxmlformats.org/officeDocument/2006/relationships/image" Target="../media/image99.emf"/><Relationship Id="rId4" Type="http://schemas.openxmlformats.org/officeDocument/2006/relationships/oleObject" Target="../embeddings/oleObject75.bin"/><Relationship Id="rId9" Type="http://schemas.openxmlformats.org/officeDocument/2006/relationships/image" Target="../media/image9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9.xml"/><Relationship Id="rId4" Type="http://schemas.openxmlformats.org/officeDocument/2006/relationships/image" Target="../media/image10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ff.ncl.ac.uk/damian.giaouris/teaching.html" TargetMode="Externa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6.w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Newcastle_Master_ColOu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1" r="-2965" b="3569"/>
          <a:stretch>
            <a:fillRect/>
          </a:stretch>
        </p:blipFill>
        <p:spPr bwMode="auto">
          <a:xfrm>
            <a:off x="0" y="0"/>
            <a:ext cx="470376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892175" y="2274888"/>
            <a:ext cx="7643813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EEE3001 – EEE8013</a:t>
            </a:r>
          </a:p>
          <a:p>
            <a:pPr algn="ctr" eaLnBrk="0" hangingPunct="0">
              <a:defRPr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State Space Analysis and Controller Design</a:t>
            </a:r>
          </a:p>
        </p:txBody>
      </p:sp>
      <p:sp>
        <p:nvSpPr>
          <p:cNvPr id="39940" name="Text Box 8"/>
          <p:cNvSpPr txBox="1">
            <a:spLocks noChangeArrowheads="1"/>
          </p:cNvSpPr>
          <p:nvPr/>
        </p:nvSpPr>
        <p:spPr bwMode="auto">
          <a:xfrm>
            <a:off x="1788024" y="3716338"/>
            <a:ext cx="51171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 dirty="0">
                <a:solidFill>
                  <a:srgbClr val="FFFF00"/>
                </a:solidFill>
              </a:rPr>
              <a:t>Module Leader: Dr </a:t>
            </a:r>
            <a:r>
              <a:rPr lang="en-GB" altLang="en-US" sz="2400" dirty="0" smtClean="0">
                <a:solidFill>
                  <a:srgbClr val="FFFF00"/>
                </a:solidFill>
              </a:rPr>
              <a:t>Damian Giaouris</a:t>
            </a:r>
            <a:endParaRPr lang="en-GB" altLang="en-US" sz="2400" dirty="0">
              <a:solidFill>
                <a:srgbClr val="FFFF00"/>
              </a:solidFill>
            </a:endParaRPr>
          </a:p>
          <a:p>
            <a:pPr algn="ctr" eaLnBrk="1" hangingPunct="1"/>
            <a:r>
              <a:rPr lang="en-GB" altLang="en-US" sz="2400" dirty="0" smtClean="0">
                <a:solidFill>
                  <a:srgbClr val="FFFF00"/>
                </a:solidFill>
              </a:rPr>
              <a:t>Damian.Giaouris@ncl.ac.uk</a:t>
            </a:r>
            <a:endParaRPr lang="en-GB" alt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order ODEs </a:t>
            </a:r>
            <a:endParaRPr lang="en-US" dirty="0" smtClean="0"/>
          </a:p>
        </p:txBody>
      </p:sp>
      <p:sp>
        <p:nvSpPr>
          <p:cNvPr id="125967" name="Text Box 15"/>
          <p:cNvSpPr txBox="1">
            <a:spLocks noChangeArrowheads="1"/>
          </p:cNvSpPr>
          <p:nvPr/>
        </p:nvSpPr>
        <p:spPr bwMode="auto">
          <a:xfrm>
            <a:off x="220737" y="764481"/>
            <a:ext cx="208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GB" altLang="zh-TW" b="1" dirty="0">
                <a:latin typeface="+mn-lt"/>
                <a:ea typeface="PMingLiU" pitchFamily="18" charset="-120"/>
              </a:rPr>
              <a:t>First order ODEs</a:t>
            </a:r>
            <a:r>
              <a:rPr lang="en-GB" altLang="zh-TW" dirty="0">
                <a:latin typeface="+mn-lt"/>
                <a:ea typeface="PMingLiU" pitchFamily="18" charset="-120"/>
              </a:rPr>
              <a:t>:</a:t>
            </a:r>
            <a:endParaRPr lang="en-GB" dirty="0">
              <a:latin typeface="+mn-lt"/>
            </a:endParaRPr>
          </a:p>
        </p:txBody>
      </p:sp>
      <p:graphicFrame>
        <p:nvGraphicFramePr>
          <p:cNvPr id="125969" name="Object 17"/>
          <p:cNvGraphicFramePr>
            <a:graphicFrameLocks noChangeAspect="1"/>
          </p:cNvGraphicFramePr>
          <p:nvPr/>
        </p:nvGraphicFramePr>
        <p:xfrm>
          <a:off x="2355924" y="751781"/>
          <a:ext cx="11080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1104840" imgH="558720" progId="Equation.3">
                  <p:embed/>
                </p:oleObj>
              </mc:Choice>
              <mc:Fallback>
                <p:oleObj name="Equation" r:id="rId4" imgW="110484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5924" y="751781"/>
                        <a:ext cx="1108075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70" name="Text Box 18"/>
          <p:cNvSpPr txBox="1">
            <a:spLocks noChangeArrowheads="1"/>
          </p:cNvSpPr>
          <p:nvPr/>
        </p:nvSpPr>
        <p:spPr bwMode="auto">
          <a:xfrm>
            <a:off x="220737" y="1269182"/>
            <a:ext cx="8424862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 smtClean="0">
                <a:latin typeface="+mn-lt"/>
              </a:rPr>
              <a:t>Analytical Solution</a:t>
            </a:r>
            <a:r>
              <a:rPr lang="en-GB" dirty="0" smtClean="0">
                <a:latin typeface="+mn-lt"/>
              </a:rPr>
              <a:t>: </a:t>
            </a:r>
            <a:endParaRPr lang="en-GB" dirty="0">
              <a:latin typeface="+mn-lt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GB" dirty="0">
                <a:latin typeface="+mn-lt"/>
              </a:rPr>
              <a:t>Explicit formula for x(t) (a solution – separate variables, integrating factor) 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GB" dirty="0">
                <a:latin typeface="+mn-lt"/>
              </a:rPr>
              <a:t>which satisfies  </a:t>
            </a:r>
          </a:p>
        </p:txBody>
      </p:sp>
      <p:graphicFrame>
        <p:nvGraphicFramePr>
          <p:cNvPr id="125971" name="Object 19"/>
          <p:cNvGraphicFramePr>
            <a:graphicFrameLocks noChangeAspect="1"/>
          </p:cNvGraphicFramePr>
          <p:nvPr/>
        </p:nvGraphicFramePr>
        <p:xfrm>
          <a:off x="1949524" y="2132782"/>
          <a:ext cx="10572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6" imgW="1054100" imgH="533400" progId="Equation.3">
                  <p:embed/>
                </p:oleObj>
              </mc:Choice>
              <mc:Fallback>
                <p:oleObj name="Equation" r:id="rId6" imgW="10541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524" y="2132782"/>
                        <a:ext cx="105727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72" name="Object 20"/>
          <p:cNvGraphicFramePr>
            <a:graphicFrameLocks noChangeAspect="1"/>
          </p:cNvGraphicFramePr>
          <p:nvPr/>
        </p:nvGraphicFramePr>
        <p:xfrm>
          <a:off x="365199" y="2853507"/>
          <a:ext cx="609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8" imgW="609480" imgH="533160" progId="Equation.3">
                  <p:embed/>
                </p:oleObj>
              </mc:Choice>
              <mc:Fallback>
                <p:oleObj name="Equation" r:id="rId8" imgW="60948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99" y="2853507"/>
                        <a:ext cx="6096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73" name="Text Box 21"/>
          <p:cNvSpPr txBox="1">
            <a:spLocks noChangeArrowheads="1"/>
          </p:cNvSpPr>
          <p:nvPr/>
        </p:nvSpPr>
        <p:spPr bwMode="auto">
          <a:xfrm>
            <a:off x="3779912" y="2924944"/>
            <a:ext cx="501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>
                <a:latin typeface="+mn-lt"/>
              </a:rPr>
              <a:t>INFINITE curves (for all Initial Conditions (ICs)).</a:t>
            </a:r>
          </a:p>
        </p:txBody>
      </p:sp>
      <p:graphicFrame>
        <p:nvGraphicFramePr>
          <p:cNvPr id="125974" name="Object 22"/>
          <p:cNvGraphicFramePr>
            <a:graphicFrameLocks noChangeAspect="1"/>
          </p:cNvGraphicFramePr>
          <p:nvPr/>
        </p:nvGraphicFramePr>
        <p:xfrm>
          <a:off x="2363862" y="2986857"/>
          <a:ext cx="1385887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10" imgW="1384200" imgH="266400" progId="Equation.3">
                  <p:embed/>
                </p:oleObj>
              </mc:Choice>
              <mc:Fallback>
                <p:oleObj name="Equation" r:id="rId10" imgW="13842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3862" y="2986857"/>
                        <a:ext cx="1385887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75" name="Object 23"/>
          <p:cNvGraphicFramePr>
            <a:graphicFrameLocks noChangeAspect="1"/>
          </p:cNvGraphicFramePr>
          <p:nvPr/>
        </p:nvGraphicFramePr>
        <p:xfrm>
          <a:off x="1039887" y="2942407"/>
          <a:ext cx="1270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12" imgW="1269720" imgH="355320" progId="Equation.3">
                  <p:embed/>
                </p:oleObj>
              </mc:Choice>
              <mc:Fallback>
                <p:oleObj name="Equation" r:id="rId12" imgW="12697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87" y="2942407"/>
                        <a:ext cx="12700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251520" y="3789040"/>
            <a:ext cx="35514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latin typeface="+mn-lt"/>
                <a:ea typeface="Times New Roman"/>
              </a:rPr>
              <a:t>First order Initial Value Problem </a:t>
            </a:r>
            <a:endParaRPr lang="en-GB" dirty="0">
              <a:latin typeface="+mn-lt"/>
            </a:endParaRPr>
          </a:p>
        </p:txBody>
      </p:sp>
      <p:graphicFrame>
        <p:nvGraphicFramePr>
          <p:cNvPr id="125978" name="Object 26"/>
          <p:cNvGraphicFramePr>
            <a:graphicFrameLocks noChangeAspect="1"/>
          </p:cNvGraphicFramePr>
          <p:nvPr/>
        </p:nvGraphicFramePr>
        <p:xfrm>
          <a:off x="3491880" y="3645024"/>
          <a:ext cx="2196244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14" imgW="1739900" imgH="457200" progId="Equation.3">
                  <p:embed/>
                </p:oleObj>
              </mc:Choice>
              <mc:Fallback>
                <p:oleObj name="Equation" r:id="rId14" imgW="1739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3645024"/>
                        <a:ext cx="2196244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323528" y="4365104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+mn-lt"/>
              </a:rPr>
              <a:t>Analytical solution</a:t>
            </a:r>
            <a:r>
              <a:rPr lang="en-GB" dirty="0">
                <a:latin typeface="+mn-lt"/>
              </a:rPr>
              <a:t>: Explicit formula for </a:t>
            </a:r>
            <a:r>
              <a:rPr lang="en-GB" i="1" dirty="0">
                <a:latin typeface="+mn-lt"/>
              </a:rPr>
              <a:t>x</a:t>
            </a:r>
            <a:r>
              <a:rPr lang="en-GB" dirty="0">
                <a:latin typeface="+mn-lt"/>
              </a:rPr>
              <a:t>(</a:t>
            </a:r>
            <a:r>
              <a:rPr lang="en-GB" i="1" dirty="0">
                <a:latin typeface="+mn-lt"/>
              </a:rPr>
              <a:t>t</a:t>
            </a:r>
            <a:r>
              <a:rPr lang="en-GB" dirty="0">
                <a:latin typeface="+mn-lt"/>
              </a:rPr>
              <a:t>) which satisfies </a:t>
            </a:r>
          </a:p>
        </p:txBody>
      </p:sp>
      <p:graphicFrame>
        <p:nvGraphicFramePr>
          <p:cNvPr id="125980" name="Object 28"/>
          <p:cNvGraphicFramePr>
            <a:graphicFrameLocks noChangeAspect="1"/>
          </p:cNvGraphicFramePr>
          <p:nvPr/>
        </p:nvGraphicFramePr>
        <p:xfrm>
          <a:off x="6491436" y="4314825"/>
          <a:ext cx="1104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16" imgW="1104840" imgH="558720" progId="Equation.3">
                  <p:embed/>
                </p:oleObj>
              </mc:Choice>
              <mc:Fallback>
                <p:oleObj name="Equation" r:id="rId16" imgW="110484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1436" y="4314825"/>
                        <a:ext cx="11049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395536" y="4869160"/>
            <a:ext cx="2274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+mn-lt"/>
                <a:ea typeface="Times New Roman"/>
              </a:rPr>
              <a:t>and passes through </a:t>
            </a:r>
            <a:endParaRPr lang="en-GB" dirty="0">
              <a:latin typeface="+mn-lt"/>
            </a:endParaRPr>
          </a:p>
        </p:txBody>
      </p:sp>
      <p:graphicFrame>
        <p:nvGraphicFramePr>
          <p:cNvPr id="125986" name="Object 34"/>
          <p:cNvGraphicFramePr>
            <a:graphicFrameLocks noChangeAspect="1"/>
          </p:cNvGraphicFramePr>
          <p:nvPr/>
        </p:nvGraphicFramePr>
        <p:xfrm>
          <a:off x="2614613" y="4916488"/>
          <a:ext cx="225425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18" imgW="228600" imgH="291960" progId="Equation.3">
                  <p:embed/>
                </p:oleObj>
              </mc:Choice>
              <mc:Fallback>
                <p:oleObj name="Equation" r:id="rId18" imgW="2286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4613" y="4916488"/>
                        <a:ext cx="225425" cy="300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2907685" y="4869160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when </a:t>
            </a:r>
            <a:endParaRPr lang="en-GB" dirty="0">
              <a:latin typeface="+mn-lt"/>
            </a:endParaRPr>
          </a:p>
        </p:txBody>
      </p:sp>
      <p:graphicFrame>
        <p:nvGraphicFramePr>
          <p:cNvPr id="125988" name="Object 36"/>
          <p:cNvGraphicFramePr>
            <a:graphicFrameLocks noChangeAspect="1"/>
          </p:cNvGraphicFramePr>
          <p:nvPr/>
        </p:nvGraphicFramePr>
        <p:xfrm>
          <a:off x="3657352" y="4941168"/>
          <a:ext cx="482600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20" imgW="482400" imgH="291960" progId="Equation.3">
                  <p:embed/>
                </p:oleObj>
              </mc:Choice>
              <mc:Fallback>
                <p:oleObj name="Equation" r:id="rId20" imgW="4824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352" y="4941168"/>
                        <a:ext cx="482600" cy="300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90" name="Object 38"/>
          <p:cNvGraphicFramePr>
            <a:graphicFrameLocks noChangeAspect="1"/>
          </p:cNvGraphicFramePr>
          <p:nvPr/>
        </p:nvGraphicFramePr>
        <p:xfrm>
          <a:off x="323528" y="5322888"/>
          <a:ext cx="5981701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22" imgW="5981400" imgH="558720" progId="Equation.3">
                  <p:embed/>
                </p:oleObj>
              </mc:Choice>
              <mc:Fallback>
                <p:oleObj name="Equation" r:id="rId22" imgW="598140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5322888"/>
                        <a:ext cx="5981701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92" name="Object 40"/>
          <p:cNvGraphicFramePr>
            <a:graphicFrameLocks noChangeAspect="1"/>
          </p:cNvGraphicFramePr>
          <p:nvPr/>
        </p:nvGraphicFramePr>
        <p:xfrm>
          <a:off x="6516216" y="5491163"/>
          <a:ext cx="9017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24" imgW="901440" imgH="291960" progId="Equation.3">
                  <p:embed/>
                </p:oleObj>
              </mc:Choice>
              <mc:Fallback>
                <p:oleObj name="Equation" r:id="rId24" imgW="90144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5491163"/>
                        <a:ext cx="901700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94" name="Rectangle 42"/>
          <p:cNvSpPr>
            <a:spLocks noChangeArrowheads="1"/>
          </p:cNvSpPr>
          <p:nvPr/>
        </p:nvSpPr>
        <p:spPr bwMode="auto">
          <a:xfrm>
            <a:off x="107504" y="5913567"/>
            <a:ext cx="8777083" cy="7386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You must be clear about the difference between an ODE and the solution to an IVP!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From now on we will just study IVP unless otherwise explicitly mentioned.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1377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7" grpId="0"/>
      <p:bldP spid="1259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8" name="Text Box 12"/>
          <p:cNvSpPr txBox="1">
            <a:spLocks noChangeArrowheads="1"/>
          </p:cNvSpPr>
          <p:nvPr/>
        </p:nvSpPr>
        <p:spPr bwMode="auto">
          <a:xfrm>
            <a:off x="1458913" y="85725"/>
            <a:ext cx="6102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First order 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linear equations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6991" name="Rectangle 15"/>
          <p:cNvSpPr>
            <a:spLocks noChangeArrowheads="1"/>
          </p:cNvSpPr>
          <p:nvPr/>
        </p:nvSpPr>
        <p:spPr bwMode="auto">
          <a:xfrm>
            <a:off x="0" y="765175"/>
            <a:ext cx="5289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en-GB" b="1"/>
              <a:t>First order linear equations - (linear in </a:t>
            </a:r>
            <a:r>
              <a:rPr lang="en-GB" b="1" i="1"/>
              <a:t>x</a:t>
            </a:r>
            <a:r>
              <a:rPr lang="en-GB" b="1"/>
              <a:t> and </a:t>
            </a:r>
            <a:r>
              <a:rPr lang="en-GB" b="1" i="1"/>
              <a:t>x’</a:t>
            </a:r>
            <a:r>
              <a:rPr lang="en-GB" b="1"/>
              <a:t>)</a:t>
            </a:r>
          </a:p>
        </p:txBody>
      </p:sp>
      <p:sp>
        <p:nvSpPr>
          <p:cNvPr id="127001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27003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5940152" cy="74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004" name="Picture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76872"/>
            <a:ext cx="5580112" cy="80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07504" y="3068960"/>
            <a:ext cx="9036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In order to solve this </a:t>
            </a:r>
            <a:r>
              <a:rPr lang="en-GB" b="1" dirty="0"/>
              <a:t>LINEAR ODE </a:t>
            </a:r>
            <a:r>
              <a:rPr lang="en-GB" dirty="0"/>
              <a:t>we can use the method of the </a:t>
            </a:r>
            <a:r>
              <a:rPr lang="en-GB" b="1" dirty="0"/>
              <a:t>Integrating factor</a:t>
            </a:r>
            <a:r>
              <a:rPr lang="en-GB" dirty="0"/>
              <a:t>: </a:t>
            </a:r>
          </a:p>
        </p:txBody>
      </p:sp>
      <p:pic>
        <p:nvPicPr>
          <p:cNvPr id="127005" name="Picture 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645024"/>
            <a:ext cx="6331248" cy="2052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437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8" name="Text Box 12"/>
          <p:cNvSpPr txBox="1">
            <a:spLocks noChangeArrowheads="1"/>
          </p:cNvSpPr>
          <p:nvPr/>
        </p:nvSpPr>
        <p:spPr bwMode="auto">
          <a:xfrm>
            <a:off x="1458913" y="85725"/>
            <a:ext cx="6102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First order 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linear equations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7001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87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6210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28800"/>
            <a:ext cx="2771800" cy="8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7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700808"/>
            <a:ext cx="3528045" cy="70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7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708920"/>
            <a:ext cx="3082280" cy="80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7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501008"/>
            <a:ext cx="8964488" cy="134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75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941168"/>
            <a:ext cx="6732240" cy="92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425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2593975" y="44450"/>
            <a:ext cx="386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Analytic solution</a:t>
            </a:r>
            <a:endParaRPr lang="en-GB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45415" name="Object 7"/>
          <p:cNvGraphicFramePr>
            <a:graphicFrameLocks noChangeAspect="1"/>
          </p:cNvGraphicFramePr>
          <p:nvPr/>
        </p:nvGraphicFramePr>
        <p:xfrm>
          <a:off x="2628801" y="1053753"/>
          <a:ext cx="2430462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2425680" imgH="723600" progId="Equation.3">
                  <p:embed/>
                </p:oleObj>
              </mc:Choice>
              <mc:Fallback>
                <p:oleObj name="Equation" r:id="rId4" imgW="242568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801" y="1053753"/>
                        <a:ext cx="2430462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20" name="Rectangle 12"/>
          <p:cNvSpPr>
            <a:spLocks noChangeArrowheads="1"/>
          </p:cNvSpPr>
          <p:nvPr/>
        </p:nvSpPr>
        <p:spPr bwMode="auto">
          <a:xfrm>
            <a:off x="2555776" y="980728"/>
            <a:ext cx="2736850" cy="792162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145424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059831"/>
            <a:ext cx="3629025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5425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538" y="2132856"/>
            <a:ext cx="3629025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5426" name="Text Box 18"/>
          <p:cNvSpPr txBox="1">
            <a:spLocks noChangeArrowheads="1"/>
          </p:cNvSpPr>
          <p:nvPr/>
        </p:nvSpPr>
        <p:spPr bwMode="auto">
          <a:xfrm>
            <a:off x="3744913" y="1843931"/>
            <a:ext cx="571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u=0</a:t>
            </a:r>
          </a:p>
        </p:txBody>
      </p:sp>
      <p:sp>
        <p:nvSpPr>
          <p:cNvPr id="145427" name="Text Box 19"/>
          <p:cNvSpPr txBox="1">
            <a:spLocks noChangeArrowheads="1"/>
          </p:cNvSpPr>
          <p:nvPr/>
        </p:nvSpPr>
        <p:spPr bwMode="auto">
          <a:xfrm>
            <a:off x="1152525" y="4796681"/>
            <a:ext cx="55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/>
              <a:t>k=2</a:t>
            </a:r>
          </a:p>
        </p:txBody>
      </p:sp>
      <p:sp>
        <p:nvSpPr>
          <p:cNvPr id="145428" name="Text Box 20"/>
          <p:cNvSpPr txBox="1">
            <a:spLocks noChangeArrowheads="1"/>
          </p:cNvSpPr>
          <p:nvPr/>
        </p:nvSpPr>
        <p:spPr bwMode="auto">
          <a:xfrm>
            <a:off x="5689600" y="4796681"/>
            <a:ext cx="55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k=5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1454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20" grpId="0" animBg="1"/>
      <p:bldP spid="145426" grpId="0"/>
      <p:bldP spid="145427" grpId="0"/>
      <p:bldP spid="1454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2"/>
          <p:cNvSpPr txBox="1">
            <a:spLocks noChangeArrowheads="1"/>
          </p:cNvSpPr>
          <p:nvPr/>
        </p:nvSpPr>
        <p:spPr bwMode="auto">
          <a:xfrm>
            <a:off x="2593975" y="44450"/>
            <a:ext cx="386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Analytic solution</a:t>
            </a:r>
            <a:endParaRPr lang="en-GB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48487" name="Object 7"/>
          <p:cNvGraphicFramePr>
            <a:graphicFrameLocks noChangeAspect="1"/>
          </p:cNvGraphicFramePr>
          <p:nvPr/>
        </p:nvGraphicFramePr>
        <p:xfrm>
          <a:off x="2916238" y="1198563"/>
          <a:ext cx="2430462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4" imgW="2425680" imgH="723600" progId="Equation.3">
                  <p:embed/>
                </p:oleObj>
              </mc:Choice>
              <mc:Fallback>
                <p:oleObj name="Equation" r:id="rId4" imgW="242568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1198563"/>
                        <a:ext cx="2430462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2843213" y="1125538"/>
            <a:ext cx="2736850" cy="792162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148495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2708275"/>
            <a:ext cx="3629025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8496" name="Text Box 16"/>
          <p:cNvSpPr txBox="1">
            <a:spLocks noChangeArrowheads="1"/>
          </p:cNvSpPr>
          <p:nvPr/>
        </p:nvSpPr>
        <p:spPr bwMode="auto">
          <a:xfrm>
            <a:off x="3563938" y="2492375"/>
            <a:ext cx="571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u=0</a:t>
            </a:r>
          </a:p>
        </p:txBody>
      </p:sp>
      <p:sp>
        <p:nvSpPr>
          <p:cNvPr id="148497" name="Text Box 17"/>
          <p:cNvSpPr txBox="1">
            <a:spLocks noChangeArrowheads="1"/>
          </p:cNvSpPr>
          <p:nvPr/>
        </p:nvSpPr>
        <p:spPr bwMode="auto">
          <a:xfrm>
            <a:off x="971550" y="5445125"/>
            <a:ext cx="63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k=-2</a:t>
            </a:r>
          </a:p>
        </p:txBody>
      </p:sp>
      <p:sp>
        <p:nvSpPr>
          <p:cNvPr id="148498" name="Text Box 18"/>
          <p:cNvSpPr txBox="1">
            <a:spLocks noChangeArrowheads="1"/>
          </p:cNvSpPr>
          <p:nvPr/>
        </p:nvSpPr>
        <p:spPr bwMode="auto">
          <a:xfrm>
            <a:off x="5508625" y="5445125"/>
            <a:ext cx="63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k=-5</a:t>
            </a:r>
          </a:p>
        </p:txBody>
      </p:sp>
      <p:pic>
        <p:nvPicPr>
          <p:cNvPr id="148499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6100" y="2781300"/>
            <a:ext cx="3629025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84679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8" grpId="0" animBg="1"/>
      <p:bldP spid="148496" grpId="0"/>
      <p:bldP spid="148497" grpId="0"/>
      <p:bldP spid="1484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2"/>
          <p:cNvSpPr txBox="1">
            <a:spLocks noChangeArrowheads="1"/>
          </p:cNvSpPr>
          <p:nvPr/>
        </p:nvSpPr>
        <p:spPr bwMode="auto">
          <a:xfrm>
            <a:off x="2593975" y="44450"/>
            <a:ext cx="386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Analytic solution</a:t>
            </a:r>
            <a:endParaRPr lang="en-GB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51555" name="Object 3"/>
          <p:cNvGraphicFramePr>
            <a:graphicFrameLocks noChangeAspect="1"/>
          </p:cNvGraphicFramePr>
          <p:nvPr/>
        </p:nvGraphicFramePr>
        <p:xfrm>
          <a:off x="2916238" y="1198563"/>
          <a:ext cx="2430462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4" imgW="2425680" imgH="723600" progId="Equation.3">
                  <p:embed/>
                </p:oleObj>
              </mc:Choice>
              <mc:Fallback>
                <p:oleObj name="Equation" r:id="rId4" imgW="242568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1198563"/>
                        <a:ext cx="2430462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2843213" y="1125538"/>
            <a:ext cx="2736850" cy="792162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3563938" y="2492375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k=5, u=0</a:t>
            </a:r>
          </a:p>
        </p:txBody>
      </p:sp>
      <p:sp>
        <p:nvSpPr>
          <p:cNvPr id="151559" name="Text Box 7"/>
          <p:cNvSpPr txBox="1">
            <a:spLocks noChangeArrowheads="1"/>
          </p:cNvSpPr>
          <p:nvPr/>
        </p:nvSpPr>
        <p:spPr bwMode="auto">
          <a:xfrm>
            <a:off x="971550" y="5445125"/>
            <a:ext cx="642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0</a:t>
            </a:r>
            <a:r>
              <a:rPr lang="en-GB"/>
              <a:t>=2</a:t>
            </a:r>
          </a:p>
        </p:txBody>
      </p:sp>
      <p:sp>
        <p:nvSpPr>
          <p:cNvPr id="151560" name="Text Box 8"/>
          <p:cNvSpPr txBox="1">
            <a:spLocks noChangeArrowheads="1"/>
          </p:cNvSpPr>
          <p:nvPr/>
        </p:nvSpPr>
        <p:spPr bwMode="auto">
          <a:xfrm>
            <a:off x="5508625" y="5445125"/>
            <a:ext cx="642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0</a:t>
            </a:r>
            <a:r>
              <a:rPr lang="en-GB"/>
              <a:t>=5</a:t>
            </a:r>
          </a:p>
        </p:txBody>
      </p:sp>
      <p:pic>
        <p:nvPicPr>
          <p:cNvPr id="15156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708275"/>
            <a:ext cx="3629025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1563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2852738"/>
            <a:ext cx="3629025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7688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8" grpId="0"/>
      <p:bldP spid="151559" grpId="0"/>
      <p:bldP spid="1515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2"/>
          <p:cNvSpPr txBox="1">
            <a:spLocks noChangeArrowheads="1"/>
          </p:cNvSpPr>
          <p:nvPr/>
        </p:nvSpPr>
        <p:spPr bwMode="auto">
          <a:xfrm>
            <a:off x="2593975" y="44450"/>
            <a:ext cx="386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Analytic solution</a:t>
            </a:r>
            <a:endParaRPr lang="en-GB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49507" name="Object 3"/>
          <p:cNvGraphicFramePr>
            <a:graphicFrameLocks noChangeAspect="1"/>
          </p:cNvGraphicFramePr>
          <p:nvPr/>
        </p:nvGraphicFramePr>
        <p:xfrm>
          <a:off x="2916238" y="1198563"/>
          <a:ext cx="2430462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4" imgW="2425680" imgH="723600" progId="Equation.3">
                  <p:embed/>
                </p:oleObj>
              </mc:Choice>
              <mc:Fallback>
                <p:oleObj name="Equation" r:id="rId4" imgW="242568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1198563"/>
                        <a:ext cx="2430462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2843213" y="1125538"/>
            <a:ext cx="2736850" cy="792162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9511" name="Text Box 7"/>
          <p:cNvSpPr txBox="1">
            <a:spLocks noChangeArrowheads="1"/>
          </p:cNvSpPr>
          <p:nvPr/>
        </p:nvSpPr>
        <p:spPr bwMode="auto">
          <a:xfrm>
            <a:off x="3851275" y="2133600"/>
            <a:ext cx="55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/>
              <a:t>k=5</a:t>
            </a:r>
          </a:p>
        </p:txBody>
      </p:sp>
      <p:sp>
        <p:nvSpPr>
          <p:cNvPr id="149512" name="Text Box 8"/>
          <p:cNvSpPr txBox="1">
            <a:spLocks noChangeArrowheads="1"/>
          </p:cNvSpPr>
          <p:nvPr/>
        </p:nvSpPr>
        <p:spPr bwMode="auto">
          <a:xfrm>
            <a:off x="971550" y="544512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u=-2</a:t>
            </a:r>
          </a:p>
        </p:txBody>
      </p:sp>
      <p:sp>
        <p:nvSpPr>
          <p:cNvPr id="149513" name="Text Box 9"/>
          <p:cNvSpPr txBox="1">
            <a:spLocks noChangeArrowheads="1"/>
          </p:cNvSpPr>
          <p:nvPr/>
        </p:nvSpPr>
        <p:spPr bwMode="auto">
          <a:xfrm>
            <a:off x="5508625" y="5445125"/>
            <a:ext cx="571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u=2</a:t>
            </a:r>
          </a:p>
        </p:txBody>
      </p:sp>
      <p:pic>
        <p:nvPicPr>
          <p:cNvPr id="14951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708275"/>
            <a:ext cx="3629025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951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463" y="2708275"/>
            <a:ext cx="3629025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2871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1" grpId="0"/>
      <p:bldP spid="149512" grpId="0"/>
      <p:bldP spid="1495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2"/>
          <p:cNvSpPr txBox="1">
            <a:spLocks noChangeArrowheads="1"/>
          </p:cNvSpPr>
          <p:nvPr/>
        </p:nvSpPr>
        <p:spPr bwMode="auto">
          <a:xfrm>
            <a:off x="2593975" y="44450"/>
            <a:ext cx="386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Analytic solution</a:t>
            </a:r>
            <a:endParaRPr lang="en-GB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50531" name="Object 3"/>
          <p:cNvGraphicFramePr>
            <a:graphicFrameLocks noChangeAspect="1"/>
          </p:cNvGraphicFramePr>
          <p:nvPr/>
        </p:nvGraphicFramePr>
        <p:xfrm>
          <a:off x="2916238" y="1198563"/>
          <a:ext cx="2430462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4" imgW="2425680" imgH="723600" progId="Equation.3">
                  <p:embed/>
                </p:oleObj>
              </mc:Choice>
              <mc:Fallback>
                <p:oleObj name="Equation" r:id="rId4" imgW="242568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1198563"/>
                        <a:ext cx="2430462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2843213" y="1125538"/>
            <a:ext cx="2736850" cy="792162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15053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420938"/>
            <a:ext cx="3995738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053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0200" y="2420938"/>
            <a:ext cx="4103688" cy="308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0536" name="Text Box 8"/>
          <p:cNvSpPr txBox="1">
            <a:spLocks noChangeArrowheads="1"/>
          </p:cNvSpPr>
          <p:nvPr/>
        </p:nvSpPr>
        <p:spPr bwMode="auto">
          <a:xfrm>
            <a:off x="971550" y="5445125"/>
            <a:ext cx="55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k=2</a:t>
            </a:r>
          </a:p>
        </p:txBody>
      </p:sp>
      <p:sp>
        <p:nvSpPr>
          <p:cNvPr id="150537" name="Text Box 9"/>
          <p:cNvSpPr txBox="1">
            <a:spLocks noChangeArrowheads="1"/>
          </p:cNvSpPr>
          <p:nvPr/>
        </p:nvSpPr>
        <p:spPr bwMode="auto">
          <a:xfrm>
            <a:off x="5508625" y="5445125"/>
            <a:ext cx="55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k=5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8434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6" grpId="0"/>
      <p:bldP spid="1505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1020763" y="39688"/>
            <a:ext cx="6940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Response to a sinusoidal input</a:t>
            </a:r>
            <a:endParaRPr lang="en-GB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PMingLiU" pitchFamily="18" charset="-120"/>
            </a:endParaRPr>
          </a:p>
        </p:txBody>
      </p:sp>
      <p:graphicFrame>
        <p:nvGraphicFramePr>
          <p:cNvPr id="144387" name="Object 3"/>
          <p:cNvGraphicFramePr>
            <a:graphicFrameLocks noChangeAspect="1"/>
          </p:cNvGraphicFramePr>
          <p:nvPr/>
        </p:nvGraphicFramePr>
        <p:xfrm>
          <a:off x="323850" y="1341438"/>
          <a:ext cx="16859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4" imgW="1689100" imgH="279400" progId="Equation.3">
                  <p:embed/>
                </p:oleObj>
              </mc:Choice>
              <mc:Fallback>
                <p:oleObj name="Equation" r:id="rId4" imgW="16891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341438"/>
                        <a:ext cx="168592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88" name="Object 4"/>
          <p:cNvGraphicFramePr>
            <a:graphicFrameLocks noChangeAspect="1"/>
          </p:cNvGraphicFramePr>
          <p:nvPr/>
        </p:nvGraphicFramePr>
        <p:xfrm>
          <a:off x="2339975" y="1341438"/>
          <a:ext cx="1700213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6" imgW="1701720" imgH="279360" progId="Equation.3">
                  <p:embed/>
                </p:oleObj>
              </mc:Choice>
              <mc:Fallback>
                <p:oleObj name="Equation" r:id="rId6" imgW="17017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1341438"/>
                        <a:ext cx="1700213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89" name="Object 5"/>
          <p:cNvGraphicFramePr>
            <a:graphicFrameLocks noChangeAspect="1"/>
          </p:cNvGraphicFramePr>
          <p:nvPr/>
        </p:nvGraphicFramePr>
        <p:xfrm>
          <a:off x="395288" y="1917700"/>
          <a:ext cx="37052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8" imgW="3708400" imgH="279400" progId="Equation.3">
                  <p:embed/>
                </p:oleObj>
              </mc:Choice>
              <mc:Fallback>
                <p:oleObj name="Equation" r:id="rId8" imgW="37084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917700"/>
                        <a:ext cx="370522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0" name="Object 6"/>
          <p:cNvGraphicFramePr>
            <a:graphicFrameLocks noChangeAspect="1"/>
          </p:cNvGraphicFramePr>
          <p:nvPr/>
        </p:nvGraphicFramePr>
        <p:xfrm>
          <a:off x="4284663" y="1917700"/>
          <a:ext cx="40767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10" imgW="4076700" imgH="279400" progId="Equation.3">
                  <p:embed/>
                </p:oleObj>
              </mc:Choice>
              <mc:Fallback>
                <p:oleObj name="Equation" r:id="rId10" imgW="40767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1917700"/>
                        <a:ext cx="4076700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1" name="Object 7"/>
          <p:cNvGraphicFramePr>
            <a:graphicFrameLocks noChangeAspect="1"/>
          </p:cNvGraphicFramePr>
          <p:nvPr/>
        </p:nvGraphicFramePr>
        <p:xfrm>
          <a:off x="468313" y="2420938"/>
          <a:ext cx="12192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12" imgW="1218671" imgH="317362" progId="Equation.3">
                  <p:embed/>
                </p:oleObj>
              </mc:Choice>
              <mc:Fallback>
                <p:oleObj name="Equation" r:id="rId12" imgW="1218671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420938"/>
                        <a:ext cx="121920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2" name="Object 8"/>
          <p:cNvGraphicFramePr>
            <a:graphicFrameLocks noChangeAspect="1"/>
          </p:cNvGraphicFramePr>
          <p:nvPr/>
        </p:nvGraphicFramePr>
        <p:xfrm>
          <a:off x="468313" y="2862263"/>
          <a:ext cx="5461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14" imgW="545760" imgH="279360" progId="Equation.3">
                  <p:embed/>
                </p:oleObj>
              </mc:Choice>
              <mc:Fallback>
                <p:oleObj name="Equation" r:id="rId14" imgW="5457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862263"/>
                        <a:ext cx="546100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3" name="Object 9"/>
          <p:cNvGraphicFramePr>
            <a:graphicFrameLocks noChangeAspect="1"/>
          </p:cNvGraphicFramePr>
          <p:nvPr/>
        </p:nvGraphicFramePr>
        <p:xfrm>
          <a:off x="1187450" y="2843213"/>
          <a:ext cx="14859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16" imgW="1485255" imgH="317362" progId="Equation.3">
                  <p:embed/>
                </p:oleObj>
              </mc:Choice>
              <mc:Fallback>
                <p:oleObj name="Equation" r:id="rId16" imgW="1485255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843213"/>
                        <a:ext cx="148590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4" name="Object 10"/>
          <p:cNvGraphicFramePr>
            <a:graphicFrameLocks noChangeAspect="1"/>
          </p:cNvGraphicFramePr>
          <p:nvPr/>
        </p:nvGraphicFramePr>
        <p:xfrm>
          <a:off x="3132138" y="2714625"/>
          <a:ext cx="192881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18" imgW="1930320" imgH="571320" progId="Equation.3">
                  <p:embed/>
                </p:oleObj>
              </mc:Choice>
              <mc:Fallback>
                <p:oleObj name="Equation" r:id="rId18" imgW="193032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714625"/>
                        <a:ext cx="1928812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5" name="Object 11"/>
          <p:cNvGraphicFramePr>
            <a:graphicFrameLocks noChangeAspect="1"/>
          </p:cNvGraphicFramePr>
          <p:nvPr/>
        </p:nvGraphicFramePr>
        <p:xfrm>
          <a:off x="468313" y="3502025"/>
          <a:ext cx="25527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20" imgW="2552700" imgH="990600" progId="Equation.3">
                  <p:embed/>
                </p:oleObj>
              </mc:Choice>
              <mc:Fallback>
                <p:oleObj name="Equation" r:id="rId20" imgW="2552700" imgH="990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502025"/>
                        <a:ext cx="25527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6" name="Object 12"/>
          <p:cNvGraphicFramePr>
            <a:graphicFrameLocks noChangeAspect="1"/>
          </p:cNvGraphicFramePr>
          <p:nvPr/>
        </p:nvGraphicFramePr>
        <p:xfrm>
          <a:off x="4225925" y="3465513"/>
          <a:ext cx="35861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22" imgW="2374560" imgH="761760" progId="Equation.3">
                  <p:embed/>
                </p:oleObj>
              </mc:Choice>
              <mc:Fallback>
                <p:oleObj name="Equation" r:id="rId22" imgW="237456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5925" y="3465513"/>
                        <a:ext cx="3586163" cy="114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7" name="Object 13"/>
          <p:cNvGraphicFramePr>
            <a:graphicFrameLocks noChangeAspect="1"/>
          </p:cNvGraphicFramePr>
          <p:nvPr/>
        </p:nvGraphicFramePr>
        <p:xfrm>
          <a:off x="4140200" y="1341438"/>
          <a:ext cx="21558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24" imgW="2158920" imgH="279360" progId="Equation.3">
                  <p:embed/>
                </p:oleObj>
              </mc:Choice>
              <mc:Fallback>
                <p:oleObj name="Equation" r:id="rId24" imgW="21589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1341438"/>
                        <a:ext cx="215582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8" name="Object 14"/>
          <p:cNvGraphicFramePr>
            <a:graphicFrameLocks noChangeAspect="1"/>
          </p:cNvGraphicFramePr>
          <p:nvPr/>
        </p:nvGraphicFramePr>
        <p:xfrm>
          <a:off x="5148263" y="2713038"/>
          <a:ext cx="194151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26" imgW="1942920" imgH="571320" progId="Equation.3">
                  <p:embed/>
                </p:oleObj>
              </mc:Choice>
              <mc:Fallback>
                <p:oleObj name="Equation" r:id="rId26" imgW="194292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2713038"/>
                        <a:ext cx="1941512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9" name="Object 15"/>
          <p:cNvGraphicFramePr>
            <a:graphicFrameLocks noChangeAspect="1"/>
          </p:cNvGraphicFramePr>
          <p:nvPr/>
        </p:nvGraphicFramePr>
        <p:xfrm>
          <a:off x="2411413" y="5013325"/>
          <a:ext cx="3557587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Equation" r:id="rId28" imgW="1866600" imgH="571320" progId="Equation.3">
                  <p:embed/>
                </p:oleObj>
              </mc:Choice>
              <mc:Fallback>
                <p:oleObj name="Equation" r:id="rId28" imgW="186660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5013325"/>
                        <a:ext cx="3557587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400" name="Rectangle 16"/>
          <p:cNvSpPr>
            <a:spLocks noChangeArrowheads="1"/>
          </p:cNvSpPr>
          <p:nvPr/>
        </p:nvSpPr>
        <p:spPr bwMode="auto">
          <a:xfrm>
            <a:off x="2268538" y="4868863"/>
            <a:ext cx="3816350" cy="1296987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4205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2"/>
          <p:cNvSpPr txBox="1">
            <a:spLocks noChangeArrowheads="1"/>
          </p:cNvSpPr>
          <p:nvPr/>
        </p:nvSpPr>
        <p:spPr bwMode="auto">
          <a:xfrm>
            <a:off x="1057275" y="39688"/>
            <a:ext cx="6940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Response to a sinusoidal input</a:t>
            </a:r>
            <a:endParaRPr lang="en-GB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PMingLiU" pitchFamily="18" charset="-120"/>
            </a:endParaRPr>
          </a:p>
        </p:txBody>
      </p:sp>
      <p:pic>
        <p:nvPicPr>
          <p:cNvPr id="143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836613"/>
            <a:ext cx="7524750" cy="564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02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Goals/Aims</a:t>
            </a:r>
            <a:endParaRPr lang="en-US" altLang="en-US" sz="4000" dirty="0" smtClean="0"/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5" y="1484313"/>
            <a:ext cx="8928992" cy="4465637"/>
          </a:xfrm>
        </p:spPr>
        <p:txBody>
          <a:bodyPr/>
          <a:lstStyle/>
          <a:p>
            <a:pPr marL="0" indent="0" algn="ctr">
              <a:buNone/>
            </a:pPr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State Space Analysis and Controller Design</a:t>
            </a:r>
          </a:p>
          <a:p>
            <a:pPr marL="0" indent="0" algn="ctr">
              <a:buNone/>
            </a:pPr>
            <a:endParaRPr lang="en-GB" sz="32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GB" sz="3200" b="1" u="sng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Analysis (Modelling)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sz="3200" b="1" u="sng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Controller Design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sz="3200" b="1" u="sng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State Space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2251075" y="85725"/>
            <a:ext cx="4502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Second order ODEs</a:t>
            </a:r>
            <a:endParaRPr lang="en-GB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1908175" y="1340128"/>
            <a:ext cx="22644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GB" b="1">
                <a:latin typeface="Times New Roman" panose="02020603050405020304" pitchFamily="18" charset="0"/>
                <a:cs typeface="Times New Roman" panose="02020603050405020304" pitchFamily="18" charset="0"/>
              </a:rPr>
              <a:t>Second order ODEs</a:t>
            </a: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142340" name="Object 4"/>
          <p:cNvGraphicFramePr>
            <a:graphicFrameLocks noChangeAspect="1"/>
          </p:cNvGraphicFramePr>
          <p:nvPr>
            <p:extLst/>
          </p:nvPr>
        </p:nvGraphicFramePr>
        <p:xfrm>
          <a:off x="4356100" y="1196975"/>
          <a:ext cx="143827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4" imgW="1435100" imgH="596900" progId="Equation.3">
                  <p:embed/>
                </p:oleObj>
              </mc:Choice>
              <mc:Fallback>
                <p:oleObj name="Equation" r:id="rId4" imgW="14351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1196975"/>
                        <a:ext cx="1438275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1" name="Object 5"/>
          <p:cNvGraphicFramePr>
            <a:graphicFrameLocks noChangeAspect="1"/>
          </p:cNvGraphicFramePr>
          <p:nvPr>
            <p:extLst/>
          </p:nvPr>
        </p:nvGraphicFramePr>
        <p:xfrm>
          <a:off x="323850" y="2636838"/>
          <a:ext cx="136207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6" imgW="1358310" imgH="215806" progId="Equation.3">
                  <p:embed/>
                </p:oleObj>
              </mc:Choice>
              <mc:Fallback>
                <p:oleObj name="Equation" r:id="rId6" imgW="1358310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636838"/>
                        <a:ext cx="136207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1946930" y="2564091"/>
            <a:ext cx="27863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 =&gt; Homogeneous ODE</a:t>
            </a:r>
          </a:p>
        </p:txBody>
      </p:sp>
      <p:graphicFrame>
        <p:nvGraphicFramePr>
          <p:cNvPr id="142343" name="Object 7"/>
          <p:cNvGraphicFramePr>
            <a:graphicFrameLocks noChangeAspect="1"/>
          </p:cNvGraphicFramePr>
          <p:nvPr>
            <p:extLst/>
          </p:nvPr>
        </p:nvGraphicFramePr>
        <p:xfrm>
          <a:off x="323850" y="3141663"/>
          <a:ext cx="136207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8" imgW="1358310" imgH="215806" progId="Equation.3">
                  <p:embed/>
                </p:oleObj>
              </mc:Choice>
              <mc:Fallback>
                <p:oleObj name="Equation" r:id="rId8" imgW="1358310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141663"/>
                        <a:ext cx="136207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4" name="Object 8"/>
          <p:cNvGraphicFramePr>
            <a:graphicFrameLocks noChangeAspect="1"/>
          </p:cNvGraphicFramePr>
          <p:nvPr>
            <p:extLst/>
          </p:nvPr>
        </p:nvGraphicFramePr>
        <p:xfrm>
          <a:off x="1908175" y="3068638"/>
          <a:ext cx="60007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10" imgW="596900" imgH="279400" progId="Equation.3">
                  <p:embed/>
                </p:oleObj>
              </mc:Choice>
              <mc:Fallback>
                <p:oleObj name="Equation" r:id="rId10" imgW="5969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3068638"/>
                        <a:ext cx="60007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5" name="Object 9"/>
          <p:cNvGraphicFramePr>
            <a:graphicFrameLocks noChangeAspect="1"/>
          </p:cNvGraphicFramePr>
          <p:nvPr>
            <p:extLst/>
          </p:nvPr>
        </p:nvGraphicFramePr>
        <p:xfrm>
          <a:off x="2700338" y="3068638"/>
          <a:ext cx="6953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12" imgW="698500" imgH="279400" progId="Equation.3">
                  <p:embed/>
                </p:oleObj>
              </mc:Choice>
              <mc:Fallback>
                <p:oleObj name="Equation" r:id="rId12" imgW="6985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3068638"/>
                        <a:ext cx="69532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6" name="Object 10"/>
          <p:cNvGraphicFramePr>
            <a:graphicFrameLocks noChangeAspect="1"/>
          </p:cNvGraphicFramePr>
          <p:nvPr>
            <p:extLst/>
          </p:nvPr>
        </p:nvGraphicFramePr>
        <p:xfrm>
          <a:off x="3492500" y="3068638"/>
          <a:ext cx="86677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14" imgW="863225" imgH="279279" progId="Equation.3">
                  <p:embed/>
                </p:oleObj>
              </mc:Choice>
              <mc:Fallback>
                <p:oleObj name="Equation" r:id="rId14" imgW="863225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3068638"/>
                        <a:ext cx="86677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7" name="Object 11"/>
          <p:cNvGraphicFramePr>
            <a:graphicFrameLocks noChangeAspect="1"/>
          </p:cNvGraphicFramePr>
          <p:nvPr>
            <p:extLst/>
          </p:nvPr>
        </p:nvGraphicFramePr>
        <p:xfrm>
          <a:off x="323850" y="3644900"/>
          <a:ext cx="39719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16" imgW="3975100" imgH="279400" progId="Equation.3">
                  <p:embed/>
                </p:oleObj>
              </mc:Choice>
              <mc:Fallback>
                <p:oleObj name="Equation" r:id="rId16" imgW="39751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644900"/>
                        <a:ext cx="397192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8" name="Object 12"/>
          <p:cNvGraphicFramePr>
            <a:graphicFrameLocks noChangeAspect="1"/>
          </p:cNvGraphicFramePr>
          <p:nvPr>
            <p:extLst/>
          </p:nvPr>
        </p:nvGraphicFramePr>
        <p:xfrm>
          <a:off x="4356100" y="3645024"/>
          <a:ext cx="13430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18" imgW="1346200" imgH="279400" progId="Equation.3">
                  <p:embed/>
                </p:oleObj>
              </mc:Choice>
              <mc:Fallback>
                <p:oleObj name="Equation" r:id="rId18" imgW="13462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645024"/>
                        <a:ext cx="134302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9" name="Object 13"/>
          <p:cNvGraphicFramePr>
            <a:graphicFrameLocks noChangeAspect="1"/>
          </p:cNvGraphicFramePr>
          <p:nvPr>
            <p:extLst/>
          </p:nvPr>
        </p:nvGraphicFramePr>
        <p:xfrm>
          <a:off x="1835150" y="4365625"/>
          <a:ext cx="2651125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20" imgW="1752480" imgH="444240" progId="Equation.3">
                  <p:embed/>
                </p:oleObj>
              </mc:Choice>
              <mc:Fallback>
                <p:oleObj name="Equation" r:id="rId20" imgW="17524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365625"/>
                        <a:ext cx="2651125" cy="671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50" name="Object 14"/>
          <p:cNvGraphicFramePr>
            <a:graphicFrameLocks noChangeAspect="1"/>
          </p:cNvGraphicFramePr>
          <p:nvPr>
            <p:extLst/>
          </p:nvPr>
        </p:nvGraphicFramePr>
        <p:xfrm>
          <a:off x="5148263" y="4581525"/>
          <a:ext cx="13446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22" imgW="1346040" imgH="279360" progId="Equation.3">
                  <p:embed/>
                </p:oleObj>
              </mc:Choice>
              <mc:Fallback>
                <p:oleObj name="Equation" r:id="rId22" imgW="1346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4581525"/>
                        <a:ext cx="1344612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51" name="Object 15"/>
          <p:cNvGraphicFramePr>
            <a:graphicFrameLocks noChangeAspect="1"/>
          </p:cNvGraphicFramePr>
          <p:nvPr>
            <p:extLst/>
          </p:nvPr>
        </p:nvGraphicFramePr>
        <p:xfrm>
          <a:off x="6300788" y="2576711"/>
          <a:ext cx="60007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tion" r:id="rId24" imgW="596900" imgH="279400" progId="Equation.3">
                  <p:embed/>
                </p:oleObj>
              </mc:Choice>
              <mc:Fallback>
                <p:oleObj name="Equation" r:id="rId24" imgW="5969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2576711"/>
                        <a:ext cx="60007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52" name="Object 16"/>
          <p:cNvGraphicFramePr>
            <a:graphicFrameLocks noChangeAspect="1"/>
          </p:cNvGraphicFramePr>
          <p:nvPr>
            <p:extLst/>
          </p:nvPr>
        </p:nvGraphicFramePr>
        <p:xfrm>
          <a:off x="250825" y="1844675"/>
          <a:ext cx="71596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25" imgW="533160" imgH="419040" progId="Equation.3">
                  <p:embed/>
                </p:oleObj>
              </mc:Choice>
              <mc:Fallback>
                <p:oleObj name="Equation" r:id="rId25" imgW="5331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844675"/>
                        <a:ext cx="71596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53" name="Object 17"/>
          <p:cNvGraphicFramePr>
            <a:graphicFrameLocks noChangeAspect="1"/>
          </p:cNvGraphicFramePr>
          <p:nvPr>
            <p:extLst/>
          </p:nvPr>
        </p:nvGraphicFramePr>
        <p:xfrm>
          <a:off x="1042988" y="1862138"/>
          <a:ext cx="1585912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Equation" r:id="rId27" imgW="1180800" imgH="393480" progId="Equation.3">
                  <p:embed/>
                </p:oleObj>
              </mc:Choice>
              <mc:Fallback>
                <p:oleObj name="Equation" r:id="rId27" imgW="1180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862138"/>
                        <a:ext cx="1585912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54" name="Object 18"/>
          <p:cNvGraphicFramePr>
            <a:graphicFrameLocks noChangeAspect="1"/>
          </p:cNvGraphicFramePr>
          <p:nvPr>
            <p:extLst/>
          </p:nvPr>
        </p:nvGraphicFramePr>
        <p:xfrm>
          <a:off x="2700338" y="1971675"/>
          <a:ext cx="1704975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Equation" r:id="rId29" imgW="1269720" imgH="228600" progId="Equation.3">
                  <p:embed/>
                </p:oleObj>
              </mc:Choice>
              <mc:Fallback>
                <p:oleObj name="Equation" r:id="rId29" imgW="1269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1971675"/>
                        <a:ext cx="1704975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55" name="Rectangle 19"/>
          <p:cNvSpPr>
            <a:spLocks noChangeArrowheads="1"/>
          </p:cNvSpPr>
          <p:nvPr/>
        </p:nvSpPr>
        <p:spPr bwMode="auto">
          <a:xfrm>
            <a:off x="4744754" y="1914803"/>
            <a:ext cx="38010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So I am expecting 2 arbitrary constants</a:t>
            </a:r>
          </a:p>
        </p:txBody>
      </p:sp>
      <p:sp>
        <p:nvSpPr>
          <p:cNvPr id="142356" name="Rectangle 20"/>
          <p:cNvSpPr>
            <a:spLocks noChangeArrowheads="1"/>
          </p:cNvSpPr>
          <p:nvPr/>
        </p:nvSpPr>
        <p:spPr bwMode="auto">
          <a:xfrm>
            <a:off x="5103758" y="2564091"/>
            <a:ext cx="1120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Let’s try a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2820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2160588" y="44450"/>
            <a:ext cx="467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Overdamped system</a:t>
            </a:r>
            <a:endParaRPr lang="en-GB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52583" name="Object 7"/>
          <p:cNvGraphicFramePr>
            <a:graphicFrameLocks noChangeAspect="1"/>
          </p:cNvGraphicFramePr>
          <p:nvPr/>
        </p:nvGraphicFramePr>
        <p:xfrm>
          <a:off x="2339975" y="1484313"/>
          <a:ext cx="7715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4" imgW="774364" imgH="266584" progId="Equation.3">
                  <p:embed/>
                </p:oleObj>
              </mc:Choice>
              <mc:Fallback>
                <p:oleObj name="Equation" r:id="rId4" imgW="774364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1484313"/>
                        <a:ext cx="771525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4" name="Object 8"/>
          <p:cNvGraphicFramePr>
            <a:graphicFrameLocks noChangeAspect="1"/>
          </p:cNvGraphicFramePr>
          <p:nvPr/>
        </p:nvGraphicFramePr>
        <p:xfrm>
          <a:off x="395288" y="1268413"/>
          <a:ext cx="17811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6" imgW="1778000" imgH="609600" progId="Equation.3">
                  <p:embed/>
                </p:oleObj>
              </mc:Choice>
              <mc:Fallback>
                <p:oleObj name="Equation" r:id="rId6" imgW="17780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268413"/>
                        <a:ext cx="178117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585" name="Rectangle 9"/>
          <p:cNvSpPr>
            <a:spLocks noChangeArrowheads="1"/>
          </p:cNvSpPr>
          <p:nvPr/>
        </p:nvSpPr>
        <p:spPr bwMode="auto">
          <a:xfrm>
            <a:off x="3276600" y="1268413"/>
            <a:ext cx="300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GB"/>
              <a:t>Roots are real and unequal </a:t>
            </a:r>
          </a:p>
        </p:txBody>
      </p:sp>
      <p:graphicFrame>
        <p:nvGraphicFramePr>
          <p:cNvPr id="152586" name="Object 10"/>
          <p:cNvGraphicFramePr>
            <a:graphicFrameLocks noChangeAspect="1"/>
          </p:cNvGraphicFramePr>
          <p:nvPr/>
        </p:nvGraphicFramePr>
        <p:xfrm>
          <a:off x="468313" y="2060575"/>
          <a:ext cx="6858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8" imgW="685800" imgH="330200" progId="Equation.3">
                  <p:embed/>
                </p:oleObj>
              </mc:Choice>
              <mc:Fallback>
                <p:oleObj name="Equation" r:id="rId8" imgW="6858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060575"/>
                        <a:ext cx="68580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7" name="Object 11"/>
          <p:cNvGraphicFramePr>
            <a:graphicFrameLocks noChangeAspect="1"/>
          </p:cNvGraphicFramePr>
          <p:nvPr/>
        </p:nvGraphicFramePr>
        <p:xfrm>
          <a:off x="1331913" y="2060575"/>
          <a:ext cx="7334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10" imgW="736600" imgH="330200" progId="Equation.3">
                  <p:embed/>
                </p:oleObj>
              </mc:Choice>
              <mc:Fallback>
                <p:oleObj name="Equation" r:id="rId10" imgW="7366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060575"/>
                        <a:ext cx="733425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8" name="Object 12"/>
          <p:cNvGraphicFramePr>
            <a:graphicFrameLocks noChangeAspect="1"/>
          </p:cNvGraphicFramePr>
          <p:nvPr/>
        </p:nvGraphicFramePr>
        <p:xfrm>
          <a:off x="2195513" y="2060575"/>
          <a:ext cx="27908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12" imgW="2794000" imgH="330200" progId="Equation.3">
                  <p:embed/>
                </p:oleObj>
              </mc:Choice>
              <mc:Fallback>
                <p:oleObj name="Equation" r:id="rId12" imgW="27940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2060575"/>
                        <a:ext cx="2790825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9" name="Object 13"/>
          <p:cNvGraphicFramePr>
            <a:graphicFrameLocks noChangeAspect="1"/>
          </p:cNvGraphicFramePr>
          <p:nvPr/>
        </p:nvGraphicFramePr>
        <p:xfrm>
          <a:off x="395288" y="2636838"/>
          <a:ext cx="1282700" cy="21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Equation" r:id="rId14" imgW="1282680" imgH="215640" progId="Equation.3">
                  <p:embed/>
                </p:oleObj>
              </mc:Choice>
              <mc:Fallback>
                <p:oleObj name="Equation" r:id="rId14" imgW="1282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636838"/>
                        <a:ext cx="1282700" cy="214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90" name="Object 14"/>
          <p:cNvGraphicFramePr>
            <a:graphicFrameLocks noChangeAspect="1"/>
          </p:cNvGraphicFramePr>
          <p:nvPr/>
        </p:nvGraphicFramePr>
        <p:xfrm>
          <a:off x="323850" y="3500438"/>
          <a:ext cx="15906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16" imgW="1587500" imgH="330200" progId="Equation.3">
                  <p:embed/>
                </p:oleObj>
              </mc:Choice>
              <mc:Fallback>
                <p:oleObj name="Equation" r:id="rId16" imgW="15875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500438"/>
                        <a:ext cx="1590675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91" name="Object 15"/>
          <p:cNvGraphicFramePr>
            <a:graphicFrameLocks noChangeAspect="1"/>
          </p:cNvGraphicFramePr>
          <p:nvPr/>
        </p:nvGraphicFramePr>
        <p:xfrm>
          <a:off x="323850" y="4016375"/>
          <a:ext cx="6858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18" imgW="685502" imgH="266584" progId="Equation.3">
                  <p:embed/>
                </p:oleObj>
              </mc:Choice>
              <mc:Fallback>
                <p:oleObj name="Equation" r:id="rId18" imgW="685502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016375"/>
                        <a:ext cx="6858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92" name="Object 16"/>
          <p:cNvGraphicFramePr>
            <a:graphicFrameLocks noChangeAspect="1"/>
          </p:cNvGraphicFramePr>
          <p:nvPr/>
        </p:nvGraphicFramePr>
        <p:xfrm>
          <a:off x="1282700" y="4041775"/>
          <a:ext cx="8413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20" imgW="558720" imgH="215640" progId="Equation.3">
                  <p:embed/>
                </p:oleObj>
              </mc:Choice>
              <mc:Fallback>
                <p:oleObj name="Equation" r:id="rId20" imgW="5587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00" y="4041775"/>
                        <a:ext cx="841375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93" name="Object 17"/>
          <p:cNvGraphicFramePr>
            <a:graphicFrameLocks noChangeAspect="1"/>
          </p:cNvGraphicFramePr>
          <p:nvPr/>
        </p:nvGraphicFramePr>
        <p:xfrm>
          <a:off x="323850" y="4376738"/>
          <a:ext cx="155257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22" imgW="1549400" imgH="279400" progId="Equation.3">
                  <p:embed/>
                </p:oleObj>
              </mc:Choice>
              <mc:Fallback>
                <p:oleObj name="Equation" r:id="rId22" imgW="15494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376738"/>
                        <a:ext cx="155257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94" name="Object 18"/>
          <p:cNvGraphicFramePr>
            <a:graphicFrameLocks noChangeAspect="1"/>
          </p:cNvGraphicFramePr>
          <p:nvPr/>
        </p:nvGraphicFramePr>
        <p:xfrm>
          <a:off x="1979613" y="3500438"/>
          <a:ext cx="17875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Equation" r:id="rId24" imgW="1790640" imgH="330120" progId="Equation.3">
                  <p:embed/>
                </p:oleObj>
              </mc:Choice>
              <mc:Fallback>
                <p:oleObj name="Equation" r:id="rId24" imgW="179064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3500438"/>
                        <a:ext cx="1787525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95" name="Object 19"/>
          <p:cNvGraphicFramePr>
            <a:graphicFrameLocks noChangeAspect="1"/>
          </p:cNvGraphicFramePr>
          <p:nvPr/>
        </p:nvGraphicFramePr>
        <p:xfrm>
          <a:off x="323850" y="4881563"/>
          <a:ext cx="18669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Equation" r:id="rId26" imgW="1866900" imgH="279400" progId="Equation.3">
                  <p:embed/>
                </p:oleObj>
              </mc:Choice>
              <mc:Fallback>
                <p:oleObj name="Equation" r:id="rId26" imgW="18669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881563"/>
                        <a:ext cx="1866900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96" name="Object 20"/>
          <p:cNvGraphicFramePr>
            <a:graphicFrameLocks noChangeAspect="1"/>
          </p:cNvGraphicFramePr>
          <p:nvPr/>
        </p:nvGraphicFramePr>
        <p:xfrm>
          <a:off x="684213" y="5373688"/>
          <a:ext cx="2447925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Equation" r:id="rId28" imgW="1828800" imgH="393700" progId="Equation.3">
                  <p:embed/>
                </p:oleObj>
              </mc:Choice>
              <mc:Fallback>
                <p:oleObj name="Equation" r:id="rId28" imgW="1828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5373688"/>
                        <a:ext cx="2447925" cy="522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97" name="Object 21"/>
          <p:cNvGraphicFramePr>
            <a:graphicFrameLocks noChangeAspect="1"/>
          </p:cNvGraphicFramePr>
          <p:nvPr/>
        </p:nvGraphicFramePr>
        <p:xfrm>
          <a:off x="395288" y="3068638"/>
          <a:ext cx="317658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Equation" r:id="rId30" imgW="3174840" imgH="317160" progId="Equation.3">
                  <p:embed/>
                </p:oleObj>
              </mc:Choice>
              <mc:Fallback>
                <p:oleObj name="Equation" r:id="rId30" imgW="317484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068638"/>
                        <a:ext cx="3176587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98" name="Object 22"/>
          <p:cNvGraphicFramePr>
            <a:graphicFrameLocks noChangeAspect="1"/>
          </p:cNvGraphicFramePr>
          <p:nvPr/>
        </p:nvGraphicFramePr>
        <p:xfrm>
          <a:off x="1835150" y="2565400"/>
          <a:ext cx="582613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Equation" r:id="rId32" imgW="583920" imgH="279360" progId="Equation.3">
                  <p:embed/>
                </p:oleObj>
              </mc:Choice>
              <mc:Fallback>
                <p:oleObj name="Equation" r:id="rId32" imgW="5839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565400"/>
                        <a:ext cx="582613" cy="280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2599" name="Group 23"/>
          <p:cNvGrpSpPr>
            <a:grpSpLocks noChangeAspect="1"/>
          </p:cNvGrpSpPr>
          <p:nvPr/>
        </p:nvGrpSpPr>
        <p:grpSpPr bwMode="auto">
          <a:xfrm>
            <a:off x="3851275" y="2636838"/>
            <a:ext cx="4608513" cy="3462337"/>
            <a:chOff x="0" y="0"/>
            <a:chExt cx="5138" cy="3859"/>
          </a:xfrm>
        </p:grpSpPr>
        <p:sp>
          <p:nvSpPr>
            <p:cNvPr id="152600" name="AutoShape 24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138" cy="3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01" name="Rectangle 25"/>
            <p:cNvSpPr>
              <a:spLocks noChangeArrowheads="1"/>
            </p:cNvSpPr>
            <p:nvPr/>
          </p:nvSpPr>
          <p:spPr bwMode="auto">
            <a:xfrm>
              <a:off x="669" y="288"/>
              <a:ext cx="3981" cy="3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02" name="Rectangle 26"/>
            <p:cNvSpPr>
              <a:spLocks noChangeArrowheads="1"/>
            </p:cNvSpPr>
            <p:nvPr/>
          </p:nvSpPr>
          <p:spPr bwMode="auto">
            <a:xfrm>
              <a:off x="669" y="288"/>
              <a:ext cx="3981" cy="3149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03" name="Line 27"/>
            <p:cNvSpPr>
              <a:spLocks noChangeShapeType="1"/>
            </p:cNvSpPr>
            <p:nvPr/>
          </p:nvSpPr>
          <p:spPr bwMode="auto">
            <a:xfrm>
              <a:off x="669" y="288"/>
              <a:ext cx="39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04" name="Line 28"/>
            <p:cNvSpPr>
              <a:spLocks noChangeShapeType="1"/>
            </p:cNvSpPr>
            <p:nvPr/>
          </p:nvSpPr>
          <p:spPr bwMode="auto">
            <a:xfrm>
              <a:off x="669" y="3437"/>
              <a:ext cx="39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05" name="Line 29"/>
            <p:cNvSpPr>
              <a:spLocks noChangeShapeType="1"/>
            </p:cNvSpPr>
            <p:nvPr/>
          </p:nvSpPr>
          <p:spPr bwMode="auto">
            <a:xfrm flipV="1">
              <a:off x="4650" y="288"/>
              <a:ext cx="1" cy="31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06" name="Line 30"/>
            <p:cNvSpPr>
              <a:spLocks noChangeShapeType="1"/>
            </p:cNvSpPr>
            <p:nvPr/>
          </p:nvSpPr>
          <p:spPr bwMode="auto">
            <a:xfrm flipV="1">
              <a:off x="669" y="288"/>
              <a:ext cx="1" cy="31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07" name="Line 31"/>
            <p:cNvSpPr>
              <a:spLocks noChangeShapeType="1"/>
            </p:cNvSpPr>
            <p:nvPr/>
          </p:nvSpPr>
          <p:spPr bwMode="auto">
            <a:xfrm>
              <a:off x="669" y="3437"/>
              <a:ext cx="39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08" name="Line 32"/>
            <p:cNvSpPr>
              <a:spLocks noChangeShapeType="1"/>
            </p:cNvSpPr>
            <p:nvPr/>
          </p:nvSpPr>
          <p:spPr bwMode="auto">
            <a:xfrm flipV="1">
              <a:off x="669" y="288"/>
              <a:ext cx="1" cy="31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09" name="Line 33"/>
            <p:cNvSpPr>
              <a:spLocks noChangeShapeType="1"/>
            </p:cNvSpPr>
            <p:nvPr/>
          </p:nvSpPr>
          <p:spPr bwMode="auto">
            <a:xfrm flipV="1">
              <a:off x="669" y="3397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10" name="Line 34"/>
            <p:cNvSpPr>
              <a:spLocks noChangeShapeType="1"/>
            </p:cNvSpPr>
            <p:nvPr/>
          </p:nvSpPr>
          <p:spPr bwMode="auto">
            <a:xfrm>
              <a:off x="669" y="288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11" name="Rectangle 35"/>
            <p:cNvSpPr>
              <a:spLocks noChangeArrowheads="1"/>
            </p:cNvSpPr>
            <p:nvPr/>
          </p:nvSpPr>
          <p:spPr bwMode="auto">
            <a:xfrm>
              <a:off x="630" y="3457"/>
              <a:ext cx="55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GB"/>
            </a:p>
          </p:txBody>
        </p:sp>
        <p:sp>
          <p:nvSpPr>
            <p:cNvPr id="152612" name="Line 36"/>
            <p:cNvSpPr>
              <a:spLocks noChangeShapeType="1"/>
            </p:cNvSpPr>
            <p:nvPr/>
          </p:nvSpPr>
          <p:spPr bwMode="auto">
            <a:xfrm flipV="1">
              <a:off x="1331" y="3397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13" name="Line 37"/>
            <p:cNvSpPr>
              <a:spLocks noChangeShapeType="1"/>
            </p:cNvSpPr>
            <p:nvPr/>
          </p:nvSpPr>
          <p:spPr bwMode="auto">
            <a:xfrm>
              <a:off x="1331" y="288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14" name="Rectangle 38"/>
            <p:cNvSpPr>
              <a:spLocks noChangeArrowheads="1"/>
            </p:cNvSpPr>
            <p:nvPr/>
          </p:nvSpPr>
          <p:spPr bwMode="auto">
            <a:xfrm>
              <a:off x="1290" y="3457"/>
              <a:ext cx="55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GB"/>
            </a:p>
          </p:txBody>
        </p:sp>
        <p:sp>
          <p:nvSpPr>
            <p:cNvPr id="152615" name="Line 39"/>
            <p:cNvSpPr>
              <a:spLocks noChangeShapeType="1"/>
            </p:cNvSpPr>
            <p:nvPr/>
          </p:nvSpPr>
          <p:spPr bwMode="auto">
            <a:xfrm flipV="1">
              <a:off x="1994" y="3397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16" name="Line 40"/>
            <p:cNvSpPr>
              <a:spLocks noChangeShapeType="1"/>
            </p:cNvSpPr>
            <p:nvPr/>
          </p:nvSpPr>
          <p:spPr bwMode="auto">
            <a:xfrm>
              <a:off x="1994" y="288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17" name="Rectangle 41"/>
            <p:cNvSpPr>
              <a:spLocks noChangeArrowheads="1"/>
            </p:cNvSpPr>
            <p:nvPr/>
          </p:nvSpPr>
          <p:spPr bwMode="auto">
            <a:xfrm>
              <a:off x="1956" y="3457"/>
              <a:ext cx="55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Helvetica" pitchFamily="34" charset="0"/>
                </a:rPr>
                <a:t>2</a:t>
              </a:r>
              <a:endParaRPr lang="en-GB"/>
            </a:p>
          </p:txBody>
        </p:sp>
        <p:sp>
          <p:nvSpPr>
            <p:cNvPr id="152618" name="Line 42"/>
            <p:cNvSpPr>
              <a:spLocks noChangeShapeType="1"/>
            </p:cNvSpPr>
            <p:nvPr/>
          </p:nvSpPr>
          <p:spPr bwMode="auto">
            <a:xfrm flipV="1">
              <a:off x="2656" y="3397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19" name="Line 43"/>
            <p:cNvSpPr>
              <a:spLocks noChangeShapeType="1"/>
            </p:cNvSpPr>
            <p:nvPr/>
          </p:nvSpPr>
          <p:spPr bwMode="auto">
            <a:xfrm>
              <a:off x="2656" y="288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20" name="Rectangle 44"/>
            <p:cNvSpPr>
              <a:spLocks noChangeArrowheads="1"/>
            </p:cNvSpPr>
            <p:nvPr/>
          </p:nvSpPr>
          <p:spPr bwMode="auto">
            <a:xfrm>
              <a:off x="2614" y="3457"/>
              <a:ext cx="55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Helvetica" pitchFamily="34" charset="0"/>
                </a:rPr>
                <a:t>3</a:t>
              </a:r>
              <a:endParaRPr lang="en-GB"/>
            </a:p>
          </p:txBody>
        </p:sp>
        <p:sp>
          <p:nvSpPr>
            <p:cNvPr id="152621" name="Line 45"/>
            <p:cNvSpPr>
              <a:spLocks noChangeShapeType="1"/>
            </p:cNvSpPr>
            <p:nvPr/>
          </p:nvSpPr>
          <p:spPr bwMode="auto">
            <a:xfrm flipV="1">
              <a:off x="3318" y="3397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22" name="Line 46"/>
            <p:cNvSpPr>
              <a:spLocks noChangeShapeType="1"/>
            </p:cNvSpPr>
            <p:nvPr/>
          </p:nvSpPr>
          <p:spPr bwMode="auto">
            <a:xfrm>
              <a:off x="3318" y="288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23" name="Rectangle 47"/>
            <p:cNvSpPr>
              <a:spLocks noChangeArrowheads="1"/>
            </p:cNvSpPr>
            <p:nvPr/>
          </p:nvSpPr>
          <p:spPr bwMode="auto">
            <a:xfrm>
              <a:off x="3278" y="3457"/>
              <a:ext cx="55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Helvetica" pitchFamily="34" charset="0"/>
                </a:rPr>
                <a:t>4</a:t>
              </a:r>
              <a:endParaRPr lang="en-GB"/>
            </a:p>
          </p:txBody>
        </p:sp>
        <p:sp>
          <p:nvSpPr>
            <p:cNvPr id="152624" name="Line 48"/>
            <p:cNvSpPr>
              <a:spLocks noChangeShapeType="1"/>
            </p:cNvSpPr>
            <p:nvPr/>
          </p:nvSpPr>
          <p:spPr bwMode="auto">
            <a:xfrm flipV="1">
              <a:off x="3981" y="3397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25" name="Line 49"/>
            <p:cNvSpPr>
              <a:spLocks noChangeShapeType="1"/>
            </p:cNvSpPr>
            <p:nvPr/>
          </p:nvSpPr>
          <p:spPr bwMode="auto">
            <a:xfrm>
              <a:off x="3981" y="288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26" name="Rectangle 50"/>
            <p:cNvSpPr>
              <a:spLocks noChangeArrowheads="1"/>
            </p:cNvSpPr>
            <p:nvPr/>
          </p:nvSpPr>
          <p:spPr bwMode="auto">
            <a:xfrm>
              <a:off x="3940" y="3457"/>
              <a:ext cx="55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Helvetica" pitchFamily="34" charset="0"/>
                </a:rPr>
                <a:t>5</a:t>
              </a:r>
              <a:endParaRPr lang="en-GB"/>
            </a:p>
          </p:txBody>
        </p:sp>
        <p:sp>
          <p:nvSpPr>
            <p:cNvPr id="152627" name="Line 51"/>
            <p:cNvSpPr>
              <a:spLocks noChangeShapeType="1"/>
            </p:cNvSpPr>
            <p:nvPr/>
          </p:nvSpPr>
          <p:spPr bwMode="auto">
            <a:xfrm flipV="1">
              <a:off x="4650" y="3397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28" name="Line 52"/>
            <p:cNvSpPr>
              <a:spLocks noChangeShapeType="1"/>
            </p:cNvSpPr>
            <p:nvPr/>
          </p:nvSpPr>
          <p:spPr bwMode="auto">
            <a:xfrm>
              <a:off x="4650" y="288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29" name="Rectangle 53"/>
            <p:cNvSpPr>
              <a:spLocks noChangeArrowheads="1"/>
            </p:cNvSpPr>
            <p:nvPr/>
          </p:nvSpPr>
          <p:spPr bwMode="auto">
            <a:xfrm>
              <a:off x="4609" y="3457"/>
              <a:ext cx="55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Helvetica" pitchFamily="34" charset="0"/>
                </a:rPr>
                <a:t>6</a:t>
              </a:r>
              <a:endParaRPr lang="en-GB"/>
            </a:p>
          </p:txBody>
        </p:sp>
        <p:sp>
          <p:nvSpPr>
            <p:cNvPr id="152630" name="Line 54"/>
            <p:cNvSpPr>
              <a:spLocks noChangeShapeType="1"/>
            </p:cNvSpPr>
            <p:nvPr/>
          </p:nvSpPr>
          <p:spPr bwMode="auto">
            <a:xfrm>
              <a:off x="669" y="3437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31" name="Line 55"/>
            <p:cNvSpPr>
              <a:spLocks noChangeShapeType="1"/>
            </p:cNvSpPr>
            <p:nvPr/>
          </p:nvSpPr>
          <p:spPr bwMode="auto">
            <a:xfrm flipH="1">
              <a:off x="4609" y="3437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32" name="Rectangle 56"/>
            <p:cNvSpPr>
              <a:spLocks noChangeArrowheads="1"/>
            </p:cNvSpPr>
            <p:nvPr/>
          </p:nvSpPr>
          <p:spPr bwMode="auto">
            <a:xfrm>
              <a:off x="395" y="3356"/>
              <a:ext cx="171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Helvetica" pitchFamily="34" charset="0"/>
                </a:rPr>
                <a:t>-0.5</a:t>
              </a:r>
              <a:endParaRPr lang="en-GB"/>
            </a:p>
          </p:txBody>
        </p:sp>
        <p:sp>
          <p:nvSpPr>
            <p:cNvPr id="152633" name="Line 57"/>
            <p:cNvSpPr>
              <a:spLocks noChangeShapeType="1"/>
            </p:cNvSpPr>
            <p:nvPr/>
          </p:nvSpPr>
          <p:spPr bwMode="auto">
            <a:xfrm>
              <a:off x="669" y="2646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34" name="Line 58"/>
            <p:cNvSpPr>
              <a:spLocks noChangeShapeType="1"/>
            </p:cNvSpPr>
            <p:nvPr/>
          </p:nvSpPr>
          <p:spPr bwMode="auto">
            <a:xfrm flipH="1">
              <a:off x="4609" y="2646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35" name="Rectangle 59"/>
            <p:cNvSpPr>
              <a:spLocks noChangeArrowheads="1"/>
            </p:cNvSpPr>
            <p:nvPr/>
          </p:nvSpPr>
          <p:spPr bwMode="auto">
            <a:xfrm>
              <a:off x="563" y="2567"/>
              <a:ext cx="55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GB"/>
            </a:p>
          </p:txBody>
        </p:sp>
        <p:sp>
          <p:nvSpPr>
            <p:cNvPr id="152636" name="Line 60"/>
            <p:cNvSpPr>
              <a:spLocks noChangeShapeType="1"/>
            </p:cNvSpPr>
            <p:nvPr/>
          </p:nvSpPr>
          <p:spPr bwMode="auto">
            <a:xfrm>
              <a:off x="669" y="1863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37" name="Line 61"/>
            <p:cNvSpPr>
              <a:spLocks noChangeShapeType="1"/>
            </p:cNvSpPr>
            <p:nvPr/>
          </p:nvSpPr>
          <p:spPr bwMode="auto">
            <a:xfrm flipH="1">
              <a:off x="4609" y="1863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38" name="Rectangle 62"/>
            <p:cNvSpPr>
              <a:spLocks noChangeArrowheads="1"/>
            </p:cNvSpPr>
            <p:nvPr/>
          </p:nvSpPr>
          <p:spPr bwMode="auto">
            <a:xfrm>
              <a:off x="442" y="1782"/>
              <a:ext cx="139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GB"/>
            </a:p>
          </p:txBody>
        </p:sp>
        <p:sp>
          <p:nvSpPr>
            <p:cNvPr id="152639" name="Line 63"/>
            <p:cNvSpPr>
              <a:spLocks noChangeShapeType="1"/>
            </p:cNvSpPr>
            <p:nvPr/>
          </p:nvSpPr>
          <p:spPr bwMode="auto">
            <a:xfrm>
              <a:off x="669" y="1072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40" name="Line 64"/>
            <p:cNvSpPr>
              <a:spLocks noChangeShapeType="1"/>
            </p:cNvSpPr>
            <p:nvPr/>
          </p:nvSpPr>
          <p:spPr bwMode="auto">
            <a:xfrm flipH="1">
              <a:off x="4609" y="1072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41" name="Rectangle 65"/>
            <p:cNvSpPr>
              <a:spLocks noChangeArrowheads="1"/>
            </p:cNvSpPr>
            <p:nvPr/>
          </p:nvSpPr>
          <p:spPr bwMode="auto">
            <a:xfrm>
              <a:off x="563" y="993"/>
              <a:ext cx="55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GB"/>
            </a:p>
          </p:txBody>
        </p:sp>
        <p:sp>
          <p:nvSpPr>
            <p:cNvPr id="152642" name="Line 66"/>
            <p:cNvSpPr>
              <a:spLocks noChangeShapeType="1"/>
            </p:cNvSpPr>
            <p:nvPr/>
          </p:nvSpPr>
          <p:spPr bwMode="auto">
            <a:xfrm>
              <a:off x="669" y="288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43" name="Line 67"/>
            <p:cNvSpPr>
              <a:spLocks noChangeShapeType="1"/>
            </p:cNvSpPr>
            <p:nvPr/>
          </p:nvSpPr>
          <p:spPr bwMode="auto">
            <a:xfrm flipH="1">
              <a:off x="4609" y="288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44" name="Rectangle 68"/>
            <p:cNvSpPr>
              <a:spLocks noChangeArrowheads="1"/>
            </p:cNvSpPr>
            <p:nvPr/>
          </p:nvSpPr>
          <p:spPr bwMode="auto">
            <a:xfrm>
              <a:off x="442" y="207"/>
              <a:ext cx="139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Helvetica" pitchFamily="34" charset="0"/>
                </a:rPr>
                <a:t>1.5</a:t>
              </a:r>
              <a:endParaRPr lang="en-GB"/>
            </a:p>
          </p:txBody>
        </p:sp>
        <p:sp>
          <p:nvSpPr>
            <p:cNvPr id="152645" name="Line 69"/>
            <p:cNvSpPr>
              <a:spLocks noChangeShapeType="1"/>
            </p:cNvSpPr>
            <p:nvPr/>
          </p:nvSpPr>
          <p:spPr bwMode="auto">
            <a:xfrm>
              <a:off x="669" y="288"/>
              <a:ext cx="39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46" name="Line 70"/>
            <p:cNvSpPr>
              <a:spLocks noChangeShapeType="1"/>
            </p:cNvSpPr>
            <p:nvPr/>
          </p:nvSpPr>
          <p:spPr bwMode="auto">
            <a:xfrm>
              <a:off x="669" y="3437"/>
              <a:ext cx="39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47" name="Line 71"/>
            <p:cNvSpPr>
              <a:spLocks noChangeShapeType="1"/>
            </p:cNvSpPr>
            <p:nvPr/>
          </p:nvSpPr>
          <p:spPr bwMode="auto">
            <a:xfrm flipV="1">
              <a:off x="4650" y="288"/>
              <a:ext cx="1" cy="31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48" name="Line 72"/>
            <p:cNvSpPr>
              <a:spLocks noChangeShapeType="1"/>
            </p:cNvSpPr>
            <p:nvPr/>
          </p:nvSpPr>
          <p:spPr bwMode="auto">
            <a:xfrm flipV="1">
              <a:off x="669" y="288"/>
              <a:ext cx="1" cy="31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49" name="Freeform 73"/>
            <p:cNvSpPr>
              <a:spLocks/>
            </p:cNvSpPr>
            <p:nvPr/>
          </p:nvSpPr>
          <p:spPr bwMode="auto">
            <a:xfrm>
              <a:off x="669" y="1072"/>
              <a:ext cx="850" cy="93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33" y="7"/>
                </a:cxn>
                <a:cxn ang="0">
                  <a:pos x="54" y="20"/>
                </a:cxn>
                <a:cxn ang="0">
                  <a:pos x="74" y="27"/>
                </a:cxn>
                <a:cxn ang="0">
                  <a:pos x="94" y="47"/>
                </a:cxn>
                <a:cxn ang="0">
                  <a:pos x="114" y="60"/>
                </a:cxn>
                <a:cxn ang="0">
                  <a:pos x="134" y="80"/>
                </a:cxn>
                <a:cxn ang="0">
                  <a:pos x="154" y="100"/>
                </a:cxn>
                <a:cxn ang="0">
                  <a:pos x="174" y="121"/>
                </a:cxn>
                <a:cxn ang="0">
                  <a:pos x="194" y="147"/>
                </a:cxn>
                <a:cxn ang="0">
                  <a:pos x="221" y="174"/>
                </a:cxn>
                <a:cxn ang="0">
                  <a:pos x="234" y="194"/>
                </a:cxn>
                <a:cxn ang="0">
                  <a:pos x="254" y="221"/>
                </a:cxn>
                <a:cxn ang="0">
                  <a:pos x="274" y="248"/>
                </a:cxn>
                <a:cxn ang="0">
                  <a:pos x="294" y="275"/>
                </a:cxn>
                <a:cxn ang="0">
                  <a:pos x="314" y="301"/>
                </a:cxn>
                <a:cxn ang="0">
                  <a:pos x="335" y="328"/>
                </a:cxn>
                <a:cxn ang="0">
                  <a:pos x="355" y="355"/>
                </a:cxn>
                <a:cxn ang="0">
                  <a:pos x="381" y="389"/>
                </a:cxn>
                <a:cxn ang="0">
                  <a:pos x="401" y="415"/>
                </a:cxn>
                <a:cxn ang="0">
                  <a:pos x="421" y="442"/>
                </a:cxn>
                <a:cxn ang="0">
                  <a:pos x="442" y="469"/>
                </a:cxn>
                <a:cxn ang="0">
                  <a:pos x="462" y="496"/>
                </a:cxn>
                <a:cxn ang="0">
                  <a:pos x="482" y="523"/>
                </a:cxn>
                <a:cxn ang="0">
                  <a:pos x="502" y="549"/>
                </a:cxn>
                <a:cxn ang="0">
                  <a:pos x="522" y="576"/>
                </a:cxn>
                <a:cxn ang="0">
                  <a:pos x="535" y="596"/>
                </a:cxn>
                <a:cxn ang="0">
                  <a:pos x="555" y="623"/>
                </a:cxn>
                <a:cxn ang="0">
                  <a:pos x="575" y="650"/>
                </a:cxn>
                <a:cxn ang="0">
                  <a:pos x="595" y="670"/>
                </a:cxn>
                <a:cxn ang="0">
                  <a:pos x="615" y="697"/>
                </a:cxn>
                <a:cxn ang="0">
                  <a:pos x="636" y="717"/>
                </a:cxn>
                <a:cxn ang="0">
                  <a:pos x="656" y="744"/>
                </a:cxn>
                <a:cxn ang="0">
                  <a:pos x="676" y="764"/>
                </a:cxn>
                <a:cxn ang="0">
                  <a:pos x="696" y="791"/>
                </a:cxn>
                <a:cxn ang="0">
                  <a:pos x="716" y="811"/>
                </a:cxn>
                <a:cxn ang="0">
                  <a:pos x="736" y="831"/>
                </a:cxn>
                <a:cxn ang="0">
                  <a:pos x="756" y="851"/>
                </a:cxn>
                <a:cxn ang="0">
                  <a:pos x="776" y="871"/>
                </a:cxn>
                <a:cxn ang="0">
                  <a:pos x="796" y="891"/>
                </a:cxn>
                <a:cxn ang="0">
                  <a:pos x="816" y="911"/>
                </a:cxn>
                <a:cxn ang="0">
                  <a:pos x="836" y="931"/>
                </a:cxn>
              </a:cxnLst>
              <a:rect l="0" t="0" r="r" b="b"/>
              <a:pathLst>
                <a:path w="850" h="938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20" y="7"/>
                  </a:lnTo>
                  <a:lnTo>
                    <a:pt x="27" y="7"/>
                  </a:lnTo>
                  <a:lnTo>
                    <a:pt x="33" y="7"/>
                  </a:lnTo>
                  <a:lnTo>
                    <a:pt x="40" y="13"/>
                  </a:lnTo>
                  <a:lnTo>
                    <a:pt x="47" y="13"/>
                  </a:lnTo>
                  <a:lnTo>
                    <a:pt x="54" y="20"/>
                  </a:lnTo>
                  <a:lnTo>
                    <a:pt x="60" y="20"/>
                  </a:lnTo>
                  <a:lnTo>
                    <a:pt x="67" y="27"/>
                  </a:lnTo>
                  <a:lnTo>
                    <a:pt x="74" y="27"/>
                  </a:lnTo>
                  <a:lnTo>
                    <a:pt x="80" y="33"/>
                  </a:lnTo>
                  <a:lnTo>
                    <a:pt x="87" y="40"/>
                  </a:lnTo>
                  <a:lnTo>
                    <a:pt x="94" y="47"/>
                  </a:lnTo>
                  <a:lnTo>
                    <a:pt x="100" y="47"/>
                  </a:lnTo>
                  <a:lnTo>
                    <a:pt x="107" y="54"/>
                  </a:lnTo>
                  <a:lnTo>
                    <a:pt x="114" y="60"/>
                  </a:lnTo>
                  <a:lnTo>
                    <a:pt x="120" y="67"/>
                  </a:lnTo>
                  <a:lnTo>
                    <a:pt x="127" y="74"/>
                  </a:lnTo>
                  <a:lnTo>
                    <a:pt x="134" y="80"/>
                  </a:lnTo>
                  <a:lnTo>
                    <a:pt x="141" y="87"/>
                  </a:lnTo>
                  <a:lnTo>
                    <a:pt x="147" y="94"/>
                  </a:lnTo>
                  <a:lnTo>
                    <a:pt x="154" y="100"/>
                  </a:lnTo>
                  <a:lnTo>
                    <a:pt x="161" y="107"/>
                  </a:lnTo>
                  <a:lnTo>
                    <a:pt x="167" y="114"/>
                  </a:lnTo>
                  <a:lnTo>
                    <a:pt x="174" y="121"/>
                  </a:lnTo>
                  <a:lnTo>
                    <a:pt x="181" y="127"/>
                  </a:lnTo>
                  <a:lnTo>
                    <a:pt x="194" y="141"/>
                  </a:lnTo>
                  <a:lnTo>
                    <a:pt x="194" y="147"/>
                  </a:lnTo>
                  <a:lnTo>
                    <a:pt x="201" y="154"/>
                  </a:lnTo>
                  <a:lnTo>
                    <a:pt x="207" y="161"/>
                  </a:lnTo>
                  <a:lnTo>
                    <a:pt x="221" y="174"/>
                  </a:lnTo>
                  <a:lnTo>
                    <a:pt x="221" y="181"/>
                  </a:lnTo>
                  <a:lnTo>
                    <a:pt x="227" y="188"/>
                  </a:lnTo>
                  <a:lnTo>
                    <a:pt x="234" y="194"/>
                  </a:lnTo>
                  <a:lnTo>
                    <a:pt x="248" y="208"/>
                  </a:lnTo>
                  <a:lnTo>
                    <a:pt x="248" y="214"/>
                  </a:lnTo>
                  <a:lnTo>
                    <a:pt x="254" y="221"/>
                  </a:lnTo>
                  <a:lnTo>
                    <a:pt x="261" y="228"/>
                  </a:lnTo>
                  <a:lnTo>
                    <a:pt x="274" y="241"/>
                  </a:lnTo>
                  <a:lnTo>
                    <a:pt x="274" y="248"/>
                  </a:lnTo>
                  <a:lnTo>
                    <a:pt x="281" y="255"/>
                  </a:lnTo>
                  <a:lnTo>
                    <a:pt x="294" y="268"/>
                  </a:lnTo>
                  <a:lnTo>
                    <a:pt x="294" y="275"/>
                  </a:lnTo>
                  <a:lnTo>
                    <a:pt x="301" y="281"/>
                  </a:lnTo>
                  <a:lnTo>
                    <a:pt x="314" y="295"/>
                  </a:lnTo>
                  <a:lnTo>
                    <a:pt x="314" y="301"/>
                  </a:lnTo>
                  <a:lnTo>
                    <a:pt x="328" y="315"/>
                  </a:lnTo>
                  <a:lnTo>
                    <a:pt x="328" y="322"/>
                  </a:lnTo>
                  <a:lnTo>
                    <a:pt x="335" y="328"/>
                  </a:lnTo>
                  <a:lnTo>
                    <a:pt x="348" y="342"/>
                  </a:lnTo>
                  <a:lnTo>
                    <a:pt x="348" y="348"/>
                  </a:lnTo>
                  <a:lnTo>
                    <a:pt x="355" y="355"/>
                  </a:lnTo>
                  <a:lnTo>
                    <a:pt x="368" y="368"/>
                  </a:lnTo>
                  <a:lnTo>
                    <a:pt x="368" y="375"/>
                  </a:lnTo>
                  <a:lnTo>
                    <a:pt x="381" y="389"/>
                  </a:lnTo>
                  <a:lnTo>
                    <a:pt x="381" y="395"/>
                  </a:lnTo>
                  <a:lnTo>
                    <a:pt x="388" y="402"/>
                  </a:lnTo>
                  <a:lnTo>
                    <a:pt x="401" y="415"/>
                  </a:lnTo>
                  <a:lnTo>
                    <a:pt x="401" y="422"/>
                  </a:lnTo>
                  <a:lnTo>
                    <a:pt x="408" y="429"/>
                  </a:lnTo>
                  <a:lnTo>
                    <a:pt x="421" y="442"/>
                  </a:lnTo>
                  <a:lnTo>
                    <a:pt x="421" y="449"/>
                  </a:lnTo>
                  <a:lnTo>
                    <a:pt x="428" y="456"/>
                  </a:lnTo>
                  <a:lnTo>
                    <a:pt x="442" y="469"/>
                  </a:lnTo>
                  <a:lnTo>
                    <a:pt x="442" y="476"/>
                  </a:lnTo>
                  <a:lnTo>
                    <a:pt x="448" y="482"/>
                  </a:lnTo>
                  <a:lnTo>
                    <a:pt x="462" y="496"/>
                  </a:lnTo>
                  <a:lnTo>
                    <a:pt x="462" y="502"/>
                  </a:lnTo>
                  <a:lnTo>
                    <a:pt x="468" y="509"/>
                  </a:lnTo>
                  <a:lnTo>
                    <a:pt x="482" y="523"/>
                  </a:lnTo>
                  <a:lnTo>
                    <a:pt x="482" y="529"/>
                  </a:lnTo>
                  <a:lnTo>
                    <a:pt x="488" y="536"/>
                  </a:lnTo>
                  <a:lnTo>
                    <a:pt x="502" y="549"/>
                  </a:lnTo>
                  <a:lnTo>
                    <a:pt x="502" y="556"/>
                  </a:lnTo>
                  <a:lnTo>
                    <a:pt x="508" y="563"/>
                  </a:lnTo>
                  <a:lnTo>
                    <a:pt x="522" y="576"/>
                  </a:lnTo>
                  <a:lnTo>
                    <a:pt x="522" y="583"/>
                  </a:lnTo>
                  <a:lnTo>
                    <a:pt x="529" y="590"/>
                  </a:lnTo>
                  <a:lnTo>
                    <a:pt x="535" y="596"/>
                  </a:lnTo>
                  <a:lnTo>
                    <a:pt x="549" y="610"/>
                  </a:lnTo>
                  <a:lnTo>
                    <a:pt x="549" y="616"/>
                  </a:lnTo>
                  <a:lnTo>
                    <a:pt x="555" y="623"/>
                  </a:lnTo>
                  <a:lnTo>
                    <a:pt x="562" y="630"/>
                  </a:lnTo>
                  <a:lnTo>
                    <a:pt x="575" y="643"/>
                  </a:lnTo>
                  <a:lnTo>
                    <a:pt x="575" y="650"/>
                  </a:lnTo>
                  <a:lnTo>
                    <a:pt x="582" y="657"/>
                  </a:lnTo>
                  <a:lnTo>
                    <a:pt x="589" y="663"/>
                  </a:lnTo>
                  <a:lnTo>
                    <a:pt x="595" y="670"/>
                  </a:lnTo>
                  <a:lnTo>
                    <a:pt x="609" y="683"/>
                  </a:lnTo>
                  <a:lnTo>
                    <a:pt x="609" y="690"/>
                  </a:lnTo>
                  <a:lnTo>
                    <a:pt x="615" y="697"/>
                  </a:lnTo>
                  <a:lnTo>
                    <a:pt x="622" y="703"/>
                  </a:lnTo>
                  <a:lnTo>
                    <a:pt x="629" y="710"/>
                  </a:lnTo>
                  <a:lnTo>
                    <a:pt x="636" y="717"/>
                  </a:lnTo>
                  <a:lnTo>
                    <a:pt x="649" y="730"/>
                  </a:lnTo>
                  <a:lnTo>
                    <a:pt x="649" y="737"/>
                  </a:lnTo>
                  <a:lnTo>
                    <a:pt x="656" y="744"/>
                  </a:lnTo>
                  <a:lnTo>
                    <a:pt x="662" y="750"/>
                  </a:lnTo>
                  <a:lnTo>
                    <a:pt x="669" y="757"/>
                  </a:lnTo>
                  <a:lnTo>
                    <a:pt x="676" y="764"/>
                  </a:lnTo>
                  <a:lnTo>
                    <a:pt x="682" y="770"/>
                  </a:lnTo>
                  <a:lnTo>
                    <a:pt x="696" y="784"/>
                  </a:lnTo>
                  <a:lnTo>
                    <a:pt x="696" y="791"/>
                  </a:lnTo>
                  <a:lnTo>
                    <a:pt x="702" y="797"/>
                  </a:lnTo>
                  <a:lnTo>
                    <a:pt x="709" y="804"/>
                  </a:lnTo>
                  <a:lnTo>
                    <a:pt x="716" y="811"/>
                  </a:lnTo>
                  <a:lnTo>
                    <a:pt x="723" y="817"/>
                  </a:lnTo>
                  <a:lnTo>
                    <a:pt x="729" y="824"/>
                  </a:lnTo>
                  <a:lnTo>
                    <a:pt x="736" y="831"/>
                  </a:lnTo>
                  <a:lnTo>
                    <a:pt x="743" y="837"/>
                  </a:lnTo>
                  <a:lnTo>
                    <a:pt x="749" y="844"/>
                  </a:lnTo>
                  <a:lnTo>
                    <a:pt x="756" y="851"/>
                  </a:lnTo>
                  <a:lnTo>
                    <a:pt x="763" y="857"/>
                  </a:lnTo>
                  <a:lnTo>
                    <a:pt x="769" y="864"/>
                  </a:lnTo>
                  <a:lnTo>
                    <a:pt x="776" y="871"/>
                  </a:lnTo>
                  <a:lnTo>
                    <a:pt x="783" y="878"/>
                  </a:lnTo>
                  <a:lnTo>
                    <a:pt x="789" y="884"/>
                  </a:lnTo>
                  <a:lnTo>
                    <a:pt x="796" y="891"/>
                  </a:lnTo>
                  <a:lnTo>
                    <a:pt x="803" y="898"/>
                  </a:lnTo>
                  <a:lnTo>
                    <a:pt x="810" y="904"/>
                  </a:lnTo>
                  <a:lnTo>
                    <a:pt x="816" y="911"/>
                  </a:lnTo>
                  <a:lnTo>
                    <a:pt x="823" y="918"/>
                  </a:lnTo>
                  <a:lnTo>
                    <a:pt x="830" y="924"/>
                  </a:lnTo>
                  <a:lnTo>
                    <a:pt x="836" y="931"/>
                  </a:lnTo>
                  <a:lnTo>
                    <a:pt x="843" y="938"/>
                  </a:lnTo>
                  <a:lnTo>
                    <a:pt x="850" y="93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50" name="Freeform 74"/>
            <p:cNvSpPr>
              <a:spLocks/>
            </p:cNvSpPr>
            <p:nvPr/>
          </p:nvSpPr>
          <p:spPr bwMode="auto">
            <a:xfrm>
              <a:off x="1519" y="2010"/>
              <a:ext cx="849" cy="455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33" y="33"/>
                </a:cxn>
                <a:cxn ang="0">
                  <a:pos x="53" y="47"/>
                </a:cxn>
                <a:cxn ang="0">
                  <a:pos x="73" y="67"/>
                </a:cxn>
                <a:cxn ang="0">
                  <a:pos x="93" y="80"/>
                </a:cxn>
                <a:cxn ang="0">
                  <a:pos x="113" y="100"/>
                </a:cxn>
                <a:cxn ang="0">
                  <a:pos x="133" y="114"/>
                </a:cxn>
                <a:cxn ang="0">
                  <a:pos x="154" y="127"/>
                </a:cxn>
                <a:cxn ang="0">
                  <a:pos x="174" y="141"/>
                </a:cxn>
                <a:cxn ang="0">
                  <a:pos x="194" y="161"/>
                </a:cxn>
                <a:cxn ang="0">
                  <a:pos x="214" y="174"/>
                </a:cxn>
                <a:cxn ang="0">
                  <a:pos x="234" y="187"/>
                </a:cxn>
                <a:cxn ang="0">
                  <a:pos x="254" y="201"/>
                </a:cxn>
                <a:cxn ang="0">
                  <a:pos x="274" y="214"/>
                </a:cxn>
                <a:cxn ang="0">
                  <a:pos x="294" y="221"/>
                </a:cxn>
                <a:cxn ang="0">
                  <a:pos x="314" y="234"/>
                </a:cxn>
                <a:cxn ang="0">
                  <a:pos x="334" y="248"/>
                </a:cxn>
                <a:cxn ang="0">
                  <a:pos x="354" y="261"/>
                </a:cxn>
                <a:cxn ang="0">
                  <a:pos x="374" y="268"/>
                </a:cxn>
                <a:cxn ang="0">
                  <a:pos x="394" y="281"/>
                </a:cxn>
                <a:cxn ang="0">
                  <a:pos x="414" y="288"/>
                </a:cxn>
                <a:cxn ang="0">
                  <a:pos x="435" y="301"/>
                </a:cxn>
                <a:cxn ang="0">
                  <a:pos x="455" y="308"/>
                </a:cxn>
                <a:cxn ang="0">
                  <a:pos x="475" y="321"/>
                </a:cxn>
                <a:cxn ang="0">
                  <a:pos x="495" y="328"/>
                </a:cxn>
                <a:cxn ang="0">
                  <a:pos x="515" y="342"/>
                </a:cxn>
                <a:cxn ang="0">
                  <a:pos x="535" y="348"/>
                </a:cxn>
                <a:cxn ang="0">
                  <a:pos x="555" y="355"/>
                </a:cxn>
                <a:cxn ang="0">
                  <a:pos x="575" y="362"/>
                </a:cxn>
                <a:cxn ang="0">
                  <a:pos x="595" y="375"/>
                </a:cxn>
                <a:cxn ang="0">
                  <a:pos x="615" y="382"/>
                </a:cxn>
                <a:cxn ang="0">
                  <a:pos x="635" y="388"/>
                </a:cxn>
                <a:cxn ang="0">
                  <a:pos x="655" y="395"/>
                </a:cxn>
                <a:cxn ang="0">
                  <a:pos x="675" y="402"/>
                </a:cxn>
                <a:cxn ang="0">
                  <a:pos x="695" y="409"/>
                </a:cxn>
                <a:cxn ang="0">
                  <a:pos x="715" y="415"/>
                </a:cxn>
                <a:cxn ang="0">
                  <a:pos x="736" y="422"/>
                </a:cxn>
                <a:cxn ang="0">
                  <a:pos x="756" y="429"/>
                </a:cxn>
                <a:cxn ang="0">
                  <a:pos x="776" y="435"/>
                </a:cxn>
                <a:cxn ang="0">
                  <a:pos x="796" y="442"/>
                </a:cxn>
                <a:cxn ang="0">
                  <a:pos x="816" y="449"/>
                </a:cxn>
                <a:cxn ang="0">
                  <a:pos x="836" y="455"/>
                </a:cxn>
              </a:cxnLst>
              <a:rect l="0" t="0" r="r" b="b"/>
              <a:pathLst>
                <a:path w="849" h="455">
                  <a:moveTo>
                    <a:pt x="0" y="0"/>
                  </a:moveTo>
                  <a:lnTo>
                    <a:pt x="6" y="7"/>
                  </a:lnTo>
                  <a:lnTo>
                    <a:pt x="13" y="13"/>
                  </a:lnTo>
                  <a:lnTo>
                    <a:pt x="20" y="20"/>
                  </a:lnTo>
                  <a:lnTo>
                    <a:pt x="26" y="27"/>
                  </a:lnTo>
                  <a:lnTo>
                    <a:pt x="33" y="33"/>
                  </a:lnTo>
                  <a:lnTo>
                    <a:pt x="40" y="40"/>
                  </a:lnTo>
                  <a:lnTo>
                    <a:pt x="46" y="47"/>
                  </a:lnTo>
                  <a:lnTo>
                    <a:pt x="53" y="47"/>
                  </a:lnTo>
                  <a:lnTo>
                    <a:pt x="60" y="53"/>
                  </a:lnTo>
                  <a:lnTo>
                    <a:pt x="67" y="60"/>
                  </a:lnTo>
                  <a:lnTo>
                    <a:pt x="73" y="67"/>
                  </a:lnTo>
                  <a:lnTo>
                    <a:pt x="80" y="74"/>
                  </a:lnTo>
                  <a:lnTo>
                    <a:pt x="87" y="80"/>
                  </a:lnTo>
                  <a:lnTo>
                    <a:pt x="93" y="80"/>
                  </a:lnTo>
                  <a:lnTo>
                    <a:pt x="100" y="87"/>
                  </a:lnTo>
                  <a:lnTo>
                    <a:pt x="107" y="94"/>
                  </a:lnTo>
                  <a:lnTo>
                    <a:pt x="113" y="100"/>
                  </a:lnTo>
                  <a:lnTo>
                    <a:pt x="120" y="100"/>
                  </a:lnTo>
                  <a:lnTo>
                    <a:pt x="127" y="107"/>
                  </a:lnTo>
                  <a:lnTo>
                    <a:pt x="133" y="114"/>
                  </a:lnTo>
                  <a:lnTo>
                    <a:pt x="140" y="120"/>
                  </a:lnTo>
                  <a:lnTo>
                    <a:pt x="147" y="127"/>
                  </a:lnTo>
                  <a:lnTo>
                    <a:pt x="154" y="127"/>
                  </a:lnTo>
                  <a:lnTo>
                    <a:pt x="160" y="134"/>
                  </a:lnTo>
                  <a:lnTo>
                    <a:pt x="167" y="141"/>
                  </a:lnTo>
                  <a:lnTo>
                    <a:pt x="174" y="141"/>
                  </a:lnTo>
                  <a:lnTo>
                    <a:pt x="180" y="147"/>
                  </a:lnTo>
                  <a:lnTo>
                    <a:pt x="187" y="154"/>
                  </a:lnTo>
                  <a:lnTo>
                    <a:pt x="194" y="161"/>
                  </a:lnTo>
                  <a:lnTo>
                    <a:pt x="200" y="161"/>
                  </a:lnTo>
                  <a:lnTo>
                    <a:pt x="207" y="167"/>
                  </a:lnTo>
                  <a:lnTo>
                    <a:pt x="214" y="174"/>
                  </a:lnTo>
                  <a:lnTo>
                    <a:pt x="220" y="174"/>
                  </a:lnTo>
                  <a:lnTo>
                    <a:pt x="227" y="181"/>
                  </a:lnTo>
                  <a:lnTo>
                    <a:pt x="234" y="187"/>
                  </a:lnTo>
                  <a:lnTo>
                    <a:pt x="240" y="187"/>
                  </a:lnTo>
                  <a:lnTo>
                    <a:pt x="247" y="194"/>
                  </a:lnTo>
                  <a:lnTo>
                    <a:pt x="254" y="201"/>
                  </a:lnTo>
                  <a:lnTo>
                    <a:pt x="261" y="201"/>
                  </a:lnTo>
                  <a:lnTo>
                    <a:pt x="267" y="208"/>
                  </a:lnTo>
                  <a:lnTo>
                    <a:pt x="274" y="214"/>
                  </a:lnTo>
                  <a:lnTo>
                    <a:pt x="281" y="214"/>
                  </a:lnTo>
                  <a:lnTo>
                    <a:pt x="287" y="221"/>
                  </a:lnTo>
                  <a:lnTo>
                    <a:pt x="294" y="221"/>
                  </a:lnTo>
                  <a:lnTo>
                    <a:pt x="301" y="228"/>
                  </a:lnTo>
                  <a:lnTo>
                    <a:pt x="307" y="234"/>
                  </a:lnTo>
                  <a:lnTo>
                    <a:pt x="314" y="234"/>
                  </a:lnTo>
                  <a:lnTo>
                    <a:pt x="321" y="241"/>
                  </a:lnTo>
                  <a:lnTo>
                    <a:pt x="327" y="241"/>
                  </a:lnTo>
                  <a:lnTo>
                    <a:pt x="334" y="248"/>
                  </a:lnTo>
                  <a:lnTo>
                    <a:pt x="341" y="254"/>
                  </a:lnTo>
                  <a:lnTo>
                    <a:pt x="348" y="254"/>
                  </a:lnTo>
                  <a:lnTo>
                    <a:pt x="354" y="261"/>
                  </a:lnTo>
                  <a:lnTo>
                    <a:pt x="361" y="261"/>
                  </a:lnTo>
                  <a:lnTo>
                    <a:pt x="368" y="268"/>
                  </a:lnTo>
                  <a:lnTo>
                    <a:pt x="374" y="268"/>
                  </a:lnTo>
                  <a:lnTo>
                    <a:pt x="381" y="275"/>
                  </a:lnTo>
                  <a:lnTo>
                    <a:pt x="388" y="275"/>
                  </a:lnTo>
                  <a:lnTo>
                    <a:pt x="394" y="281"/>
                  </a:lnTo>
                  <a:lnTo>
                    <a:pt x="401" y="281"/>
                  </a:lnTo>
                  <a:lnTo>
                    <a:pt x="408" y="288"/>
                  </a:lnTo>
                  <a:lnTo>
                    <a:pt x="414" y="288"/>
                  </a:lnTo>
                  <a:lnTo>
                    <a:pt x="421" y="295"/>
                  </a:lnTo>
                  <a:lnTo>
                    <a:pt x="428" y="295"/>
                  </a:lnTo>
                  <a:lnTo>
                    <a:pt x="435" y="301"/>
                  </a:lnTo>
                  <a:lnTo>
                    <a:pt x="441" y="301"/>
                  </a:lnTo>
                  <a:lnTo>
                    <a:pt x="448" y="308"/>
                  </a:lnTo>
                  <a:lnTo>
                    <a:pt x="455" y="308"/>
                  </a:lnTo>
                  <a:lnTo>
                    <a:pt x="461" y="315"/>
                  </a:lnTo>
                  <a:lnTo>
                    <a:pt x="468" y="315"/>
                  </a:lnTo>
                  <a:lnTo>
                    <a:pt x="475" y="321"/>
                  </a:lnTo>
                  <a:lnTo>
                    <a:pt x="481" y="321"/>
                  </a:lnTo>
                  <a:lnTo>
                    <a:pt x="488" y="328"/>
                  </a:lnTo>
                  <a:lnTo>
                    <a:pt x="495" y="328"/>
                  </a:lnTo>
                  <a:lnTo>
                    <a:pt x="501" y="335"/>
                  </a:lnTo>
                  <a:lnTo>
                    <a:pt x="508" y="335"/>
                  </a:lnTo>
                  <a:lnTo>
                    <a:pt x="515" y="342"/>
                  </a:lnTo>
                  <a:lnTo>
                    <a:pt x="521" y="342"/>
                  </a:lnTo>
                  <a:lnTo>
                    <a:pt x="528" y="342"/>
                  </a:lnTo>
                  <a:lnTo>
                    <a:pt x="535" y="348"/>
                  </a:lnTo>
                  <a:lnTo>
                    <a:pt x="542" y="348"/>
                  </a:lnTo>
                  <a:lnTo>
                    <a:pt x="548" y="355"/>
                  </a:lnTo>
                  <a:lnTo>
                    <a:pt x="555" y="355"/>
                  </a:lnTo>
                  <a:lnTo>
                    <a:pt x="562" y="362"/>
                  </a:lnTo>
                  <a:lnTo>
                    <a:pt x="568" y="362"/>
                  </a:lnTo>
                  <a:lnTo>
                    <a:pt x="575" y="362"/>
                  </a:lnTo>
                  <a:lnTo>
                    <a:pt x="582" y="368"/>
                  </a:lnTo>
                  <a:lnTo>
                    <a:pt x="588" y="368"/>
                  </a:lnTo>
                  <a:lnTo>
                    <a:pt x="595" y="375"/>
                  </a:lnTo>
                  <a:lnTo>
                    <a:pt x="602" y="375"/>
                  </a:lnTo>
                  <a:lnTo>
                    <a:pt x="608" y="375"/>
                  </a:lnTo>
                  <a:lnTo>
                    <a:pt x="615" y="382"/>
                  </a:lnTo>
                  <a:lnTo>
                    <a:pt x="622" y="382"/>
                  </a:lnTo>
                  <a:lnTo>
                    <a:pt x="629" y="388"/>
                  </a:lnTo>
                  <a:lnTo>
                    <a:pt x="635" y="388"/>
                  </a:lnTo>
                  <a:lnTo>
                    <a:pt x="642" y="388"/>
                  </a:lnTo>
                  <a:lnTo>
                    <a:pt x="649" y="395"/>
                  </a:lnTo>
                  <a:lnTo>
                    <a:pt x="655" y="395"/>
                  </a:lnTo>
                  <a:lnTo>
                    <a:pt x="662" y="395"/>
                  </a:lnTo>
                  <a:lnTo>
                    <a:pt x="669" y="402"/>
                  </a:lnTo>
                  <a:lnTo>
                    <a:pt x="675" y="402"/>
                  </a:lnTo>
                  <a:lnTo>
                    <a:pt x="682" y="402"/>
                  </a:lnTo>
                  <a:lnTo>
                    <a:pt x="689" y="409"/>
                  </a:lnTo>
                  <a:lnTo>
                    <a:pt x="695" y="409"/>
                  </a:lnTo>
                  <a:lnTo>
                    <a:pt x="702" y="409"/>
                  </a:lnTo>
                  <a:lnTo>
                    <a:pt x="709" y="415"/>
                  </a:lnTo>
                  <a:lnTo>
                    <a:pt x="715" y="415"/>
                  </a:lnTo>
                  <a:lnTo>
                    <a:pt x="722" y="415"/>
                  </a:lnTo>
                  <a:lnTo>
                    <a:pt x="729" y="422"/>
                  </a:lnTo>
                  <a:lnTo>
                    <a:pt x="736" y="422"/>
                  </a:lnTo>
                  <a:lnTo>
                    <a:pt x="742" y="422"/>
                  </a:lnTo>
                  <a:lnTo>
                    <a:pt x="749" y="429"/>
                  </a:lnTo>
                  <a:lnTo>
                    <a:pt x="756" y="429"/>
                  </a:lnTo>
                  <a:lnTo>
                    <a:pt x="762" y="429"/>
                  </a:lnTo>
                  <a:lnTo>
                    <a:pt x="769" y="435"/>
                  </a:lnTo>
                  <a:lnTo>
                    <a:pt x="776" y="435"/>
                  </a:lnTo>
                  <a:lnTo>
                    <a:pt x="782" y="435"/>
                  </a:lnTo>
                  <a:lnTo>
                    <a:pt x="789" y="442"/>
                  </a:lnTo>
                  <a:lnTo>
                    <a:pt x="796" y="442"/>
                  </a:lnTo>
                  <a:lnTo>
                    <a:pt x="802" y="442"/>
                  </a:lnTo>
                  <a:lnTo>
                    <a:pt x="809" y="442"/>
                  </a:lnTo>
                  <a:lnTo>
                    <a:pt x="816" y="449"/>
                  </a:lnTo>
                  <a:lnTo>
                    <a:pt x="823" y="449"/>
                  </a:lnTo>
                  <a:lnTo>
                    <a:pt x="829" y="449"/>
                  </a:lnTo>
                  <a:lnTo>
                    <a:pt x="836" y="455"/>
                  </a:lnTo>
                  <a:lnTo>
                    <a:pt x="843" y="455"/>
                  </a:lnTo>
                  <a:lnTo>
                    <a:pt x="849" y="45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51" name="Freeform 75"/>
            <p:cNvSpPr>
              <a:spLocks/>
            </p:cNvSpPr>
            <p:nvPr/>
          </p:nvSpPr>
          <p:spPr bwMode="auto">
            <a:xfrm>
              <a:off x="2368" y="2465"/>
              <a:ext cx="850" cy="134"/>
            </a:xfrm>
            <a:custGeom>
              <a:avLst/>
              <a:gdLst/>
              <a:ahLst/>
              <a:cxnLst>
                <a:cxn ang="0">
                  <a:pos x="14" y="7"/>
                </a:cxn>
                <a:cxn ang="0">
                  <a:pos x="34" y="7"/>
                </a:cxn>
                <a:cxn ang="0">
                  <a:pos x="54" y="14"/>
                </a:cxn>
                <a:cxn ang="0">
                  <a:pos x="74" y="21"/>
                </a:cxn>
                <a:cxn ang="0">
                  <a:pos x="94" y="27"/>
                </a:cxn>
                <a:cxn ang="0">
                  <a:pos x="114" y="27"/>
                </a:cxn>
                <a:cxn ang="0">
                  <a:pos x="134" y="34"/>
                </a:cxn>
                <a:cxn ang="0">
                  <a:pos x="154" y="41"/>
                </a:cxn>
                <a:cxn ang="0">
                  <a:pos x="174" y="41"/>
                </a:cxn>
                <a:cxn ang="0">
                  <a:pos x="194" y="47"/>
                </a:cxn>
                <a:cxn ang="0">
                  <a:pos x="214" y="47"/>
                </a:cxn>
                <a:cxn ang="0">
                  <a:pos x="234" y="54"/>
                </a:cxn>
                <a:cxn ang="0">
                  <a:pos x="255" y="61"/>
                </a:cxn>
                <a:cxn ang="0">
                  <a:pos x="275" y="61"/>
                </a:cxn>
                <a:cxn ang="0">
                  <a:pos x="295" y="67"/>
                </a:cxn>
                <a:cxn ang="0">
                  <a:pos x="315" y="67"/>
                </a:cxn>
                <a:cxn ang="0">
                  <a:pos x="335" y="74"/>
                </a:cxn>
                <a:cxn ang="0">
                  <a:pos x="355" y="74"/>
                </a:cxn>
                <a:cxn ang="0">
                  <a:pos x="375" y="81"/>
                </a:cxn>
                <a:cxn ang="0">
                  <a:pos x="395" y="81"/>
                </a:cxn>
                <a:cxn ang="0">
                  <a:pos x="415" y="88"/>
                </a:cxn>
                <a:cxn ang="0">
                  <a:pos x="435" y="88"/>
                </a:cxn>
                <a:cxn ang="0">
                  <a:pos x="455" y="88"/>
                </a:cxn>
                <a:cxn ang="0">
                  <a:pos x="475" y="94"/>
                </a:cxn>
                <a:cxn ang="0">
                  <a:pos x="495" y="94"/>
                </a:cxn>
                <a:cxn ang="0">
                  <a:pos x="515" y="101"/>
                </a:cxn>
                <a:cxn ang="0">
                  <a:pos x="536" y="101"/>
                </a:cxn>
                <a:cxn ang="0">
                  <a:pos x="556" y="101"/>
                </a:cxn>
                <a:cxn ang="0">
                  <a:pos x="576" y="108"/>
                </a:cxn>
                <a:cxn ang="0">
                  <a:pos x="596" y="108"/>
                </a:cxn>
                <a:cxn ang="0">
                  <a:pos x="616" y="108"/>
                </a:cxn>
                <a:cxn ang="0">
                  <a:pos x="636" y="114"/>
                </a:cxn>
                <a:cxn ang="0">
                  <a:pos x="656" y="114"/>
                </a:cxn>
                <a:cxn ang="0">
                  <a:pos x="676" y="114"/>
                </a:cxn>
                <a:cxn ang="0">
                  <a:pos x="696" y="121"/>
                </a:cxn>
                <a:cxn ang="0">
                  <a:pos x="716" y="121"/>
                </a:cxn>
                <a:cxn ang="0">
                  <a:pos x="736" y="121"/>
                </a:cxn>
                <a:cxn ang="0">
                  <a:pos x="756" y="121"/>
                </a:cxn>
                <a:cxn ang="0">
                  <a:pos x="776" y="128"/>
                </a:cxn>
                <a:cxn ang="0">
                  <a:pos x="796" y="128"/>
                </a:cxn>
                <a:cxn ang="0">
                  <a:pos x="816" y="128"/>
                </a:cxn>
                <a:cxn ang="0">
                  <a:pos x="837" y="128"/>
                </a:cxn>
              </a:cxnLst>
              <a:rect l="0" t="0" r="r" b="b"/>
              <a:pathLst>
                <a:path w="850" h="134">
                  <a:moveTo>
                    <a:pt x="0" y="0"/>
                  </a:moveTo>
                  <a:lnTo>
                    <a:pt x="7" y="0"/>
                  </a:lnTo>
                  <a:lnTo>
                    <a:pt x="14" y="7"/>
                  </a:lnTo>
                  <a:lnTo>
                    <a:pt x="20" y="7"/>
                  </a:lnTo>
                  <a:lnTo>
                    <a:pt x="27" y="7"/>
                  </a:lnTo>
                  <a:lnTo>
                    <a:pt x="34" y="7"/>
                  </a:lnTo>
                  <a:lnTo>
                    <a:pt x="40" y="14"/>
                  </a:lnTo>
                  <a:lnTo>
                    <a:pt x="47" y="14"/>
                  </a:lnTo>
                  <a:lnTo>
                    <a:pt x="54" y="14"/>
                  </a:lnTo>
                  <a:lnTo>
                    <a:pt x="61" y="14"/>
                  </a:lnTo>
                  <a:lnTo>
                    <a:pt x="67" y="21"/>
                  </a:lnTo>
                  <a:lnTo>
                    <a:pt x="74" y="21"/>
                  </a:lnTo>
                  <a:lnTo>
                    <a:pt x="81" y="21"/>
                  </a:lnTo>
                  <a:lnTo>
                    <a:pt x="87" y="21"/>
                  </a:lnTo>
                  <a:lnTo>
                    <a:pt x="94" y="27"/>
                  </a:lnTo>
                  <a:lnTo>
                    <a:pt x="101" y="27"/>
                  </a:lnTo>
                  <a:lnTo>
                    <a:pt x="107" y="27"/>
                  </a:lnTo>
                  <a:lnTo>
                    <a:pt x="114" y="27"/>
                  </a:lnTo>
                  <a:lnTo>
                    <a:pt x="121" y="34"/>
                  </a:lnTo>
                  <a:lnTo>
                    <a:pt x="127" y="34"/>
                  </a:lnTo>
                  <a:lnTo>
                    <a:pt x="134" y="34"/>
                  </a:lnTo>
                  <a:lnTo>
                    <a:pt x="141" y="34"/>
                  </a:lnTo>
                  <a:lnTo>
                    <a:pt x="147" y="34"/>
                  </a:lnTo>
                  <a:lnTo>
                    <a:pt x="154" y="41"/>
                  </a:lnTo>
                  <a:lnTo>
                    <a:pt x="161" y="41"/>
                  </a:lnTo>
                  <a:lnTo>
                    <a:pt x="168" y="41"/>
                  </a:lnTo>
                  <a:lnTo>
                    <a:pt x="174" y="41"/>
                  </a:lnTo>
                  <a:lnTo>
                    <a:pt x="181" y="41"/>
                  </a:lnTo>
                  <a:lnTo>
                    <a:pt x="188" y="47"/>
                  </a:lnTo>
                  <a:lnTo>
                    <a:pt x="194" y="47"/>
                  </a:lnTo>
                  <a:lnTo>
                    <a:pt x="201" y="47"/>
                  </a:lnTo>
                  <a:lnTo>
                    <a:pt x="208" y="47"/>
                  </a:lnTo>
                  <a:lnTo>
                    <a:pt x="214" y="47"/>
                  </a:lnTo>
                  <a:lnTo>
                    <a:pt x="221" y="54"/>
                  </a:lnTo>
                  <a:lnTo>
                    <a:pt x="228" y="54"/>
                  </a:lnTo>
                  <a:lnTo>
                    <a:pt x="234" y="54"/>
                  </a:lnTo>
                  <a:lnTo>
                    <a:pt x="241" y="54"/>
                  </a:lnTo>
                  <a:lnTo>
                    <a:pt x="248" y="54"/>
                  </a:lnTo>
                  <a:lnTo>
                    <a:pt x="255" y="61"/>
                  </a:lnTo>
                  <a:lnTo>
                    <a:pt x="261" y="61"/>
                  </a:lnTo>
                  <a:lnTo>
                    <a:pt x="268" y="61"/>
                  </a:lnTo>
                  <a:lnTo>
                    <a:pt x="275" y="61"/>
                  </a:lnTo>
                  <a:lnTo>
                    <a:pt x="281" y="61"/>
                  </a:lnTo>
                  <a:lnTo>
                    <a:pt x="288" y="67"/>
                  </a:lnTo>
                  <a:lnTo>
                    <a:pt x="295" y="67"/>
                  </a:lnTo>
                  <a:lnTo>
                    <a:pt x="301" y="67"/>
                  </a:lnTo>
                  <a:lnTo>
                    <a:pt x="308" y="67"/>
                  </a:lnTo>
                  <a:lnTo>
                    <a:pt x="315" y="67"/>
                  </a:lnTo>
                  <a:lnTo>
                    <a:pt x="321" y="67"/>
                  </a:lnTo>
                  <a:lnTo>
                    <a:pt x="328" y="74"/>
                  </a:lnTo>
                  <a:lnTo>
                    <a:pt x="335" y="74"/>
                  </a:lnTo>
                  <a:lnTo>
                    <a:pt x="341" y="74"/>
                  </a:lnTo>
                  <a:lnTo>
                    <a:pt x="348" y="74"/>
                  </a:lnTo>
                  <a:lnTo>
                    <a:pt x="355" y="74"/>
                  </a:lnTo>
                  <a:lnTo>
                    <a:pt x="362" y="74"/>
                  </a:lnTo>
                  <a:lnTo>
                    <a:pt x="368" y="81"/>
                  </a:lnTo>
                  <a:lnTo>
                    <a:pt x="375" y="81"/>
                  </a:lnTo>
                  <a:lnTo>
                    <a:pt x="382" y="81"/>
                  </a:lnTo>
                  <a:lnTo>
                    <a:pt x="388" y="81"/>
                  </a:lnTo>
                  <a:lnTo>
                    <a:pt x="395" y="81"/>
                  </a:lnTo>
                  <a:lnTo>
                    <a:pt x="402" y="81"/>
                  </a:lnTo>
                  <a:lnTo>
                    <a:pt x="408" y="81"/>
                  </a:lnTo>
                  <a:lnTo>
                    <a:pt x="415" y="88"/>
                  </a:lnTo>
                  <a:lnTo>
                    <a:pt x="422" y="88"/>
                  </a:lnTo>
                  <a:lnTo>
                    <a:pt x="428" y="88"/>
                  </a:lnTo>
                  <a:lnTo>
                    <a:pt x="435" y="88"/>
                  </a:lnTo>
                  <a:lnTo>
                    <a:pt x="442" y="88"/>
                  </a:lnTo>
                  <a:lnTo>
                    <a:pt x="449" y="88"/>
                  </a:lnTo>
                  <a:lnTo>
                    <a:pt x="455" y="88"/>
                  </a:lnTo>
                  <a:lnTo>
                    <a:pt x="462" y="94"/>
                  </a:lnTo>
                  <a:lnTo>
                    <a:pt x="469" y="94"/>
                  </a:lnTo>
                  <a:lnTo>
                    <a:pt x="475" y="94"/>
                  </a:lnTo>
                  <a:lnTo>
                    <a:pt x="482" y="94"/>
                  </a:lnTo>
                  <a:lnTo>
                    <a:pt x="489" y="94"/>
                  </a:lnTo>
                  <a:lnTo>
                    <a:pt x="495" y="94"/>
                  </a:lnTo>
                  <a:lnTo>
                    <a:pt x="502" y="94"/>
                  </a:lnTo>
                  <a:lnTo>
                    <a:pt x="509" y="94"/>
                  </a:lnTo>
                  <a:lnTo>
                    <a:pt x="515" y="101"/>
                  </a:lnTo>
                  <a:lnTo>
                    <a:pt x="522" y="101"/>
                  </a:lnTo>
                  <a:lnTo>
                    <a:pt x="529" y="101"/>
                  </a:lnTo>
                  <a:lnTo>
                    <a:pt x="536" y="101"/>
                  </a:lnTo>
                  <a:lnTo>
                    <a:pt x="542" y="101"/>
                  </a:lnTo>
                  <a:lnTo>
                    <a:pt x="549" y="101"/>
                  </a:lnTo>
                  <a:lnTo>
                    <a:pt x="556" y="101"/>
                  </a:lnTo>
                  <a:lnTo>
                    <a:pt x="562" y="101"/>
                  </a:lnTo>
                  <a:lnTo>
                    <a:pt x="569" y="108"/>
                  </a:lnTo>
                  <a:lnTo>
                    <a:pt x="576" y="108"/>
                  </a:lnTo>
                  <a:lnTo>
                    <a:pt x="582" y="108"/>
                  </a:lnTo>
                  <a:lnTo>
                    <a:pt x="589" y="108"/>
                  </a:lnTo>
                  <a:lnTo>
                    <a:pt x="596" y="108"/>
                  </a:lnTo>
                  <a:lnTo>
                    <a:pt x="602" y="108"/>
                  </a:lnTo>
                  <a:lnTo>
                    <a:pt x="609" y="108"/>
                  </a:lnTo>
                  <a:lnTo>
                    <a:pt x="616" y="108"/>
                  </a:lnTo>
                  <a:lnTo>
                    <a:pt x="622" y="108"/>
                  </a:lnTo>
                  <a:lnTo>
                    <a:pt x="629" y="114"/>
                  </a:lnTo>
                  <a:lnTo>
                    <a:pt x="636" y="114"/>
                  </a:lnTo>
                  <a:lnTo>
                    <a:pt x="643" y="114"/>
                  </a:lnTo>
                  <a:lnTo>
                    <a:pt x="649" y="114"/>
                  </a:lnTo>
                  <a:lnTo>
                    <a:pt x="656" y="114"/>
                  </a:lnTo>
                  <a:lnTo>
                    <a:pt x="663" y="114"/>
                  </a:lnTo>
                  <a:lnTo>
                    <a:pt x="669" y="114"/>
                  </a:lnTo>
                  <a:lnTo>
                    <a:pt x="676" y="114"/>
                  </a:lnTo>
                  <a:lnTo>
                    <a:pt x="683" y="114"/>
                  </a:lnTo>
                  <a:lnTo>
                    <a:pt x="689" y="114"/>
                  </a:lnTo>
                  <a:lnTo>
                    <a:pt x="696" y="121"/>
                  </a:lnTo>
                  <a:lnTo>
                    <a:pt x="703" y="121"/>
                  </a:lnTo>
                  <a:lnTo>
                    <a:pt x="709" y="121"/>
                  </a:lnTo>
                  <a:lnTo>
                    <a:pt x="716" y="121"/>
                  </a:lnTo>
                  <a:lnTo>
                    <a:pt x="723" y="121"/>
                  </a:lnTo>
                  <a:lnTo>
                    <a:pt x="730" y="121"/>
                  </a:lnTo>
                  <a:lnTo>
                    <a:pt x="736" y="121"/>
                  </a:lnTo>
                  <a:lnTo>
                    <a:pt x="743" y="121"/>
                  </a:lnTo>
                  <a:lnTo>
                    <a:pt x="750" y="121"/>
                  </a:lnTo>
                  <a:lnTo>
                    <a:pt x="756" y="121"/>
                  </a:lnTo>
                  <a:lnTo>
                    <a:pt x="763" y="121"/>
                  </a:lnTo>
                  <a:lnTo>
                    <a:pt x="770" y="128"/>
                  </a:lnTo>
                  <a:lnTo>
                    <a:pt x="776" y="128"/>
                  </a:lnTo>
                  <a:lnTo>
                    <a:pt x="783" y="128"/>
                  </a:lnTo>
                  <a:lnTo>
                    <a:pt x="790" y="128"/>
                  </a:lnTo>
                  <a:lnTo>
                    <a:pt x="796" y="128"/>
                  </a:lnTo>
                  <a:lnTo>
                    <a:pt x="803" y="128"/>
                  </a:lnTo>
                  <a:lnTo>
                    <a:pt x="810" y="128"/>
                  </a:lnTo>
                  <a:lnTo>
                    <a:pt x="816" y="128"/>
                  </a:lnTo>
                  <a:lnTo>
                    <a:pt x="823" y="128"/>
                  </a:lnTo>
                  <a:lnTo>
                    <a:pt x="830" y="128"/>
                  </a:lnTo>
                  <a:lnTo>
                    <a:pt x="837" y="128"/>
                  </a:lnTo>
                  <a:lnTo>
                    <a:pt x="843" y="128"/>
                  </a:lnTo>
                  <a:lnTo>
                    <a:pt x="850" y="13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52" name="Freeform 76"/>
            <p:cNvSpPr>
              <a:spLocks/>
            </p:cNvSpPr>
            <p:nvPr/>
          </p:nvSpPr>
          <p:spPr bwMode="auto">
            <a:xfrm>
              <a:off x="3218" y="2599"/>
              <a:ext cx="850" cy="3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33" y="0"/>
                </a:cxn>
                <a:cxn ang="0">
                  <a:pos x="53" y="0"/>
                </a:cxn>
                <a:cxn ang="0">
                  <a:pos x="74" y="0"/>
                </a:cxn>
                <a:cxn ang="0">
                  <a:pos x="94" y="0"/>
                </a:cxn>
                <a:cxn ang="0">
                  <a:pos x="114" y="7"/>
                </a:cxn>
                <a:cxn ang="0">
                  <a:pos x="134" y="7"/>
                </a:cxn>
                <a:cxn ang="0">
                  <a:pos x="154" y="7"/>
                </a:cxn>
                <a:cxn ang="0">
                  <a:pos x="174" y="7"/>
                </a:cxn>
                <a:cxn ang="0">
                  <a:pos x="194" y="7"/>
                </a:cxn>
                <a:cxn ang="0">
                  <a:pos x="214" y="14"/>
                </a:cxn>
                <a:cxn ang="0">
                  <a:pos x="234" y="14"/>
                </a:cxn>
                <a:cxn ang="0">
                  <a:pos x="254" y="14"/>
                </a:cxn>
                <a:cxn ang="0">
                  <a:pos x="274" y="14"/>
                </a:cxn>
                <a:cxn ang="0">
                  <a:pos x="294" y="14"/>
                </a:cxn>
                <a:cxn ang="0">
                  <a:pos x="314" y="14"/>
                </a:cxn>
                <a:cxn ang="0">
                  <a:pos x="334" y="14"/>
                </a:cxn>
                <a:cxn ang="0">
                  <a:pos x="355" y="21"/>
                </a:cxn>
                <a:cxn ang="0">
                  <a:pos x="375" y="21"/>
                </a:cxn>
                <a:cxn ang="0">
                  <a:pos x="395" y="21"/>
                </a:cxn>
                <a:cxn ang="0">
                  <a:pos x="415" y="21"/>
                </a:cxn>
                <a:cxn ang="0">
                  <a:pos x="435" y="21"/>
                </a:cxn>
                <a:cxn ang="0">
                  <a:pos x="455" y="21"/>
                </a:cxn>
                <a:cxn ang="0">
                  <a:pos x="475" y="21"/>
                </a:cxn>
                <a:cxn ang="0">
                  <a:pos x="495" y="21"/>
                </a:cxn>
                <a:cxn ang="0">
                  <a:pos x="515" y="27"/>
                </a:cxn>
                <a:cxn ang="0">
                  <a:pos x="535" y="27"/>
                </a:cxn>
                <a:cxn ang="0">
                  <a:pos x="555" y="27"/>
                </a:cxn>
                <a:cxn ang="0">
                  <a:pos x="575" y="27"/>
                </a:cxn>
                <a:cxn ang="0">
                  <a:pos x="595" y="27"/>
                </a:cxn>
                <a:cxn ang="0">
                  <a:pos x="615" y="27"/>
                </a:cxn>
                <a:cxn ang="0">
                  <a:pos x="635" y="27"/>
                </a:cxn>
                <a:cxn ang="0">
                  <a:pos x="656" y="27"/>
                </a:cxn>
                <a:cxn ang="0">
                  <a:pos x="676" y="27"/>
                </a:cxn>
                <a:cxn ang="0">
                  <a:pos x="696" y="27"/>
                </a:cxn>
                <a:cxn ang="0">
                  <a:pos x="716" y="27"/>
                </a:cxn>
                <a:cxn ang="0">
                  <a:pos x="736" y="34"/>
                </a:cxn>
                <a:cxn ang="0">
                  <a:pos x="756" y="34"/>
                </a:cxn>
                <a:cxn ang="0">
                  <a:pos x="776" y="34"/>
                </a:cxn>
                <a:cxn ang="0">
                  <a:pos x="796" y="34"/>
                </a:cxn>
                <a:cxn ang="0">
                  <a:pos x="816" y="34"/>
                </a:cxn>
                <a:cxn ang="0">
                  <a:pos x="836" y="34"/>
                </a:cxn>
              </a:cxnLst>
              <a:rect l="0" t="0" r="r" b="b"/>
              <a:pathLst>
                <a:path w="850" h="34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60" y="0"/>
                  </a:lnTo>
                  <a:lnTo>
                    <a:pt x="67" y="0"/>
                  </a:lnTo>
                  <a:lnTo>
                    <a:pt x="74" y="0"/>
                  </a:lnTo>
                  <a:lnTo>
                    <a:pt x="80" y="0"/>
                  </a:lnTo>
                  <a:lnTo>
                    <a:pt x="87" y="0"/>
                  </a:lnTo>
                  <a:lnTo>
                    <a:pt x="94" y="0"/>
                  </a:lnTo>
                  <a:lnTo>
                    <a:pt x="100" y="7"/>
                  </a:lnTo>
                  <a:lnTo>
                    <a:pt x="107" y="7"/>
                  </a:lnTo>
                  <a:lnTo>
                    <a:pt x="114" y="7"/>
                  </a:lnTo>
                  <a:lnTo>
                    <a:pt x="120" y="7"/>
                  </a:lnTo>
                  <a:lnTo>
                    <a:pt x="127" y="7"/>
                  </a:lnTo>
                  <a:lnTo>
                    <a:pt x="134" y="7"/>
                  </a:lnTo>
                  <a:lnTo>
                    <a:pt x="140" y="7"/>
                  </a:lnTo>
                  <a:lnTo>
                    <a:pt x="147" y="7"/>
                  </a:lnTo>
                  <a:lnTo>
                    <a:pt x="154" y="7"/>
                  </a:lnTo>
                  <a:lnTo>
                    <a:pt x="161" y="7"/>
                  </a:lnTo>
                  <a:lnTo>
                    <a:pt x="167" y="7"/>
                  </a:lnTo>
                  <a:lnTo>
                    <a:pt x="174" y="7"/>
                  </a:lnTo>
                  <a:lnTo>
                    <a:pt x="181" y="7"/>
                  </a:lnTo>
                  <a:lnTo>
                    <a:pt x="187" y="7"/>
                  </a:lnTo>
                  <a:lnTo>
                    <a:pt x="194" y="7"/>
                  </a:lnTo>
                  <a:lnTo>
                    <a:pt x="201" y="7"/>
                  </a:lnTo>
                  <a:lnTo>
                    <a:pt x="207" y="14"/>
                  </a:lnTo>
                  <a:lnTo>
                    <a:pt x="214" y="14"/>
                  </a:lnTo>
                  <a:lnTo>
                    <a:pt x="221" y="14"/>
                  </a:lnTo>
                  <a:lnTo>
                    <a:pt x="227" y="14"/>
                  </a:lnTo>
                  <a:lnTo>
                    <a:pt x="234" y="14"/>
                  </a:lnTo>
                  <a:lnTo>
                    <a:pt x="241" y="14"/>
                  </a:lnTo>
                  <a:lnTo>
                    <a:pt x="247" y="14"/>
                  </a:lnTo>
                  <a:lnTo>
                    <a:pt x="254" y="14"/>
                  </a:lnTo>
                  <a:lnTo>
                    <a:pt x="261" y="14"/>
                  </a:lnTo>
                  <a:lnTo>
                    <a:pt x="268" y="14"/>
                  </a:lnTo>
                  <a:lnTo>
                    <a:pt x="274" y="14"/>
                  </a:lnTo>
                  <a:lnTo>
                    <a:pt x="281" y="14"/>
                  </a:lnTo>
                  <a:lnTo>
                    <a:pt x="288" y="14"/>
                  </a:lnTo>
                  <a:lnTo>
                    <a:pt x="294" y="14"/>
                  </a:lnTo>
                  <a:lnTo>
                    <a:pt x="301" y="14"/>
                  </a:lnTo>
                  <a:lnTo>
                    <a:pt x="308" y="14"/>
                  </a:lnTo>
                  <a:lnTo>
                    <a:pt x="314" y="14"/>
                  </a:lnTo>
                  <a:lnTo>
                    <a:pt x="321" y="14"/>
                  </a:lnTo>
                  <a:lnTo>
                    <a:pt x="328" y="14"/>
                  </a:lnTo>
                  <a:lnTo>
                    <a:pt x="334" y="14"/>
                  </a:lnTo>
                  <a:lnTo>
                    <a:pt x="341" y="21"/>
                  </a:lnTo>
                  <a:lnTo>
                    <a:pt x="348" y="21"/>
                  </a:lnTo>
                  <a:lnTo>
                    <a:pt x="355" y="21"/>
                  </a:lnTo>
                  <a:lnTo>
                    <a:pt x="361" y="21"/>
                  </a:lnTo>
                  <a:lnTo>
                    <a:pt x="368" y="21"/>
                  </a:lnTo>
                  <a:lnTo>
                    <a:pt x="375" y="21"/>
                  </a:lnTo>
                  <a:lnTo>
                    <a:pt x="381" y="21"/>
                  </a:lnTo>
                  <a:lnTo>
                    <a:pt x="388" y="21"/>
                  </a:lnTo>
                  <a:lnTo>
                    <a:pt x="395" y="21"/>
                  </a:lnTo>
                  <a:lnTo>
                    <a:pt x="401" y="21"/>
                  </a:lnTo>
                  <a:lnTo>
                    <a:pt x="408" y="21"/>
                  </a:lnTo>
                  <a:lnTo>
                    <a:pt x="415" y="21"/>
                  </a:lnTo>
                  <a:lnTo>
                    <a:pt x="421" y="21"/>
                  </a:lnTo>
                  <a:lnTo>
                    <a:pt x="428" y="21"/>
                  </a:lnTo>
                  <a:lnTo>
                    <a:pt x="435" y="21"/>
                  </a:lnTo>
                  <a:lnTo>
                    <a:pt x="441" y="21"/>
                  </a:lnTo>
                  <a:lnTo>
                    <a:pt x="448" y="21"/>
                  </a:lnTo>
                  <a:lnTo>
                    <a:pt x="455" y="21"/>
                  </a:lnTo>
                  <a:lnTo>
                    <a:pt x="462" y="21"/>
                  </a:lnTo>
                  <a:lnTo>
                    <a:pt x="468" y="21"/>
                  </a:lnTo>
                  <a:lnTo>
                    <a:pt x="475" y="21"/>
                  </a:lnTo>
                  <a:lnTo>
                    <a:pt x="482" y="21"/>
                  </a:lnTo>
                  <a:lnTo>
                    <a:pt x="488" y="21"/>
                  </a:lnTo>
                  <a:lnTo>
                    <a:pt x="495" y="21"/>
                  </a:lnTo>
                  <a:lnTo>
                    <a:pt x="502" y="21"/>
                  </a:lnTo>
                  <a:lnTo>
                    <a:pt x="508" y="27"/>
                  </a:lnTo>
                  <a:lnTo>
                    <a:pt x="515" y="27"/>
                  </a:lnTo>
                  <a:lnTo>
                    <a:pt x="522" y="27"/>
                  </a:lnTo>
                  <a:lnTo>
                    <a:pt x="528" y="27"/>
                  </a:lnTo>
                  <a:lnTo>
                    <a:pt x="535" y="27"/>
                  </a:lnTo>
                  <a:lnTo>
                    <a:pt x="542" y="27"/>
                  </a:lnTo>
                  <a:lnTo>
                    <a:pt x="549" y="27"/>
                  </a:lnTo>
                  <a:lnTo>
                    <a:pt x="555" y="27"/>
                  </a:lnTo>
                  <a:lnTo>
                    <a:pt x="562" y="27"/>
                  </a:lnTo>
                  <a:lnTo>
                    <a:pt x="569" y="27"/>
                  </a:lnTo>
                  <a:lnTo>
                    <a:pt x="575" y="27"/>
                  </a:lnTo>
                  <a:lnTo>
                    <a:pt x="582" y="27"/>
                  </a:lnTo>
                  <a:lnTo>
                    <a:pt x="589" y="27"/>
                  </a:lnTo>
                  <a:lnTo>
                    <a:pt x="595" y="27"/>
                  </a:lnTo>
                  <a:lnTo>
                    <a:pt x="602" y="27"/>
                  </a:lnTo>
                  <a:lnTo>
                    <a:pt x="609" y="27"/>
                  </a:lnTo>
                  <a:lnTo>
                    <a:pt x="615" y="27"/>
                  </a:lnTo>
                  <a:lnTo>
                    <a:pt x="622" y="27"/>
                  </a:lnTo>
                  <a:lnTo>
                    <a:pt x="629" y="27"/>
                  </a:lnTo>
                  <a:lnTo>
                    <a:pt x="635" y="27"/>
                  </a:lnTo>
                  <a:lnTo>
                    <a:pt x="642" y="27"/>
                  </a:lnTo>
                  <a:lnTo>
                    <a:pt x="649" y="27"/>
                  </a:lnTo>
                  <a:lnTo>
                    <a:pt x="656" y="27"/>
                  </a:lnTo>
                  <a:lnTo>
                    <a:pt x="662" y="27"/>
                  </a:lnTo>
                  <a:lnTo>
                    <a:pt x="669" y="27"/>
                  </a:lnTo>
                  <a:lnTo>
                    <a:pt x="676" y="27"/>
                  </a:lnTo>
                  <a:lnTo>
                    <a:pt x="682" y="27"/>
                  </a:lnTo>
                  <a:lnTo>
                    <a:pt x="689" y="27"/>
                  </a:lnTo>
                  <a:lnTo>
                    <a:pt x="696" y="27"/>
                  </a:lnTo>
                  <a:lnTo>
                    <a:pt x="702" y="27"/>
                  </a:lnTo>
                  <a:lnTo>
                    <a:pt x="709" y="27"/>
                  </a:lnTo>
                  <a:lnTo>
                    <a:pt x="716" y="27"/>
                  </a:lnTo>
                  <a:lnTo>
                    <a:pt x="722" y="27"/>
                  </a:lnTo>
                  <a:lnTo>
                    <a:pt x="729" y="34"/>
                  </a:lnTo>
                  <a:lnTo>
                    <a:pt x="736" y="34"/>
                  </a:lnTo>
                  <a:lnTo>
                    <a:pt x="743" y="34"/>
                  </a:lnTo>
                  <a:lnTo>
                    <a:pt x="749" y="34"/>
                  </a:lnTo>
                  <a:lnTo>
                    <a:pt x="756" y="34"/>
                  </a:lnTo>
                  <a:lnTo>
                    <a:pt x="763" y="34"/>
                  </a:lnTo>
                  <a:lnTo>
                    <a:pt x="769" y="34"/>
                  </a:lnTo>
                  <a:lnTo>
                    <a:pt x="776" y="34"/>
                  </a:lnTo>
                  <a:lnTo>
                    <a:pt x="783" y="34"/>
                  </a:lnTo>
                  <a:lnTo>
                    <a:pt x="789" y="34"/>
                  </a:lnTo>
                  <a:lnTo>
                    <a:pt x="796" y="34"/>
                  </a:lnTo>
                  <a:lnTo>
                    <a:pt x="803" y="34"/>
                  </a:lnTo>
                  <a:lnTo>
                    <a:pt x="809" y="34"/>
                  </a:lnTo>
                  <a:lnTo>
                    <a:pt x="816" y="34"/>
                  </a:lnTo>
                  <a:lnTo>
                    <a:pt x="823" y="34"/>
                  </a:lnTo>
                  <a:lnTo>
                    <a:pt x="830" y="34"/>
                  </a:lnTo>
                  <a:lnTo>
                    <a:pt x="836" y="34"/>
                  </a:lnTo>
                  <a:lnTo>
                    <a:pt x="843" y="34"/>
                  </a:lnTo>
                  <a:lnTo>
                    <a:pt x="850" y="3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53" name="Freeform 77"/>
            <p:cNvSpPr>
              <a:spLocks/>
            </p:cNvSpPr>
            <p:nvPr/>
          </p:nvSpPr>
          <p:spPr bwMode="auto">
            <a:xfrm>
              <a:off x="4068" y="2633"/>
              <a:ext cx="582" cy="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0" y="0"/>
                </a:cxn>
                <a:cxn ang="0">
                  <a:pos x="33" y="0"/>
                </a:cxn>
                <a:cxn ang="0">
                  <a:pos x="46" y="0"/>
                </a:cxn>
                <a:cxn ang="0">
                  <a:pos x="60" y="0"/>
                </a:cxn>
                <a:cxn ang="0">
                  <a:pos x="73" y="0"/>
                </a:cxn>
                <a:cxn ang="0">
                  <a:pos x="87" y="0"/>
                </a:cxn>
                <a:cxn ang="0">
                  <a:pos x="100" y="0"/>
                </a:cxn>
                <a:cxn ang="0">
                  <a:pos x="113" y="0"/>
                </a:cxn>
                <a:cxn ang="0">
                  <a:pos x="127" y="0"/>
                </a:cxn>
                <a:cxn ang="0">
                  <a:pos x="140" y="0"/>
                </a:cxn>
                <a:cxn ang="0">
                  <a:pos x="153" y="0"/>
                </a:cxn>
                <a:cxn ang="0">
                  <a:pos x="167" y="0"/>
                </a:cxn>
                <a:cxn ang="0">
                  <a:pos x="180" y="0"/>
                </a:cxn>
                <a:cxn ang="0">
                  <a:pos x="194" y="0"/>
                </a:cxn>
                <a:cxn ang="0">
                  <a:pos x="207" y="0"/>
                </a:cxn>
                <a:cxn ang="0">
                  <a:pos x="220" y="7"/>
                </a:cxn>
                <a:cxn ang="0">
                  <a:pos x="234" y="7"/>
                </a:cxn>
                <a:cxn ang="0">
                  <a:pos x="247" y="7"/>
                </a:cxn>
                <a:cxn ang="0">
                  <a:pos x="260" y="7"/>
                </a:cxn>
                <a:cxn ang="0">
                  <a:pos x="274" y="7"/>
                </a:cxn>
                <a:cxn ang="0">
                  <a:pos x="287" y="7"/>
                </a:cxn>
                <a:cxn ang="0">
                  <a:pos x="301" y="7"/>
                </a:cxn>
                <a:cxn ang="0">
                  <a:pos x="314" y="7"/>
                </a:cxn>
                <a:cxn ang="0">
                  <a:pos x="327" y="7"/>
                </a:cxn>
                <a:cxn ang="0">
                  <a:pos x="341" y="7"/>
                </a:cxn>
                <a:cxn ang="0">
                  <a:pos x="354" y="7"/>
                </a:cxn>
                <a:cxn ang="0">
                  <a:pos x="368" y="7"/>
                </a:cxn>
                <a:cxn ang="0">
                  <a:pos x="381" y="7"/>
                </a:cxn>
                <a:cxn ang="0">
                  <a:pos x="394" y="7"/>
                </a:cxn>
                <a:cxn ang="0">
                  <a:pos x="408" y="7"/>
                </a:cxn>
                <a:cxn ang="0">
                  <a:pos x="421" y="7"/>
                </a:cxn>
                <a:cxn ang="0">
                  <a:pos x="434" y="7"/>
                </a:cxn>
                <a:cxn ang="0">
                  <a:pos x="448" y="7"/>
                </a:cxn>
                <a:cxn ang="0">
                  <a:pos x="461" y="7"/>
                </a:cxn>
                <a:cxn ang="0">
                  <a:pos x="475" y="7"/>
                </a:cxn>
                <a:cxn ang="0">
                  <a:pos x="488" y="7"/>
                </a:cxn>
                <a:cxn ang="0">
                  <a:pos x="501" y="7"/>
                </a:cxn>
                <a:cxn ang="0">
                  <a:pos x="515" y="7"/>
                </a:cxn>
                <a:cxn ang="0">
                  <a:pos x="528" y="7"/>
                </a:cxn>
                <a:cxn ang="0">
                  <a:pos x="541" y="7"/>
                </a:cxn>
                <a:cxn ang="0">
                  <a:pos x="555" y="7"/>
                </a:cxn>
                <a:cxn ang="0">
                  <a:pos x="568" y="7"/>
                </a:cxn>
                <a:cxn ang="0">
                  <a:pos x="582" y="7"/>
                </a:cxn>
              </a:cxnLst>
              <a:rect l="0" t="0" r="r" b="b"/>
              <a:pathLst>
                <a:path w="582" h="7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0" y="0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100" y="0"/>
                  </a:lnTo>
                  <a:lnTo>
                    <a:pt x="107" y="0"/>
                  </a:lnTo>
                  <a:lnTo>
                    <a:pt x="113" y="0"/>
                  </a:lnTo>
                  <a:lnTo>
                    <a:pt x="120" y="0"/>
                  </a:lnTo>
                  <a:lnTo>
                    <a:pt x="127" y="0"/>
                  </a:lnTo>
                  <a:lnTo>
                    <a:pt x="133" y="0"/>
                  </a:lnTo>
                  <a:lnTo>
                    <a:pt x="140" y="0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60" y="0"/>
                  </a:lnTo>
                  <a:lnTo>
                    <a:pt x="167" y="0"/>
                  </a:lnTo>
                  <a:lnTo>
                    <a:pt x="174" y="0"/>
                  </a:lnTo>
                  <a:lnTo>
                    <a:pt x="180" y="0"/>
                  </a:lnTo>
                  <a:lnTo>
                    <a:pt x="187" y="0"/>
                  </a:lnTo>
                  <a:lnTo>
                    <a:pt x="194" y="0"/>
                  </a:lnTo>
                  <a:lnTo>
                    <a:pt x="200" y="0"/>
                  </a:lnTo>
                  <a:lnTo>
                    <a:pt x="207" y="0"/>
                  </a:lnTo>
                  <a:lnTo>
                    <a:pt x="214" y="0"/>
                  </a:lnTo>
                  <a:lnTo>
                    <a:pt x="220" y="7"/>
                  </a:lnTo>
                  <a:lnTo>
                    <a:pt x="227" y="7"/>
                  </a:lnTo>
                  <a:lnTo>
                    <a:pt x="234" y="7"/>
                  </a:lnTo>
                  <a:lnTo>
                    <a:pt x="240" y="7"/>
                  </a:lnTo>
                  <a:lnTo>
                    <a:pt x="247" y="7"/>
                  </a:lnTo>
                  <a:lnTo>
                    <a:pt x="254" y="7"/>
                  </a:lnTo>
                  <a:lnTo>
                    <a:pt x="260" y="7"/>
                  </a:lnTo>
                  <a:lnTo>
                    <a:pt x="267" y="7"/>
                  </a:lnTo>
                  <a:lnTo>
                    <a:pt x="274" y="7"/>
                  </a:lnTo>
                  <a:lnTo>
                    <a:pt x="281" y="7"/>
                  </a:lnTo>
                  <a:lnTo>
                    <a:pt x="287" y="7"/>
                  </a:lnTo>
                  <a:lnTo>
                    <a:pt x="294" y="7"/>
                  </a:lnTo>
                  <a:lnTo>
                    <a:pt x="301" y="7"/>
                  </a:lnTo>
                  <a:lnTo>
                    <a:pt x="307" y="7"/>
                  </a:lnTo>
                  <a:lnTo>
                    <a:pt x="314" y="7"/>
                  </a:lnTo>
                  <a:lnTo>
                    <a:pt x="321" y="7"/>
                  </a:lnTo>
                  <a:lnTo>
                    <a:pt x="327" y="7"/>
                  </a:lnTo>
                  <a:lnTo>
                    <a:pt x="334" y="7"/>
                  </a:lnTo>
                  <a:lnTo>
                    <a:pt x="341" y="7"/>
                  </a:lnTo>
                  <a:lnTo>
                    <a:pt x="347" y="7"/>
                  </a:lnTo>
                  <a:lnTo>
                    <a:pt x="354" y="7"/>
                  </a:lnTo>
                  <a:lnTo>
                    <a:pt x="361" y="7"/>
                  </a:lnTo>
                  <a:lnTo>
                    <a:pt x="368" y="7"/>
                  </a:lnTo>
                  <a:lnTo>
                    <a:pt x="374" y="7"/>
                  </a:lnTo>
                  <a:lnTo>
                    <a:pt x="381" y="7"/>
                  </a:lnTo>
                  <a:lnTo>
                    <a:pt x="388" y="7"/>
                  </a:lnTo>
                  <a:lnTo>
                    <a:pt x="394" y="7"/>
                  </a:lnTo>
                  <a:lnTo>
                    <a:pt x="401" y="7"/>
                  </a:lnTo>
                  <a:lnTo>
                    <a:pt x="408" y="7"/>
                  </a:lnTo>
                  <a:lnTo>
                    <a:pt x="414" y="7"/>
                  </a:lnTo>
                  <a:lnTo>
                    <a:pt x="421" y="7"/>
                  </a:lnTo>
                  <a:lnTo>
                    <a:pt x="428" y="7"/>
                  </a:lnTo>
                  <a:lnTo>
                    <a:pt x="434" y="7"/>
                  </a:lnTo>
                  <a:lnTo>
                    <a:pt x="441" y="7"/>
                  </a:lnTo>
                  <a:lnTo>
                    <a:pt x="448" y="7"/>
                  </a:lnTo>
                  <a:lnTo>
                    <a:pt x="455" y="7"/>
                  </a:lnTo>
                  <a:lnTo>
                    <a:pt x="461" y="7"/>
                  </a:lnTo>
                  <a:lnTo>
                    <a:pt x="468" y="7"/>
                  </a:lnTo>
                  <a:lnTo>
                    <a:pt x="475" y="7"/>
                  </a:lnTo>
                  <a:lnTo>
                    <a:pt x="481" y="7"/>
                  </a:lnTo>
                  <a:lnTo>
                    <a:pt x="488" y="7"/>
                  </a:lnTo>
                  <a:lnTo>
                    <a:pt x="495" y="7"/>
                  </a:lnTo>
                  <a:lnTo>
                    <a:pt x="501" y="7"/>
                  </a:lnTo>
                  <a:lnTo>
                    <a:pt x="508" y="7"/>
                  </a:lnTo>
                  <a:lnTo>
                    <a:pt x="515" y="7"/>
                  </a:lnTo>
                  <a:lnTo>
                    <a:pt x="521" y="7"/>
                  </a:lnTo>
                  <a:lnTo>
                    <a:pt x="528" y="7"/>
                  </a:lnTo>
                  <a:lnTo>
                    <a:pt x="535" y="7"/>
                  </a:lnTo>
                  <a:lnTo>
                    <a:pt x="541" y="7"/>
                  </a:lnTo>
                  <a:lnTo>
                    <a:pt x="548" y="7"/>
                  </a:lnTo>
                  <a:lnTo>
                    <a:pt x="555" y="7"/>
                  </a:lnTo>
                  <a:lnTo>
                    <a:pt x="562" y="7"/>
                  </a:lnTo>
                  <a:lnTo>
                    <a:pt x="568" y="7"/>
                  </a:lnTo>
                  <a:lnTo>
                    <a:pt x="575" y="7"/>
                  </a:lnTo>
                  <a:lnTo>
                    <a:pt x="582" y="7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54" name="Freeform 78"/>
            <p:cNvSpPr>
              <a:spLocks/>
            </p:cNvSpPr>
            <p:nvPr/>
          </p:nvSpPr>
          <p:spPr bwMode="auto">
            <a:xfrm>
              <a:off x="669" y="2673"/>
              <a:ext cx="763" cy="764"/>
            </a:xfrm>
            <a:custGeom>
              <a:avLst/>
              <a:gdLst/>
              <a:ahLst/>
              <a:cxnLst>
                <a:cxn ang="0">
                  <a:pos x="7" y="730"/>
                </a:cxn>
                <a:cxn ang="0">
                  <a:pos x="13" y="697"/>
                </a:cxn>
                <a:cxn ang="0">
                  <a:pos x="27" y="663"/>
                </a:cxn>
                <a:cxn ang="0">
                  <a:pos x="33" y="630"/>
                </a:cxn>
                <a:cxn ang="0">
                  <a:pos x="47" y="603"/>
                </a:cxn>
                <a:cxn ang="0">
                  <a:pos x="54" y="576"/>
                </a:cxn>
                <a:cxn ang="0">
                  <a:pos x="67" y="550"/>
                </a:cxn>
                <a:cxn ang="0">
                  <a:pos x="80" y="503"/>
                </a:cxn>
                <a:cxn ang="0">
                  <a:pos x="100" y="469"/>
                </a:cxn>
                <a:cxn ang="0">
                  <a:pos x="107" y="442"/>
                </a:cxn>
                <a:cxn ang="0">
                  <a:pos x="134" y="402"/>
                </a:cxn>
                <a:cxn ang="0">
                  <a:pos x="147" y="369"/>
                </a:cxn>
                <a:cxn ang="0">
                  <a:pos x="167" y="335"/>
                </a:cxn>
                <a:cxn ang="0">
                  <a:pos x="194" y="302"/>
                </a:cxn>
                <a:cxn ang="0">
                  <a:pos x="207" y="275"/>
                </a:cxn>
                <a:cxn ang="0">
                  <a:pos x="227" y="248"/>
                </a:cxn>
                <a:cxn ang="0">
                  <a:pos x="248" y="221"/>
                </a:cxn>
                <a:cxn ang="0">
                  <a:pos x="268" y="201"/>
                </a:cxn>
                <a:cxn ang="0">
                  <a:pos x="288" y="181"/>
                </a:cxn>
                <a:cxn ang="0">
                  <a:pos x="308" y="161"/>
                </a:cxn>
                <a:cxn ang="0">
                  <a:pos x="328" y="148"/>
                </a:cxn>
                <a:cxn ang="0">
                  <a:pos x="348" y="134"/>
                </a:cxn>
                <a:cxn ang="0">
                  <a:pos x="368" y="121"/>
                </a:cxn>
                <a:cxn ang="0">
                  <a:pos x="388" y="107"/>
                </a:cxn>
                <a:cxn ang="0">
                  <a:pos x="408" y="94"/>
                </a:cxn>
                <a:cxn ang="0">
                  <a:pos x="428" y="81"/>
                </a:cxn>
                <a:cxn ang="0">
                  <a:pos x="448" y="74"/>
                </a:cxn>
                <a:cxn ang="0">
                  <a:pos x="468" y="67"/>
                </a:cxn>
                <a:cxn ang="0">
                  <a:pos x="488" y="60"/>
                </a:cxn>
                <a:cxn ang="0">
                  <a:pos x="508" y="47"/>
                </a:cxn>
                <a:cxn ang="0">
                  <a:pos x="529" y="40"/>
                </a:cxn>
                <a:cxn ang="0">
                  <a:pos x="549" y="40"/>
                </a:cxn>
                <a:cxn ang="0">
                  <a:pos x="569" y="34"/>
                </a:cxn>
                <a:cxn ang="0">
                  <a:pos x="589" y="27"/>
                </a:cxn>
                <a:cxn ang="0">
                  <a:pos x="609" y="20"/>
                </a:cxn>
                <a:cxn ang="0">
                  <a:pos x="629" y="20"/>
                </a:cxn>
                <a:cxn ang="0">
                  <a:pos x="649" y="14"/>
                </a:cxn>
                <a:cxn ang="0">
                  <a:pos x="669" y="14"/>
                </a:cxn>
                <a:cxn ang="0">
                  <a:pos x="689" y="7"/>
                </a:cxn>
                <a:cxn ang="0">
                  <a:pos x="709" y="7"/>
                </a:cxn>
                <a:cxn ang="0">
                  <a:pos x="729" y="0"/>
                </a:cxn>
                <a:cxn ang="0">
                  <a:pos x="749" y="0"/>
                </a:cxn>
              </a:cxnLst>
              <a:rect l="0" t="0" r="r" b="b"/>
              <a:pathLst>
                <a:path w="763" h="764">
                  <a:moveTo>
                    <a:pt x="0" y="764"/>
                  </a:moveTo>
                  <a:lnTo>
                    <a:pt x="0" y="737"/>
                  </a:lnTo>
                  <a:lnTo>
                    <a:pt x="7" y="730"/>
                  </a:lnTo>
                  <a:lnTo>
                    <a:pt x="7" y="717"/>
                  </a:lnTo>
                  <a:lnTo>
                    <a:pt x="13" y="710"/>
                  </a:lnTo>
                  <a:lnTo>
                    <a:pt x="13" y="697"/>
                  </a:lnTo>
                  <a:lnTo>
                    <a:pt x="20" y="690"/>
                  </a:lnTo>
                  <a:lnTo>
                    <a:pt x="20" y="670"/>
                  </a:lnTo>
                  <a:lnTo>
                    <a:pt x="27" y="663"/>
                  </a:lnTo>
                  <a:lnTo>
                    <a:pt x="27" y="650"/>
                  </a:lnTo>
                  <a:lnTo>
                    <a:pt x="33" y="643"/>
                  </a:lnTo>
                  <a:lnTo>
                    <a:pt x="33" y="630"/>
                  </a:lnTo>
                  <a:lnTo>
                    <a:pt x="40" y="623"/>
                  </a:lnTo>
                  <a:lnTo>
                    <a:pt x="40" y="610"/>
                  </a:lnTo>
                  <a:lnTo>
                    <a:pt x="47" y="603"/>
                  </a:lnTo>
                  <a:lnTo>
                    <a:pt x="47" y="590"/>
                  </a:lnTo>
                  <a:lnTo>
                    <a:pt x="54" y="583"/>
                  </a:lnTo>
                  <a:lnTo>
                    <a:pt x="54" y="576"/>
                  </a:lnTo>
                  <a:lnTo>
                    <a:pt x="60" y="570"/>
                  </a:lnTo>
                  <a:lnTo>
                    <a:pt x="60" y="556"/>
                  </a:lnTo>
                  <a:lnTo>
                    <a:pt x="67" y="550"/>
                  </a:lnTo>
                  <a:lnTo>
                    <a:pt x="67" y="536"/>
                  </a:lnTo>
                  <a:lnTo>
                    <a:pt x="80" y="523"/>
                  </a:lnTo>
                  <a:lnTo>
                    <a:pt x="80" y="503"/>
                  </a:lnTo>
                  <a:lnTo>
                    <a:pt x="94" y="489"/>
                  </a:lnTo>
                  <a:lnTo>
                    <a:pt x="94" y="476"/>
                  </a:lnTo>
                  <a:lnTo>
                    <a:pt x="100" y="469"/>
                  </a:lnTo>
                  <a:lnTo>
                    <a:pt x="100" y="462"/>
                  </a:lnTo>
                  <a:lnTo>
                    <a:pt x="107" y="456"/>
                  </a:lnTo>
                  <a:lnTo>
                    <a:pt x="107" y="442"/>
                  </a:lnTo>
                  <a:lnTo>
                    <a:pt x="120" y="429"/>
                  </a:lnTo>
                  <a:lnTo>
                    <a:pt x="120" y="416"/>
                  </a:lnTo>
                  <a:lnTo>
                    <a:pt x="134" y="402"/>
                  </a:lnTo>
                  <a:lnTo>
                    <a:pt x="134" y="389"/>
                  </a:lnTo>
                  <a:lnTo>
                    <a:pt x="147" y="375"/>
                  </a:lnTo>
                  <a:lnTo>
                    <a:pt x="147" y="369"/>
                  </a:lnTo>
                  <a:lnTo>
                    <a:pt x="161" y="355"/>
                  </a:lnTo>
                  <a:lnTo>
                    <a:pt x="161" y="342"/>
                  </a:lnTo>
                  <a:lnTo>
                    <a:pt x="167" y="335"/>
                  </a:lnTo>
                  <a:lnTo>
                    <a:pt x="181" y="322"/>
                  </a:lnTo>
                  <a:lnTo>
                    <a:pt x="181" y="315"/>
                  </a:lnTo>
                  <a:lnTo>
                    <a:pt x="194" y="302"/>
                  </a:lnTo>
                  <a:lnTo>
                    <a:pt x="194" y="288"/>
                  </a:lnTo>
                  <a:lnTo>
                    <a:pt x="201" y="282"/>
                  </a:lnTo>
                  <a:lnTo>
                    <a:pt x="207" y="275"/>
                  </a:lnTo>
                  <a:lnTo>
                    <a:pt x="221" y="261"/>
                  </a:lnTo>
                  <a:lnTo>
                    <a:pt x="221" y="255"/>
                  </a:lnTo>
                  <a:lnTo>
                    <a:pt x="227" y="248"/>
                  </a:lnTo>
                  <a:lnTo>
                    <a:pt x="234" y="241"/>
                  </a:lnTo>
                  <a:lnTo>
                    <a:pt x="248" y="228"/>
                  </a:lnTo>
                  <a:lnTo>
                    <a:pt x="248" y="221"/>
                  </a:lnTo>
                  <a:lnTo>
                    <a:pt x="254" y="215"/>
                  </a:lnTo>
                  <a:lnTo>
                    <a:pt x="261" y="208"/>
                  </a:lnTo>
                  <a:lnTo>
                    <a:pt x="268" y="201"/>
                  </a:lnTo>
                  <a:lnTo>
                    <a:pt x="274" y="194"/>
                  </a:lnTo>
                  <a:lnTo>
                    <a:pt x="281" y="188"/>
                  </a:lnTo>
                  <a:lnTo>
                    <a:pt x="288" y="181"/>
                  </a:lnTo>
                  <a:lnTo>
                    <a:pt x="294" y="174"/>
                  </a:lnTo>
                  <a:lnTo>
                    <a:pt x="301" y="168"/>
                  </a:lnTo>
                  <a:lnTo>
                    <a:pt x="308" y="161"/>
                  </a:lnTo>
                  <a:lnTo>
                    <a:pt x="314" y="161"/>
                  </a:lnTo>
                  <a:lnTo>
                    <a:pt x="321" y="154"/>
                  </a:lnTo>
                  <a:lnTo>
                    <a:pt x="328" y="148"/>
                  </a:lnTo>
                  <a:lnTo>
                    <a:pt x="335" y="141"/>
                  </a:lnTo>
                  <a:lnTo>
                    <a:pt x="341" y="134"/>
                  </a:lnTo>
                  <a:lnTo>
                    <a:pt x="348" y="134"/>
                  </a:lnTo>
                  <a:lnTo>
                    <a:pt x="355" y="127"/>
                  </a:lnTo>
                  <a:lnTo>
                    <a:pt x="361" y="121"/>
                  </a:lnTo>
                  <a:lnTo>
                    <a:pt x="368" y="121"/>
                  </a:lnTo>
                  <a:lnTo>
                    <a:pt x="375" y="114"/>
                  </a:lnTo>
                  <a:lnTo>
                    <a:pt x="381" y="107"/>
                  </a:lnTo>
                  <a:lnTo>
                    <a:pt x="388" y="107"/>
                  </a:lnTo>
                  <a:lnTo>
                    <a:pt x="395" y="101"/>
                  </a:lnTo>
                  <a:lnTo>
                    <a:pt x="401" y="101"/>
                  </a:lnTo>
                  <a:lnTo>
                    <a:pt x="408" y="94"/>
                  </a:lnTo>
                  <a:lnTo>
                    <a:pt x="415" y="94"/>
                  </a:lnTo>
                  <a:lnTo>
                    <a:pt x="421" y="87"/>
                  </a:lnTo>
                  <a:lnTo>
                    <a:pt x="428" y="81"/>
                  </a:lnTo>
                  <a:lnTo>
                    <a:pt x="435" y="81"/>
                  </a:lnTo>
                  <a:lnTo>
                    <a:pt x="442" y="74"/>
                  </a:lnTo>
                  <a:lnTo>
                    <a:pt x="448" y="74"/>
                  </a:lnTo>
                  <a:lnTo>
                    <a:pt x="455" y="74"/>
                  </a:lnTo>
                  <a:lnTo>
                    <a:pt x="462" y="67"/>
                  </a:lnTo>
                  <a:lnTo>
                    <a:pt x="468" y="67"/>
                  </a:lnTo>
                  <a:lnTo>
                    <a:pt x="475" y="60"/>
                  </a:lnTo>
                  <a:lnTo>
                    <a:pt x="482" y="60"/>
                  </a:lnTo>
                  <a:lnTo>
                    <a:pt x="488" y="60"/>
                  </a:lnTo>
                  <a:lnTo>
                    <a:pt x="495" y="54"/>
                  </a:lnTo>
                  <a:lnTo>
                    <a:pt x="502" y="54"/>
                  </a:lnTo>
                  <a:lnTo>
                    <a:pt x="508" y="47"/>
                  </a:lnTo>
                  <a:lnTo>
                    <a:pt x="515" y="47"/>
                  </a:lnTo>
                  <a:lnTo>
                    <a:pt x="522" y="47"/>
                  </a:lnTo>
                  <a:lnTo>
                    <a:pt x="529" y="40"/>
                  </a:lnTo>
                  <a:lnTo>
                    <a:pt x="535" y="40"/>
                  </a:lnTo>
                  <a:lnTo>
                    <a:pt x="542" y="40"/>
                  </a:lnTo>
                  <a:lnTo>
                    <a:pt x="549" y="40"/>
                  </a:lnTo>
                  <a:lnTo>
                    <a:pt x="555" y="34"/>
                  </a:lnTo>
                  <a:lnTo>
                    <a:pt x="562" y="34"/>
                  </a:lnTo>
                  <a:lnTo>
                    <a:pt x="569" y="34"/>
                  </a:lnTo>
                  <a:lnTo>
                    <a:pt x="575" y="27"/>
                  </a:lnTo>
                  <a:lnTo>
                    <a:pt x="582" y="27"/>
                  </a:lnTo>
                  <a:lnTo>
                    <a:pt x="589" y="27"/>
                  </a:lnTo>
                  <a:lnTo>
                    <a:pt x="595" y="27"/>
                  </a:lnTo>
                  <a:lnTo>
                    <a:pt x="602" y="20"/>
                  </a:lnTo>
                  <a:lnTo>
                    <a:pt x="609" y="20"/>
                  </a:lnTo>
                  <a:lnTo>
                    <a:pt x="615" y="20"/>
                  </a:lnTo>
                  <a:lnTo>
                    <a:pt x="622" y="20"/>
                  </a:lnTo>
                  <a:lnTo>
                    <a:pt x="629" y="20"/>
                  </a:lnTo>
                  <a:lnTo>
                    <a:pt x="636" y="14"/>
                  </a:lnTo>
                  <a:lnTo>
                    <a:pt x="642" y="14"/>
                  </a:lnTo>
                  <a:lnTo>
                    <a:pt x="649" y="14"/>
                  </a:lnTo>
                  <a:lnTo>
                    <a:pt x="656" y="14"/>
                  </a:lnTo>
                  <a:lnTo>
                    <a:pt x="662" y="14"/>
                  </a:lnTo>
                  <a:lnTo>
                    <a:pt x="669" y="14"/>
                  </a:lnTo>
                  <a:lnTo>
                    <a:pt x="676" y="7"/>
                  </a:lnTo>
                  <a:lnTo>
                    <a:pt x="682" y="7"/>
                  </a:lnTo>
                  <a:lnTo>
                    <a:pt x="689" y="7"/>
                  </a:lnTo>
                  <a:lnTo>
                    <a:pt x="696" y="7"/>
                  </a:lnTo>
                  <a:lnTo>
                    <a:pt x="702" y="7"/>
                  </a:lnTo>
                  <a:lnTo>
                    <a:pt x="709" y="7"/>
                  </a:lnTo>
                  <a:lnTo>
                    <a:pt x="716" y="0"/>
                  </a:lnTo>
                  <a:lnTo>
                    <a:pt x="723" y="0"/>
                  </a:lnTo>
                  <a:lnTo>
                    <a:pt x="729" y="0"/>
                  </a:lnTo>
                  <a:lnTo>
                    <a:pt x="736" y="0"/>
                  </a:lnTo>
                  <a:lnTo>
                    <a:pt x="743" y="0"/>
                  </a:lnTo>
                  <a:lnTo>
                    <a:pt x="749" y="0"/>
                  </a:lnTo>
                  <a:lnTo>
                    <a:pt x="756" y="0"/>
                  </a:lnTo>
                  <a:lnTo>
                    <a:pt x="763" y="0"/>
                  </a:lnTo>
                </a:path>
              </a:pathLst>
            </a:custGeom>
            <a:noFill/>
            <a:ln w="8255" cap="flat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55" name="Freeform 79"/>
            <p:cNvSpPr>
              <a:spLocks/>
            </p:cNvSpPr>
            <p:nvPr/>
          </p:nvSpPr>
          <p:spPr bwMode="auto">
            <a:xfrm>
              <a:off x="1432" y="2646"/>
              <a:ext cx="849" cy="27"/>
            </a:xfrm>
            <a:custGeom>
              <a:avLst/>
              <a:gdLst/>
              <a:ahLst/>
              <a:cxnLst>
                <a:cxn ang="0">
                  <a:pos x="13" y="20"/>
                </a:cxn>
                <a:cxn ang="0">
                  <a:pos x="33" y="20"/>
                </a:cxn>
                <a:cxn ang="0">
                  <a:pos x="53" y="20"/>
                </a:cxn>
                <a:cxn ang="0">
                  <a:pos x="73" y="20"/>
                </a:cxn>
                <a:cxn ang="0">
                  <a:pos x="93" y="14"/>
                </a:cxn>
                <a:cxn ang="0">
                  <a:pos x="113" y="14"/>
                </a:cxn>
                <a:cxn ang="0">
                  <a:pos x="133" y="14"/>
                </a:cxn>
                <a:cxn ang="0">
                  <a:pos x="154" y="14"/>
                </a:cxn>
                <a:cxn ang="0">
                  <a:pos x="174" y="14"/>
                </a:cxn>
                <a:cxn ang="0">
                  <a:pos x="194" y="14"/>
                </a:cxn>
                <a:cxn ang="0">
                  <a:pos x="214" y="7"/>
                </a:cxn>
                <a:cxn ang="0">
                  <a:pos x="234" y="7"/>
                </a:cxn>
                <a:cxn ang="0">
                  <a:pos x="254" y="7"/>
                </a:cxn>
                <a:cxn ang="0">
                  <a:pos x="274" y="7"/>
                </a:cxn>
                <a:cxn ang="0">
                  <a:pos x="294" y="7"/>
                </a:cxn>
                <a:cxn ang="0">
                  <a:pos x="314" y="7"/>
                </a:cxn>
                <a:cxn ang="0">
                  <a:pos x="334" y="7"/>
                </a:cxn>
                <a:cxn ang="0">
                  <a:pos x="354" y="7"/>
                </a:cxn>
                <a:cxn ang="0">
                  <a:pos x="374" y="7"/>
                </a:cxn>
                <a:cxn ang="0">
                  <a:pos x="394" y="7"/>
                </a:cxn>
                <a:cxn ang="0">
                  <a:pos x="414" y="7"/>
                </a:cxn>
                <a:cxn ang="0">
                  <a:pos x="435" y="7"/>
                </a:cxn>
                <a:cxn ang="0">
                  <a:pos x="455" y="0"/>
                </a:cxn>
                <a:cxn ang="0">
                  <a:pos x="475" y="0"/>
                </a:cxn>
                <a:cxn ang="0">
                  <a:pos x="495" y="0"/>
                </a:cxn>
                <a:cxn ang="0">
                  <a:pos x="515" y="0"/>
                </a:cxn>
                <a:cxn ang="0">
                  <a:pos x="535" y="0"/>
                </a:cxn>
                <a:cxn ang="0">
                  <a:pos x="555" y="0"/>
                </a:cxn>
                <a:cxn ang="0">
                  <a:pos x="575" y="0"/>
                </a:cxn>
                <a:cxn ang="0">
                  <a:pos x="595" y="0"/>
                </a:cxn>
                <a:cxn ang="0">
                  <a:pos x="615" y="0"/>
                </a:cxn>
                <a:cxn ang="0">
                  <a:pos x="635" y="0"/>
                </a:cxn>
                <a:cxn ang="0">
                  <a:pos x="655" y="0"/>
                </a:cxn>
                <a:cxn ang="0">
                  <a:pos x="675" y="0"/>
                </a:cxn>
                <a:cxn ang="0">
                  <a:pos x="695" y="0"/>
                </a:cxn>
                <a:cxn ang="0">
                  <a:pos x="716" y="0"/>
                </a:cxn>
                <a:cxn ang="0">
                  <a:pos x="736" y="0"/>
                </a:cxn>
                <a:cxn ang="0">
                  <a:pos x="756" y="0"/>
                </a:cxn>
                <a:cxn ang="0">
                  <a:pos x="776" y="0"/>
                </a:cxn>
                <a:cxn ang="0">
                  <a:pos x="796" y="0"/>
                </a:cxn>
                <a:cxn ang="0">
                  <a:pos x="816" y="0"/>
                </a:cxn>
                <a:cxn ang="0">
                  <a:pos x="836" y="0"/>
                </a:cxn>
              </a:cxnLst>
              <a:rect l="0" t="0" r="r" b="b"/>
              <a:pathLst>
                <a:path w="849" h="27">
                  <a:moveTo>
                    <a:pt x="0" y="27"/>
                  </a:moveTo>
                  <a:lnTo>
                    <a:pt x="6" y="27"/>
                  </a:lnTo>
                  <a:lnTo>
                    <a:pt x="13" y="20"/>
                  </a:lnTo>
                  <a:lnTo>
                    <a:pt x="20" y="20"/>
                  </a:lnTo>
                  <a:lnTo>
                    <a:pt x="26" y="20"/>
                  </a:lnTo>
                  <a:lnTo>
                    <a:pt x="33" y="20"/>
                  </a:lnTo>
                  <a:lnTo>
                    <a:pt x="40" y="20"/>
                  </a:lnTo>
                  <a:lnTo>
                    <a:pt x="47" y="20"/>
                  </a:lnTo>
                  <a:lnTo>
                    <a:pt x="53" y="20"/>
                  </a:lnTo>
                  <a:lnTo>
                    <a:pt x="60" y="20"/>
                  </a:lnTo>
                  <a:lnTo>
                    <a:pt x="67" y="20"/>
                  </a:lnTo>
                  <a:lnTo>
                    <a:pt x="73" y="20"/>
                  </a:lnTo>
                  <a:lnTo>
                    <a:pt x="80" y="20"/>
                  </a:lnTo>
                  <a:lnTo>
                    <a:pt x="87" y="14"/>
                  </a:lnTo>
                  <a:lnTo>
                    <a:pt x="93" y="14"/>
                  </a:lnTo>
                  <a:lnTo>
                    <a:pt x="100" y="14"/>
                  </a:lnTo>
                  <a:lnTo>
                    <a:pt x="107" y="14"/>
                  </a:lnTo>
                  <a:lnTo>
                    <a:pt x="113" y="14"/>
                  </a:lnTo>
                  <a:lnTo>
                    <a:pt x="120" y="14"/>
                  </a:lnTo>
                  <a:lnTo>
                    <a:pt x="127" y="14"/>
                  </a:lnTo>
                  <a:lnTo>
                    <a:pt x="133" y="14"/>
                  </a:lnTo>
                  <a:lnTo>
                    <a:pt x="140" y="14"/>
                  </a:lnTo>
                  <a:lnTo>
                    <a:pt x="147" y="14"/>
                  </a:lnTo>
                  <a:lnTo>
                    <a:pt x="154" y="14"/>
                  </a:lnTo>
                  <a:lnTo>
                    <a:pt x="160" y="14"/>
                  </a:lnTo>
                  <a:lnTo>
                    <a:pt x="167" y="14"/>
                  </a:lnTo>
                  <a:lnTo>
                    <a:pt x="174" y="14"/>
                  </a:lnTo>
                  <a:lnTo>
                    <a:pt x="180" y="14"/>
                  </a:lnTo>
                  <a:lnTo>
                    <a:pt x="187" y="14"/>
                  </a:lnTo>
                  <a:lnTo>
                    <a:pt x="194" y="14"/>
                  </a:lnTo>
                  <a:lnTo>
                    <a:pt x="200" y="7"/>
                  </a:lnTo>
                  <a:lnTo>
                    <a:pt x="207" y="7"/>
                  </a:lnTo>
                  <a:lnTo>
                    <a:pt x="214" y="7"/>
                  </a:lnTo>
                  <a:lnTo>
                    <a:pt x="220" y="7"/>
                  </a:lnTo>
                  <a:lnTo>
                    <a:pt x="227" y="7"/>
                  </a:lnTo>
                  <a:lnTo>
                    <a:pt x="234" y="7"/>
                  </a:lnTo>
                  <a:lnTo>
                    <a:pt x="241" y="7"/>
                  </a:lnTo>
                  <a:lnTo>
                    <a:pt x="247" y="7"/>
                  </a:lnTo>
                  <a:lnTo>
                    <a:pt x="254" y="7"/>
                  </a:lnTo>
                  <a:lnTo>
                    <a:pt x="261" y="7"/>
                  </a:lnTo>
                  <a:lnTo>
                    <a:pt x="267" y="7"/>
                  </a:lnTo>
                  <a:lnTo>
                    <a:pt x="274" y="7"/>
                  </a:lnTo>
                  <a:lnTo>
                    <a:pt x="281" y="7"/>
                  </a:lnTo>
                  <a:lnTo>
                    <a:pt x="287" y="7"/>
                  </a:lnTo>
                  <a:lnTo>
                    <a:pt x="294" y="7"/>
                  </a:lnTo>
                  <a:lnTo>
                    <a:pt x="301" y="7"/>
                  </a:lnTo>
                  <a:lnTo>
                    <a:pt x="307" y="7"/>
                  </a:lnTo>
                  <a:lnTo>
                    <a:pt x="314" y="7"/>
                  </a:lnTo>
                  <a:lnTo>
                    <a:pt x="321" y="7"/>
                  </a:lnTo>
                  <a:lnTo>
                    <a:pt x="327" y="7"/>
                  </a:lnTo>
                  <a:lnTo>
                    <a:pt x="334" y="7"/>
                  </a:lnTo>
                  <a:lnTo>
                    <a:pt x="341" y="7"/>
                  </a:lnTo>
                  <a:lnTo>
                    <a:pt x="348" y="7"/>
                  </a:lnTo>
                  <a:lnTo>
                    <a:pt x="354" y="7"/>
                  </a:lnTo>
                  <a:lnTo>
                    <a:pt x="361" y="7"/>
                  </a:lnTo>
                  <a:lnTo>
                    <a:pt x="368" y="7"/>
                  </a:lnTo>
                  <a:lnTo>
                    <a:pt x="374" y="7"/>
                  </a:lnTo>
                  <a:lnTo>
                    <a:pt x="381" y="7"/>
                  </a:lnTo>
                  <a:lnTo>
                    <a:pt x="388" y="7"/>
                  </a:lnTo>
                  <a:lnTo>
                    <a:pt x="394" y="7"/>
                  </a:lnTo>
                  <a:lnTo>
                    <a:pt x="401" y="7"/>
                  </a:lnTo>
                  <a:lnTo>
                    <a:pt x="408" y="7"/>
                  </a:lnTo>
                  <a:lnTo>
                    <a:pt x="414" y="7"/>
                  </a:lnTo>
                  <a:lnTo>
                    <a:pt x="421" y="7"/>
                  </a:lnTo>
                  <a:lnTo>
                    <a:pt x="428" y="7"/>
                  </a:lnTo>
                  <a:lnTo>
                    <a:pt x="435" y="7"/>
                  </a:lnTo>
                  <a:lnTo>
                    <a:pt x="441" y="0"/>
                  </a:lnTo>
                  <a:lnTo>
                    <a:pt x="448" y="0"/>
                  </a:lnTo>
                  <a:lnTo>
                    <a:pt x="455" y="0"/>
                  </a:lnTo>
                  <a:lnTo>
                    <a:pt x="461" y="0"/>
                  </a:lnTo>
                  <a:lnTo>
                    <a:pt x="468" y="0"/>
                  </a:lnTo>
                  <a:lnTo>
                    <a:pt x="475" y="0"/>
                  </a:lnTo>
                  <a:lnTo>
                    <a:pt x="481" y="0"/>
                  </a:lnTo>
                  <a:lnTo>
                    <a:pt x="488" y="0"/>
                  </a:lnTo>
                  <a:lnTo>
                    <a:pt x="495" y="0"/>
                  </a:lnTo>
                  <a:lnTo>
                    <a:pt x="501" y="0"/>
                  </a:lnTo>
                  <a:lnTo>
                    <a:pt x="508" y="0"/>
                  </a:lnTo>
                  <a:lnTo>
                    <a:pt x="515" y="0"/>
                  </a:lnTo>
                  <a:lnTo>
                    <a:pt x="522" y="0"/>
                  </a:lnTo>
                  <a:lnTo>
                    <a:pt x="528" y="0"/>
                  </a:lnTo>
                  <a:lnTo>
                    <a:pt x="535" y="0"/>
                  </a:lnTo>
                  <a:lnTo>
                    <a:pt x="542" y="0"/>
                  </a:lnTo>
                  <a:lnTo>
                    <a:pt x="548" y="0"/>
                  </a:lnTo>
                  <a:lnTo>
                    <a:pt x="555" y="0"/>
                  </a:lnTo>
                  <a:lnTo>
                    <a:pt x="562" y="0"/>
                  </a:lnTo>
                  <a:lnTo>
                    <a:pt x="568" y="0"/>
                  </a:lnTo>
                  <a:lnTo>
                    <a:pt x="575" y="0"/>
                  </a:lnTo>
                  <a:lnTo>
                    <a:pt x="582" y="0"/>
                  </a:lnTo>
                  <a:lnTo>
                    <a:pt x="588" y="0"/>
                  </a:lnTo>
                  <a:lnTo>
                    <a:pt x="595" y="0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5" y="0"/>
                  </a:lnTo>
                  <a:lnTo>
                    <a:pt x="622" y="0"/>
                  </a:lnTo>
                  <a:lnTo>
                    <a:pt x="629" y="0"/>
                  </a:lnTo>
                  <a:lnTo>
                    <a:pt x="635" y="0"/>
                  </a:lnTo>
                  <a:lnTo>
                    <a:pt x="642" y="0"/>
                  </a:lnTo>
                  <a:lnTo>
                    <a:pt x="649" y="0"/>
                  </a:lnTo>
                  <a:lnTo>
                    <a:pt x="655" y="0"/>
                  </a:lnTo>
                  <a:lnTo>
                    <a:pt x="662" y="0"/>
                  </a:lnTo>
                  <a:lnTo>
                    <a:pt x="669" y="0"/>
                  </a:lnTo>
                  <a:lnTo>
                    <a:pt x="675" y="0"/>
                  </a:lnTo>
                  <a:lnTo>
                    <a:pt x="682" y="0"/>
                  </a:lnTo>
                  <a:lnTo>
                    <a:pt x="689" y="0"/>
                  </a:lnTo>
                  <a:lnTo>
                    <a:pt x="695" y="0"/>
                  </a:lnTo>
                  <a:lnTo>
                    <a:pt x="702" y="0"/>
                  </a:lnTo>
                  <a:lnTo>
                    <a:pt x="709" y="0"/>
                  </a:lnTo>
                  <a:lnTo>
                    <a:pt x="716" y="0"/>
                  </a:lnTo>
                  <a:lnTo>
                    <a:pt x="722" y="0"/>
                  </a:lnTo>
                  <a:lnTo>
                    <a:pt x="729" y="0"/>
                  </a:lnTo>
                  <a:lnTo>
                    <a:pt x="736" y="0"/>
                  </a:lnTo>
                  <a:lnTo>
                    <a:pt x="742" y="0"/>
                  </a:lnTo>
                  <a:lnTo>
                    <a:pt x="749" y="0"/>
                  </a:lnTo>
                  <a:lnTo>
                    <a:pt x="756" y="0"/>
                  </a:lnTo>
                  <a:lnTo>
                    <a:pt x="762" y="0"/>
                  </a:lnTo>
                  <a:lnTo>
                    <a:pt x="769" y="0"/>
                  </a:lnTo>
                  <a:lnTo>
                    <a:pt x="776" y="0"/>
                  </a:lnTo>
                  <a:lnTo>
                    <a:pt x="782" y="0"/>
                  </a:lnTo>
                  <a:lnTo>
                    <a:pt x="789" y="0"/>
                  </a:lnTo>
                  <a:lnTo>
                    <a:pt x="796" y="0"/>
                  </a:lnTo>
                  <a:lnTo>
                    <a:pt x="802" y="0"/>
                  </a:lnTo>
                  <a:lnTo>
                    <a:pt x="809" y="0"/>
                  </a:lnTo>
                  <a:lnTo>
                    <a:pt x="816" y="0"/>
                  </a:lnTo>
                  <a:lnTo>
                    <a:pt x="823" y="0"/>
                  </a:lnTo>
                  <a:lnTo>
                    <a:pt x="829" y="0"/>
                  </a:lnTo>
                  <a:lnTo>
                    <a:pt x="836" y="0"/>
                  </a:lnTo>
                  <a:lnTo>
                    <a:pt x="843" y="0"/>
                  </a:lnTo>
                  <a:lnTo>
                    <a:pt x="849" y="0"/>
                  </a:lnTo>
                </a:path>
              </a:pathLst>
            </a:custGeom>
            <a:noFill/>
            <a:ln w="8255" cap="flat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56" name="Freeform 80"/>
            <p:cNvSpPr>
              <a:spLocks/>
            </p:cNvSpPr>
            <p:nvPr/>
          </p:nvSpPr>
          <p:spPr bwMode="auto">
            <a:xfrm>
              <a:off x="2281" y="2646"/>
              <a:ext cx="850" cy="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4" y="0"/>
                </a:cxn>
                <a:cxn ang="0">
                  <a:pos x="54" y="0"/>
                </a:cxn>
                <a:cxn ang="0">
                  <a:pos x="74" y="0"/>
                </a:cxn>
                <a:cxn ang="0">
                  <a:pos x="94" y="0"/>
                </a:cxn>
                <a:cxn ang="0">
                  <a:pos x="114" y="0"/>
                </a:cxn>
                <a:cxn ang="0">
                  <a:pos x="134" y="0"/>
                </a:cxn>
                <a:cxn ang="0">
                  <a:pos x="154" y="0"/>
                </a:cxn>
                <a:cxn ang="0">
                  <a:pos x="174" y="0"/>
                </a:cxn>
                <a:cxn ang="0">
                  <a:pos x="194" y="0"/>
                </a:cxn>
                <a:cxn ang="0">
                  <a:pos x="214" y="0"/>
                </a:cxn>
                <a:cxn ang="0">
                  <a:pos x="234" y="0"/>
                </a:cxn>
                <a:cxn ang="0">
                  <a:pos x="255" y="0"/>
                </a:cxn>
                <a:cxn ang="0">
                  <a:pos x="275" y="0"/>
                </a:cxn>
                <a:cxn ang="0">
                  <a:pos x="295" y="0"/>
                </a:cxn>
                <a:cxn ang="0">
                  <a:pos x="315" y="0"/>
                </a:cxn>
                <a:cxn ang="0">
                  <a:pos x="335" y="0"/>
                </a:cxn>
                <a:cxn ang="0">
                  <a:pos x="355" y="0"/>
                </a:cxn>
                <a:cxn ang="0">
                  <a:pos x="375" y="0"/>
                </a:cxn>
                <a:cxn ang="0">
                  <a:pos x="395" y="0"/>
                </a:cxn>
                <a:cxn ang="0">
                  <a:pos x="415" y="0"/>
                </a:cxn>
                <a:cxn ang="0">
                  <a:pos x="435" y="0"/>
                </a:cxn>
                <a:cxn ang="0">
                  <a:pos x="455" y="0"/>
                </a:cxn>
                <a:cxn ang="0">
                  <a:pos x="475" y="0"/>
                </a:cxn>
                <a:cxn ang="0">
                  <a:pos x="495" y="0"/>
                </a:cxn>
                <a:cxn ang="0">
                  <a:pos x="515" y="0"/>
                </a:cxn>
                <a:cxn ang="0">
                  <a:pos x="536" y="0"/>
                </a:cxn>
                <a:cxn ang="0">
                  <a:pos x="556" y="0"/>
                </a:cxn>
                <a:cxn ang="0">
                  <a:pos x="576" y="0"/>
                </a:cxn>
                <a:cxn ang="0">
                  <a:pos x="596" y="0"/>
                </a:cxn>
                <a:cxn ang="0">
                  <a:pos x="616" y="0"/>
                </a:cxn>
                <a:cxn ang="0">
                  <a:pos x="636" y="0"/>
                </a:cxn>
                <a:cxn ang="0">
                  <a:pos x="656" y="0"/>
                </a:cxn>
                <a:cxn ang="0">
                  <a:pos x="676" y="0"/>
                </a:cxn>
                <a:cxn ang="0">
                  <a:pos x="696" y="0"/>
                </a:cxn>
                <a:cxn ang="0">
                  <a:pos x="716" y="0"/>
                </a:cxn>
                <a:cxn ang="0">
                  <a:pos x="736" y="0"/>
                </a:cxn>
                <a:cxn ang="0">
                  <a:pos x="756" y="0"/>
                </a:cxn>
                <a:cxn ang="0">
                  <a:pos x="776" y="0"/>
                </a:cxn>
                <a:cxn ang="0">
                  <a:pos x="796" y="0"/>
                </a:cxn>
                <a:cxn ang="0">
                  <a:pos x="817" y="0"/>
                </a:cxn>
                <a:cxn ang="0">
                  <a:pos x="837" y="0"/>
                </a:cxn>
              </a:cxnLst>
              <a:rect l="0" t="0" r="r" b="b"/>
              <a:pathLst>
                <a:path w="850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4" y="0"/>
                  </a:lnTo>
                  <a:lnTo>
                    <a:pt x="81" y="0"/>
                  </a:lnTo>
                  <a:lnTo>
                    <a:pt x="87" y="0"/>
                  </a:lnTo>
                  <a:lnTo>
                    <a:pt x="94" y="0"/>
                  </a:lnTo>
                  <a:lnTo>
                    <a:pt x="101" y="0"/>
                  </a:lnTo>
                  <a:lnTo>
                    <a:pt x="107" y="0"/>
                  </a:lnTo>
                  <a:lnTo>
                    <a:pt x="114" y="0"/>
                  </a:lnTo>
                  <a:lnTo>
                    <a:pt x="121" y="0"/>
                  </a:lnTo>
                  <a:lnTo>
                    <a:pt x="127" y="0"/>
                  </a:lnTo>
                  <a:lnTo>
                    <a:pt x="134" y="0"/>
                  </a:lnTo>
                  <a:lnTo>
                    <a:pt x="141" y="0"/>
                  </a:lnTo>
                  <a:lnTo>
                    <a:pt x="148" y="0"/>
                  </a:lnTo>
                  <a:lnTo>
                    <a:pt x="154" y="0"/>
                  </a:lnTo>
                  <a:lnTo>
                    <a:pt x="161" y="0"/>
                  </a:lnTo>
                  <a:lnTo>
                    <a:pt x="168" y="0"/>
                  </a:lnTo>
                  <a:lnTo>
                    <a:pt x="174" y="0"/>
                  </a:lnTo>
                  <a:lnTo>
                    <a:pt x="181" y="0"/>
                  </a:lnTo>
                  <a:lnTo>
                    <a:pt x="188" y="0"/>
                  </a:lnTo>
                  <a:lnTo>
                    <a:pt x="194" y="0"/>
                  </a:lnTo>
                  <a:lnTo>
                    <a:pt x="201" y="0"/>
                  </a:lnTo>
                  <a:lnTo>
                    <a:pt x="208" y="0"/>
                  </a:lnTo>
                  <a:lnTo>
                    <a:pt x="214" y="0"/>
                  </a:lnTo>
                  <a:lnTo>
                    <a:pt x="221" y="0"/>
                  </a:lnTo>
                  <a:lnTo>
                    <a:pt x="228" y="0"/>
                  </a:lnTo>
                  <a:lnTo>
                    <a:pt x="234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5" y="0"/>
                  </a:lnTo>
                  <a:lnTo>
                    <a:pt x="261" y="0"/>
                  </a:lnTo>
                  <a:lnTo>
                    <a:pt x="268" y="0"/>
                  </a:lnTo>
                  <a:lnTo>
                    <a:pt x="275" y="0"/>
                  </a:lnTo>
                  <a:lnTo>
                    <a:pt x="281" y="0"/>
                  </a:lnTo>
                  <a:lnTo>
                    <a:pt x="288" y="0"/>
                  </a:lnTo>
                  <a:lnTo>
                    <a:pt x="295" y="0"/>
                  </a:lnTo>
                  <a:lnTo>
                    <a:pt x="301" y="0"/>
                  </a:lnTo>
                  <a:lnTo>
                    <a:pt x="308" y="0"/>
                  </a:lnTo>
                  <a:lnTo>
                    <a:pt x="315" y="0"/>
                  </a:lnTo>
                  <a:lnTo>
                    <a:pt x="321" y="0"/>
                  </a:lnTo>
                  <a:lnTo>
                    <a:pt x="328" y="0"/>
                  </a:lnTo>
                  <a:lnTo>
                    <a:pt x="335" y="0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5" y="0"/>
                  </a:lnTo>
                  <a:lnTo>
                    <a:pt x="362" y="0"/>
                  </a:lnTo>
                  <a:lnTo>
                    <a:pt x="368" y="0"/>
                  </a:lnTo>
                  <a:lnTo>
                    <a:pt x="375" y="0"/>
                  </a:lnTo>
                  <a:lnTo>
                    <a:pt x="382" y="0"/>
                  </a:lnTo>
                  <a:lnTo>
                    <a:pt x="388" y="0"/>
                  </a:lnTo>
                  <a:lnTo>
                    <a:pt x="395" y="0"/>
                  </a:lnTo>
                  <a:lnTo>
                    <a:pt x="402" y="0"/>
                  </a:lnTo>
                  <a:lnTo>
                    <a:pt x="408" y="0"/>
                  </a:lnTo>
                  <a:lnTo>
                    <a:pt x="415" y="0"/>
                  </a:lnTo>
                  <a:lnTo>
                    <a:pt x="422" y="0"/>
                  </a:lnTo>
                  <a:lnTo>
                    <a:pt x="428" y="0"/>
                  </a:lnTo>
                  <a:lnTo>
                    <a:pt x="435" y="0"/>
                  </a:lnTo>
                  <a:lnTo>
                    <a:pt x="442" y="0"/>
                  </a:lnTo>
                  <a:lnTo>
                    <a:pt x="449" y="0"/>
                  </a:lnTo>
                  <a:lnTo>
                    <a:pt x="455" y="0"/>
                  </a:lnTo>
                  <a:lnTo>
                    <a:pt x="462" y="0"/>
                  </a:lnTo>
                  <a:lnTo>
                    <a:pt x="469" y="0"/>
                  </a:lnTo>
                  <a:lnTo>
                    <a:pt x="475" y="0"/>
                  </a:lnTo>
                  <a:lnTo>
                    <a:pt x="482" y="0"/>
                  </a:lnTo>
                  <a:lnTo>
                    <a:pt x="489" y="0"/>
                  </a:lnTo>
                  <a:lnTo>
                    <a:pt x="495" y="0"/>
                  </a:lnTo>
                  <a:lnTo>
                    <a:pt x="502" y="0"/>
                  </a:lnTo>
                  <a:lnTo>
                    <a:pt x="509" y="0"/>
                  </a:lnTo>
                  <a:lnTo>
                    <a:pt x="515" y="0"/>
                  </a:lnTo>
                  <a:lnTo>
                    <a:pt x="522" y="0"/>
                  </a:lnTo>
                  <a:lnTo>
                    <a:pt x="529" y="0"/>
                  </a:lnTo>
                  <a:lnTo>
                    <a:pt x="536" y="0"/>
                  </a:lnTo>
                  <a:lnTo>
                    <a:pt x="542" y="0"/>
                  </a:lnTo>
                  <a:lnTo>
                    <a:pt x="549" y="0"/>
                  </a:lnTo>
                  <a:lnTo>
                    <a:pt x="556" y="0"/>
                  </a:lnTo>
                  <a:lnTo>
                    <a:pt x="562" y="0"/>
                  </a:lnTo>
                  <a:lnTo>
                    <a:pt x="569" y="0"/>
                  </a:lnTo>
                  <a:lnTo>
                    <a:pt x="576" y="0"/>
                  </a:lnTo>
                  <a:lnTo>
                    <a:pt x="582" y="0"/>
                  </a:lnTo>
                  <a:lnTo>
                    <a:pt x="589" y="0"/>
                  </a:lnTo>
                  <a:lnTo>
                    <a:pt x="596" y="0"/>
                  </a:lnTo>
                  <a:lnTo>
                    <a:pt x="602" y="0"/>
                  </a:lnTo>
                  <a:lnTo>
                    <a:pt x="609" y="0"/>
                  </a:lnTo>
                  <a:lnTo>
                    <a:pt x="616" y="0"/>
                  </a:lnTo>
                  <a:lnTo>
                    <a:pt x="623" y="0"/>
                  </a:lnTo>
                  <a:lnTo>
                    <a:pt x="629" y="0"/>
                  </a:lnTo>
                  <a:lnTo>
                    <a:pt x="636" y="0"/>
                  </a:lnTo>
                  <a:lnTo>
                    <a:pt x="643" y="0"/>
                  </a:lnTo>
                  <a:lnTo>
                    <a:pt x="649" y="0"/>
                  </a:lnTo>
                  <a:lnTo>
                    <a:pt x="656" y="0"/>
                  </a:lnTo>
                  <a:lnTo>
                    <a:pt x="663" y="0"/>
                  </a:lnTo>
                  <a:lnTo>
                    <a:pt x="669" y="0"/>
                  </a:lnTo>
                  <a:lnTo>
                    <a:pt x="676" y="0"/>
                  </a:lnTo>
                  <a:lnTo>
                    <a:pt x="683" y="0"/>
                  </a:lnTo>
                  <a:lnTo>
                    <a:pt x="689" y="0"/>
                  </a:lnTo>
                  <a:lnTo>
                    <a:pt x="696" y="0"/>
                  </a:lnTo>
                  <a:lnTo>
                    <a:pt x="703" y="0"/>
                  </a:lnTo>
                  <a:lnTo>
                    <a:pt x="709" y="0"/>
                  </a:lnTo>
                  <a:lnTo>
                    <a:pt x="716" y="0"/>
                  </a:lnTo>
                  <a:lnTo>
                    <a:pt x="723" y="0"/>
                  </a:lnTo>
                  <a:lnTo>
                    <a:pt x="730" y="0"/>
                  </a:lnTo>
                  <a:lnTo>
                    <a:pt x="736" y="0"/>
                  </a:lnTo>
                  <a:lnTo>
                    <a:pt x="743" y="0"/>
                  </a:lnTo>
                  <a:lnTo>
                    <a:pt x="750" y="0"/>
                  </a:lnTo>
                  <a:lnTo>
                    <a:pt x="756" y="0"/>
                  </a:lnTo>
                  <a:lnTo>
                    <a:pt x="763" y="0"/>
                  </a:lnTo>
                  <a:lnTo>
                    <a:pt x="770" y="0"/>
                  </a:lnTo>
                  <a:lnTo>
                    <a:pt x="776" y="0"/>
                  </a:lnTo>
                  <a:lnTo>
                    <a:pt x="783" y="0"/>
                  </a:lnTo>
                  <a:lnTo>
                    <a:pt x="790" y="0"/>
                  </a:lnTo>
                  <a:lnTo>
                    <a:pt x="796" y="0"/>
                  </a:lnTo>
                  <a:lnTo>
                    <a:pt x="803" y="0"/>
                  </a:lnTo>
                  <a:lnTo>
                    <a:pt x="810" y="0"/>
                  </a:lnTo>
                  <a:lnTo>
                    <a:pt x="817" y="0"/>
                  </a:lnTo>
                  <a:lnTo>
                    <a:pt x="823" y="0"/>
                  </a:lnTo>
                  <a:lnTo>
                    <a:pt x="830" y="0"/>
                  </a:lnTo>
                  <a:lnTo>
                    <a:pt x="837" y="0"/>
                  </a:lnTo>
                  <a:lnTo>
                    <a:pt x="843" y="0"/>
                  </a:lnTo>
                  <a:lnTo>
                    <a:pt x="850" y="0"/>
                  </a:lnTo>
                </a:path>
              </a:pathLst>
            </a:custGeom>
            <a:noFill/>
            <a:ln w="8255" cap="flat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57" name="Freeform 81"/>
            <p:cNvSpPr>
              <a:spLocks/>
            </p:cNvSpPr>
            <p:nvPr/>
          </p:nvSpPr>
          <p:spPr bwMode="auto">
            <a:xfrm>
              <a:off x="3131" y="2646"/>
              <a:ext cx="850" cy="1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33" y="0"/>
                </a:cxn>
                <a:cxn ang="0">
                  <a:pos x="53" y="0"/>
                </a:cxn>
                <a:cxn ang="0">
                  <a:pos x="74" y="0"/>
                </a:cxn>
                <a:cxn ang="0">
                  <a:pos x="94" y="0"/>
                </a:cxn>
                <a:cxn ang="0">
                  <a:pos x="114" y="0"/>
                </a:cxn>
                <a:cxn ang="0">
                  <a:pos x="134" y="0"/>
                </a:cxn>
                <a:cxn ang="0">
                  <a:pos x="154" y="0"/>
                </a:cxn>
                <a:cxn ang="0">
                  <a:pos x="174" y="0"/>
                </a:cxn>
                <a:cxn ang="0">
                  <a:pos x="194" y="0"/>
                </a:cxn>
                <a:cxn ang="0">
                  <a:pos x="214" y="0"/>
                </a:cxn>
                <a:cxn ang="0">
                  <a:pos x="234" y="0"/>
                </a:cxn>
                <a:cxn ang="0">
                  <a:pos x="254" y="0"/>
                </a:cxn>
                <a:cxn ang="0">
                  <a:pos x="274" y="0"/>
                </a:cxn>
                <a:cxn ang="0">
                  <a:pos x="294" y="0"/>
                </a:cxn>
                <a:cxn ang="0">
                  <a:pos x="314" y="0"/>
                </a:cxn>
                <a:cxn ang="0">
                  <a:pos x="334" y="0"/>
                </a:cxn>
                <a:cxn ang="0">
                  <a:pos x="355" y="0"/>
                </a:cxn>
                <a:cxn ang="0">
                  <a:pos x="375" y="0"/>
                </a:cxn>
                <a:cxn ang="0">
                  <a:pos x="395" y="0"/>
                </a:cxn>
                <a:cxn ang="0">
                  <a:pos x="415" y="0"/>
                </a:cxn>
                <a:cxn ang="0">
                  <a:pos x="435" y="0"/>
                </a:cxn>
                <a:cxn ang="0">
                  <a:pos x="455" y="0"/>
                </a:cxn>
                <a:cxn ang="0">
                  <a:pos x="475" y="0"/>
                </a:cxn>
                <a:cxn ang="0">
                  <a:pos x="495" y="0"/>
                </a:cxn>
                <a:cxn ang="0">
                  <a:pos x="515" y="0"/>
                </a:cxn>
                <a:cxn ang="0">
                  <a:pos x="535" y="0"/>
                </a:cxn>
                <a:cxn ang="0">
                  <a:pos x="555" y="0"/>
                </a:cxn>
                <a:cxn ang="0">
                  <a:pos x="575" y="0"/>
                </a:cxn>
                <a:cxn ang="0">
                  <a:pos x="595" y="0"/>
                </a:cxn>
                <a:cxn ang="0">
                  <a:pos x="615" y="0"/>
                </a:cxn>
                <a:cxn ang="0">
                  <a:pos x="636" y="0"/>
                </a:cxn>
                <a:cxn ang="0">
                  <a:pos x="656" y="0"/>
                </a:cxn>
                <a:cxn ang="0">
                  <a:pos x="676" y="0"/>
                </a:cxn>
                <a:cxn ang="0">
                  <a:pos x="696" y="0"/>
                </a:cxn>
                <a:cxn ang="0">
                  <a:pos x="716" y="0"/>
                </a:cxn>
                <a:cxn ang="0">
                  <a:pos x="736" y="0"/>
                </a:cxn>
                <a:cxn ang="0">
                  <a:pos x="756" y="0"/>
                </a:cxn>
                <a:cxn ang="0">
                  <a:pos x="776" y="0"/>
                </a:cxn>
                <a:cxn ang="0">
                  <a:pos x="796" y="0"/>
                </a:cxn>
                <a:cxn ang="0">
                  <a:pos x="816" y="0"/>
                </a:cxn>
                <a:cxn ang="0">
                  <a:pos x="836" y="0"/>
                </a:cxn>
              </a:cxnLst>
              <a:rect l="0" t="0" r="r" b="b"/>
              <a:pathLst>
                <a:path w="850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60" y="0"/>
                  </a:lnTo>
                  <a:lnTo>
                    <a:pt x="67" y="0"/>
                  </a:lnTo>
                  <a:lnTo>
                    <a:pt x="74" y="0"/>
                  </a:lnTo>
                  <a:lnTo>
                    <a:pt x="80" y="0"/>
                  </a:lnTo>
                  <a:lnTo>
                    <a:pt x="87" y="0"/>
                  </a:lnTo>
                  <a:lnTo>
                    <a:pt x="94" y="0"/>
                  </a:lnTo>
                  <a:lnTo>
                    <a:pt x="100" y="0"/>
                  </a:lnTo>
                  <a:lnTo>
                    <a:pt x="107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7" y="0"/>
                  </a:lnTo>
                  <a:lnTo>
                    <a:pt x="134" y="0"/>
                  </a:lnTo>
                  <a:lnTo>
                    <a:pt x="140" y="0"/>
                  </a:lnTo>
                  <a:lnTo>
                    <a:pt x="147" y="0"/>
                  </a:lnTo>
                  <a:lnTo>
                    <a:pt x="154" y="0"/>
                  </a:lnTo>
                  <a:lnTo>
                    <a:pt x="161" y="0"/>
                  </a:lnTo>
                  <a:lnTo>
                    <a:pt x="167" y="0"/>
                  </a:lnTo>
                  <a:lnTo>
                    <a:pt x="174" y="0"/>
                  </a:lnTo>
                  <a:lnTo>
                    <a:pt x="181" y="0"/>
                  </a:lnTo>
                  <a:lnTo>
                    <a:pt x="187" y="0"/>
                  </a:lnTo>
                  <a:lnTo>
                    <a:pt x="194" y="0"/>
                  </a:lnTo>
                  <a:lnTo>
                    <a:pt x="201" y="0"/>
                  </a:lnTo>
                  <a:lnTo>
                    <a:pt x="207" y="0"/>
                  </a:lnTo>
                  <a:lnTo>
                    <a:pt x="214" y="0"/>
                  </a:lnTo>
                  <a:lnTo>
                    <a:pt x="221" y="0"/>
                  </a:lnTo>
                  <a:lnTo>
                    <a:pt x="227" y="0"/>
                  </a:lnTo>
                  <a:lnTo>
                    <a:pt x="234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0"/>
                  </a:lnTo>
                  <a:lnTo>
                    <a:pt x="261" y="0"/>
                  </a:lnTo>
                  <a:lnTo>
                    <a:pt x="268" y="0"/>
                  </a:lnTo>
                  <a:lnTo>
                    <a:pt x="274" y="0"/>
                  </a:lnTo>
                  <a:lnTo>
                    <a:pt x="281" y="0"/>
                  </a:lnTo>
                  <a:lnTo>
                    <a:pt x="288" y="0"/>
                  </a:lnTo>
                  <a:lnTo>
                    <a:pt x="294" y="0"/>
                  </a:lnTo>
                  <a:lnTo>
                    <a:pt x="301" y="0"/>
                  </a:lnTo>
                  <a:lnTo>
                    <a:pt x="308" y="0"/>
                  </a:lnTo>
                  <a:lnTo>
                    <a:pt x="314" y="0"/>
                  </a:lnTo>
                  <a:lnTo>
                    <a:pt x="321" y="0"/>
                  </a:lnTo>
                  <a:lnTo>
                    <a:pt x="328" y="0"/>
                  </a:lnTo>
                  <a:lnTo>
                    <a:pt x="334" y="0"/>
                  </a:lnTo>
                  <a:lnTo>
                    <a:pt x="341" y="0"/>
                  </a:lnTo>
                  <a:lnTo>
                    <a:pt x="348" y="0"/>
                  </a:lnTo>
                  <a:lnTo>
                    <a:pt x="355" y="0"/>
                  </a:lnTo>
                  <a:lnTo>
                    <a:pt x="361" y="0"/>
                  </a:lnTo>
                  <a:lnTo>
                    <a:pt x="368" y="0"/>
                  </a:lnTo>
                  <a:lnTo>
                    <a:pt x="375" y="0"/>
                  </a:lnTo>
                  <a:lnTo>
                    <a:pt x="381" y="0"/>
                  </a:lnTo>
                  <a:lnTo>
                    <a:pt x="388" y="0"/>
                  </a:lnTo>
                  <a:lnTo>
                    <a:pt x="395" y="0"/>
                  </a:lnTo>
                  <a:lnTo>
                    <a:pt x="401" y="0"/>
                  </a:lnTo>
                  <a:lnTo>
                    <a:pt x="408" y="0"/>
                  </a:lnTo>
                  <a:lnTo>
                    <a:pt x="415" y="0"/>
                  </a:lnTo>
                  <a:lnTo>
                    <a:pt x="421" y="0"/>
                  </a:lnTo>
                  <a:lnTo>
                    <a:pt x="428" y="0"/>
                  </a:lnTo>
                  <a:lnTo>
                    <a:pt x="435" y="0"/>
                  </a:lnTo>
                  <a:lnTo>
                    <a:pt x="442" y="0"/>
                  </a:lnTo>
                  <a:lnTo>
                    <a:pt x="448" y="0"/>
                  </a:lnTo>
                  <a:lnTo>
                    <a:pt x="455" y="0"/>
                  </a:lnTo>
                  <a:lnTo>
                    <a:pt x="462" y="0"/>
                  </a:lnTo>
                  <a:lnTo>
                    <a:pt x="468" y="0"/>
                  </a:lnTo>
                  <a:lnTo>
                    <a:pt x="475" y="0"/>
                  </a:lnTo>
                  <a:lnTo>
                    <a:pt x="482" y="0"/>
                  </a:lnTo>
                  <a:lnTo>
                    <a:pt x="488" y="0"/>
                  </a:lnTo>
                  <a:lnTo>
                    <a:pt x="495" y="0"/>
                  </a:lnTo>
                  <a:lnTo>
                    <a:pt x="502" y="0"/>
                  </a:lnTo>
                  <a:lnTo>
                    <a:pt x="508" y="0"/>
                  </a:lnTo>
                  <a:lnTo>
                    <a:pt x="515" y="0"/>
                  </a:lnTo>
                  <a:lnTo>
                    <a:pt x="522" y="0"/>
                  </a:lnTo>
                  <a:lnTo>
                    <a:pt x="528" y="0"/>
                  </a:lnTo>
                  <a:lnTo>
                    <a:pt x="535" y="0"/>
                  </a:lnTo>
                  <a:lnTo>
                    <a:pt x="542" y="0"/>
                  </a:lnTo>
                  <a:lnTo>
                    <a:pt x="549" y="0"/>
                  </a:lnTo>
                  <a:lnTo>
                    <a:pt x="555" y="0"/>
                  </a:lnTo>
                  <a:lnTo>
                    <a:pt x="562" y="0"/>
                  </a:lnTo>
                  <a:lnTo>
                    <a:pt x="569" y="0"/>
                  </a:lnTo>
                  <a:lnTo>
                    <a:pt x="575" y="0"/>
                  </a:lnTo>
                  <a:lnTo>
                    <a:pt x="582" y="0"/>
                  </a:lnTo>
                  <a:lnTo>
                    <a:pt x="589" y="0"/>
                  </a:lnTo>
                  <a:lnTo>
                    <a:pt x="595" y="0"/>
                  </a:lnTo>
                  <a:lnTo>
                    <a:pt x="602" y="0"/>
                  </a:lnTo>
                  <a:lnTo>
                    <a:pt x="609" y="0"/>
                  </a:lnTo>
                  <a:lnTo>
                    <a:pt x="615" y="0"/>
                  </a:lnTo>
                  <a:lnTo>
                    <a:pt x="622" y="0"/>
                  </a:lnTo>
                  <a:lnTo>
                    <a:pt x="629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9" y="0"/>
                  </a:lnTo>
                  <a:lnTo>
                    <a:pt x="656" y="0"/>
                  </a:lnTo>
                  <a:lnTo>
                    <a:pt x="662" y="0"/>
                  </a:lnTo>
                  <a:lnTo>
                    <a:pt x="669" y="0"/>
                  </a:lnTo>
                  <a:lnTo>
                    <a:pt x="676" y="0"/>
                  </a:lnTo>
                  <a:lnTo>
                    <a:pt x="682" y="0"/>
                  </a:lnTo>
                  <a:lnTo>
                    <a:pt x="689" y="0"/>
                  </a:lnTo>
                  <a:lnTo>
                    <a:pt x="696" y="0"/>
                  </a:lnTo>
                  <a:lnTo>
                    <a:pt x="702" y="0"/>
                  </a:lnTo>
                  <a:lnTo>
                    <a:pt x="709" y="0"/>
                  </a:lnTo>
                  <a:lnTo>
                    <a:pt x="716" y="0"/>
                  </a:lnTo>
                  <a:lnTo>
                    <a:pt x="722" y="0"/>
                  </a:lnTo>
                  <a:lnTo>
                    <a:pt x="729" y="0"/>
                  </a:lnTo>
                  <a:lnTo>
                    <a:pt x="736" y="0"/>
                  </a:lnTo>
                  <a:lnTo>
                    <a:pt x="743" y="0"/>
                  </a:lnTo>
                  <a:lnTo>
                    <a:pt x="749" y="0"/>
                  </a:lnTo>
                  <a:lnTo>
                    <a:pt x="756" y="0"/>
                  </a:lnTo>
                  <a:lnTo>
                    <a:pt x="763" y="0"/>
                  </a:lnTo>
                  <a:lnTo>
                    <a:pt x="769" y="0"/>
                  </a:lnTo>
                  <a:lnTo>
                    <a:pt x="776" y="0"/>
                  </a:lnTo>
                  <a:lnTo>
                    <a:pt x="783" y="0"/>
                  </a:lnTo>
                  <a:lnTo>
                    <a:pt x="789" y="0"/>
                  </a:lnTo>
                  <a:lnTo>
                    <a:pt x="796" y="0"/>
                  </a:lnTo>
                  <a:lnTo>
                    <a:pt x="803" y="0"/>
                  </a:lnTo>
                  <a:lnTo>
                    <a:pt x="809" y="0"/>
                  </a:lnTo>
                  <a:lnTo>
                    <a:pt x="816" y="0"/>
                  </a:lnTo>
                  <a:lnTo>
                    <a:pt x="823" y="0"/>
                  </a:lnTo>
                  <a:lnTo>
                    <a:pt x="830" y="0"/>
                  </a:lnTo>
                  <a:lnTo>
                    <a:pt x="836" y="0"/>
                  </a:lnTo>
                  <a:lnTo>
                    <a:pt x="843" y="0"/>
                  </a:lnTo>
                  <a:lnTo>
                    <a:pt x="850" y="0"/>
                  </a:lnTo>
                </a:path>
              </a:pathLst>
            </a:custGeom>
            <a:noFill/>
            <a:ln w="8255" cap="flat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58" name="Freeform 82"/>
            <p:cNvSpPr>
              <a:spLocks/>
            </p:cNvSpPr>
            <p:nvPr/>
          </p:nvSpPr>
          <p:spPr bwMode="auto">
            <a:xfrm>
              <a:off x="3981" y="2646"/>
              <a:ext cx="669" cy="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0" y="0"/>
                </a:cxn>
                <a:cxn ang="0">
                  <a:pos x="33" y="0"/>
                </a:cxn>
                <a:cxn ang="0">
                  <a:pos x="46" y="0"/>
                </a:cxn>
                <a:cxn ang="0">
                  <a:pos x="60" y="0"/>
                </a:cxn>
                <a:cxn ang="0">
                  <a:pos x="73" y="0"/>
                </a:cxn>
                <a:cxn ang="0">
                  <a:pos x="87" y="0"/>
                </a:cxn>
                <a:cxn ang="0">
                  <a:pos x="100" y="0"/>
                </a:cxn>
                <a:cxn ang="0">
                  <a:pos x="113" y="0"/>
                </a:cxn>
                <a:cxn ang="0">
                  <a:pos x="127" y="0"/>
                </a:cxn>
                <a:cxn ang="0">
                  <a:pos x="140" y="0"/>
                </a:cxn>
                <a:cxn ang="0">
                  <a:pos x="153" y="0"/>
                </a:cxn>
                <a:cxn ang="0">
                  <a:pos x="167" y="0"/>
                </a:cxn>
                <a:cxn ang="0">
                  <a:pos x="180" y="0"/>
                </a:cxn>
                <a:cxn ang="0">
                  <a:pos x="194" y="0"/>
                </a:cxn>
                <a:cxn ang="0">
                  <a:pos x="207" y="0"/>
                </a:cxn>
                <a:cxn ang="0">
                  <a:pos x="220" y="0"/>
                </a:cxn>
                <a:cxn ang="0">
                  <a:pos x="234" y="0"/>
                </a:cxn>
                <a:cxn ang="0">
                  <a:pos x="247" y="0"/>
                </a:cxn>
                <a:cxn ang="0">
                  <a:pos x="261" y="0"/>
                </a:cxn>
                <a:cxn ang="0">
                  <a:pos x="274" y="0"/>
                </a:cxn>
                <a:cxn ang="0">
                  <a:pos x="287" y="0"/>
                </a:cxn>
                <a:cxn ang="0">
                  <a:pos x="301" y="0"/>
                </a:cxn>
                <a:cxn ang="0">
                  <a:pos x="314" y="0"/>
                </a:cxn>
                <a:cxn ang="0">
                  <a:pos x="327" y="0"/>
                </a:cxn>
                <a:cxn ang="0">
                  <a:pos x="341" y="0"/>
                </a:cxn>
                <a:cxn ang="0">
                  <a:pos x="354" y="0"/>
                </a:cxn>
                <a:cxn ang="0">
                  <a:pos x="368" y="0"/>
                </a:cxn>
                <a:cxn ang="0">
                  <a:pos x="381" y="0"/>
                </a:cxn>
                <a:cxn ang="0">
                  <a:pos x="394" y="0"/>
                </a:cxn>
                <a:cxn ang="0">
                  <a:pos x="408" y="0"/>
                </a:cxn>
                <a:cxn ang="0">
                  <a:pos x="421" y="0"/>
                </a:cxn>
                <a:cxn ang="0">
                  <a:pos x="434" y="0"/>
                </a:cxn>
                <a:cxn ang="0">
                  <a:pos x="448" y="0"/>
                </a:cxn>
                <a:cxn ang="0">
                  <a:pos x="461" y="0"/>
                </a:cxn>
                <a:cxn ang="0">
                  <a:pos x="475" y="0"/>
                </a:cxn>
                <a:cxn ang="0">
                  <a:pos x="488" y="0"/>
                </a:cxn>
                <a:cxn ang="0">
                  <a:pos x="501" y="0"/>
                </a:cxn>
                <a:cxn ang="0">
                  <a:pos x="515" y="0"/>
                </a:cxn>
                <a:cxn ang="0">
                  <a:pos x="528" y="0"/>
                </a:cxn>
                <a:cxn ang="0">
                  <a:pos x="542" y="0"/>
                </a:cxn>
                <a:cxn ang="0">
                  <a:pos x="555" y="0"/>
                </a:cxn>
                <a:cxn ang="0">
                  <a:pos x="568" y="0"/>
                </a:cxn>
                <a:cxn ang="0">
                  <a:pos x="582" y="0"/>
                </a:cxn>
                <a:cxn ang="0">
                  <a:pos x="595" y="0"/>
                </a:cxn>
                <a:cxn ang="0">
                  <a:pos x="608" y="0"/>
                </a:cxn>
                <a:cxn ang="0">
                  <a:pos x="622" y="0"/>
                </a:cxn>
                <a:cxn ang="0">
                  <a:pos x="635" y="0"/>
                </a:cxn>
                <a:cxn ang="0">
                  <a:pos x="649" y="0"/>
                </a:cxn>
                <a:cxn ang="0">
                  <a:pos x="662" y="0"/>
                </a:cxn>
              </a:cxnLst>
              <a:rect l="0" t="0" r="r" b="b"/>
              <a:pathLst>
                <a:path w="669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60" y="0"/>
                  </a:lnTo>
                  <a:lnTo>
                    <a:pt x="67" y="0"/>
                  </a:lnTo>
                  <a:lnTo>
                    <a:pt x="73" y="0"/>
                  </a:lnTo>
                  <a:lnTo>
                    <a:pt x="80" y="0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100" y="0"/>
                  </a:lnTo>
                  <a:lnTo>
                    <a:pt x="107" y="0"/>
                  </a:lnTo>
                  <a:lnTo>
                    <a:pt x="113" y="0"/>
                  </a:lnTo>
                  <a:lnTo>
                    <a:pt x="120" y="0"/>
                  </a:lnTo>
                  <a:lnTo>
                    <a:pt x="127" y="0"/>
                  </a:lnTo>
                  <a:lnTo>
                    <a:pt x="133" y="0"/>
                  </a:lnTo>
                  <a:lnTo>
                    <a:pt x="140" y="0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60" y="0"/>
                  </a:lnTo>
                  <a:lnTo>
                    <a:pt x="167" y="0"/>
                  </a:lnTo>
                  <a:lnTo>
                    <a:pt x="174" y="0"/>
                  </a:lnTo>
                  <a:lnTo>
                    <a:pt x="180" y="0"/>
                  </a:lnTo>
                  <a:lnTo>
                    <a:pt x="187" y="0"/>
                  </a:lnTo>
                  <a:lnTo>
                    <a:pt x="194" y="0"/>
                  </a:lnTo>
                  <a:lnTo>
                    <a:pt x="200" y="0"/>
                  </a:lnTo>
                  <a:lnTo>
                    <a:pt x="207" y="0"/>
                  </a:lnTo>
                  <a:lnTo>
                    <a:pt x="214" y="0"/>
                  </a:lnTo>
                  <a:lnTo>
                    <a:pt x="220" y="0"/>
                  </a:lnTo>
                  <a:lnTo>
                    <a:pt x="227" y="0"/>
                  </a:lnTo>
                  <a:lnTo>
                    <a:pt x="234" y="0"/>
                  </a:lnTo>
                  <a:lnTo>
                    <a:pt x="240" y="0"/>
                  </a:lnTo>
                  <a:lnTo>
                    <a:pt x="247" y="0"/>
                  </a:lnTo>
                  <a:lnTo>
                    <a:pt x="254" y="0"/>
                  </a:lnTo>
                  <a:lnTo>
                    <a:pt x="261" y="0"/>
                  </a:lnTo>
                  <a:lnTo>
                    <a:pt x="267" y="0"/>
                  </a:lnTo>
                  <a:lnTo>
                    <a:pt x="274" y="0"/>
                  </a:lnTo>
                  <a:lnTo>
                    <a:pt x="281" y="0"/>
                  </a:lnTo>
                  <a:lnTo>
                    <a:pt x="287" y="0"/>
                  </a:lnTo>
                  <a:lnTo>
                    <a:pt x="294" y="0"/>
                  </a:lnTo>
                  <a:lnTo>
                    <a:pt x="301" y="0"/>
                  </a:lnTo>
                  <a:lnTo>
                    <a:pt x="307" y="0"/>
                  </a:lnTo>
                  <a:lnTo>
                    <a:pt x="314" y="0"/>
                  </a:lnTo>
                  <a:lnTo>
                    <a:pt x="321" y="0"/>
                  </a:lnTo>
                  <a:lnTo>
                    <a:pt x="327" y="0"/>
                  </a:lnTo>
                  <a:lnTo>
                    <a:pt x="334" y="0"/>
                  </a:lnTo>
                  <a:lnTo>
                    <a:pt x="341" y="0"/>
                  </a:lnTo>
                  <a:lnTo>
                    <a:pt x="347" y="0"/>
                  </a:lnTo>
                  <a:lnTo>
                    <a:pt x="354" y="0"/>
                  </a:lnTo>
                  <a:lnTo>
                    <a:pt x="361" y="0"/>
                  </a:lnTo>
                  <a:lnTo>
                    <a:pt x="368" y="0"/>
                  </a:lnTo>
                  <a:lnTo>
                    <a:pt x="374" y="0"/>
                  </a:lnTo>
                  <a:lnTo>
                    <a:pt x="381" y="0"/>
                  </a:lnTo>
                  <a:lnTo>
                    <a:pt x="388" y="0"/>
                  </a:lnTo>
                  <a:lnTo>
                    <a:pt x="394" y="0"/>
                  </a:lnTo>
                  <a:lnTo>
                    <a:pt x="401" y="0"/>
                  </a:lnTo>
                  <a:lnTo>
                    <a:pt x="408" y="0"/>
                  </a:lnTo>
                  <a:lnTo>
                    <a:pt x="414" y="0"/>
                  </a:lnTo>
                  <a:lnTo>
                    <a:pt x="421" y="0"/>
                  </a:lnTo>
                  <a:lnTo>
                    <a:pt x="428" y="0"/>
                  </a:lnTo>
                  <a:lnTo>
                    <a:pt x="434" y="0"/>
                  </a:lnTo>
                  <a:lnTo>
                    <a:pt x="441" y="0"/>
                  </a:lnTo>
                  <a:lnTo>
                    <a:pt x="448" y="0"/>
                  </a:lnTo>
                  <a:lnTo>
                    <a:pt x="455" y="0"/>
                  </a:lnTo>
                  <a:lnTo>
                    <a:pt x="461" y="0"/>
                  </a:lnTo>
                  <a:lnTo>
                    <a:pt x="468" y="0"/>
                  </a:lnTo>
                  <a:lnTo>
                    <a:pt x="475" y="0"/>
                  </a:lnTo>
                  <a:lnTo>
                    <a:pt x="481" y="0"/>
                  </a:lnTo>
                  <a:lnTo>
                    <a:pt x="488" y="0"/>
                  </a:lnTo>
                  <a:lnTo>
                    <a:pt x="495" y="0"/>
                  </a:lnTo>
                  <a:lnTo>
                    <a:pt x="501" y="0"/>
                  </a:lnTo>
                  <a:lnTo>
                    <a:pt x="508" y="0"/>
                  </a:lnTo>
                  <a:lnTo>
                    <a:pt x="515" y="0"/>
                  </a:lnTo>
                  <a:lnTo>
                    <a:pt x="521" y="0"/>
                  </a:lnTo>
                  <a:lnTo>
                    <a:pt x="528" y="0"/>
                  </a:lnTo>
                  <a:lnTo>
                    <a:pt x="535" y="0"/>
                  </a:lnTo>
                  <a:lnTo>
                    <a:pt x="542" y="0"/>
                  </a:lnTo>
                  <a:lnTo>
                    <a:pt x="548" y="0"/>
                  </a:lnTo>
                  <a:lnTo>
                    <a:pt x="555" y="0"/>
                  </a:lnTo>
                  <a:lnTo>
                    <a:pt x="562" y="0"/>
                  </a:lnTo>
                  <a:lnTo>
                    <a:pt x="568" y="0"/>
                  </a:lnTo>
                  <a:lnTo>
                    <a:pt x="575" y="0"/>
                  </a:lnTo>
                  <a:lnTo>
                    <a:pt x="582" y="0"/>
                  </a:lnTo>
                  <a:lnTo>
                    <a:pt x="588" y="0"/>
                  </a:lnTo>
                  <a:lnTo>
                    <a:pt x="595" y="0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5" y="0"/>
                  </a:lnTo>
                  <a:lnTo>
                    <a:pt x="622" y="0"/>
                  </a:lnTo>
                  <a:lnTo>
                    <a:pt x="628" y="0"/>
                  </a:lnTo>
                  <a:lnTo>
                    <a:pt x="635" y="0"/>
                  </a:lnTo>
                  <a:lnTo>
                    <a:pt x="642" y="0"/>
                  </a:lnTo>
                  <a:lnTo>
                    <a:pt x="649" y="0"/>
                  </a:lnTo>
                  <a:lnTo>
                    <a:pt x="655" y="0"/>
                  </a:lnTo>
                  <a:lnTo>
                    <a:pt x="662" y="0"/>
                  </a:lnTo>
                  <a:lnTo>
                    <a:pt x="669" y="0"/>
                  </a:lnTo>
                </a:path>
              </a:pathLst>
            </a:custGeom>
            <a:noFill/>
            <a:ln w="8255" cap="flat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59" name="Freeform 83"/>
            <p:cNvSpPr>
              <a:spLocks/>
            </p:cNvSpPr>
            <p:nvPr/>
          </p:nvSpPr>
          <p:spPr bwMode="auto">
            <a:xfrm>
              <a:off x="669" y="1072"/>
              <a:ext cx="850" cy="93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33" y="7"/>
                </a:cxn>
                <a:cxn ang="0">
                  <a:pos x="54" y="20"/>
                </a:cxn>
                <a:cxn ang="0">
                  <a:pos x="74" y="27"/>
                </a:cxn>
                <a:cxn ang="0">
                  <a:pos x="94" y="47"/>
                </a:cxn>
                <a:cxn ang="0">
                  <a:pos x="114" y="60"/>
                </a:cxn>
                <a:cxn ang="0">
                  <a:pos x="134" y="80"/>
                </a:cxn>
                <a:cxn ang="0">
                  <a:pos x="154" y="100"/>
                </a:cxn>
                <a:cxn ang="0">
                  <a:pos x="174" y="121"/>
                </a:cxn>
                <a:cxn ang="0">
                  <a:pos x="194" y="147"/>
                </a:cxn>
                <a:cxn ang="0">
                  <a:pos x="221" y="174"/>
                </a:cxn>
                <a:cxn ang="0">
                  <a:pos x="234" y="194"/>
                </a:cxn>
                <a:cxn ang="0">
                  <a:pos x="254" y="221"/>
                </a:cxn>
                <a:cxn ang="0">
                  <a:pos x="274" y="248"/>
                </a:cxn>
                <a:cxn ang="0">
                  <a:pos x="294" y="275"/>
                </a:cxn>
                <a:cxn ang="0">
                  <a:pos x="314" y="301"/>
                </a:cxn>
                <a:cxn ang="0">
                  <a:pos x="335" y="328"/>
                </a:cxn>
                <a:cxn ang="0">
                  <a:pos x="355" y="355"/>
                </a:cxn>
                <a:cxn ang="0">
                  <a:pos x="381" y="389"/>
                </a:cxn>
                <a:cxn ang="0">
                  <a:pos x="401" y="415"/>
                </a:cxn>
                <a:cxn ang="0">
                  <a:pos x="421" y="442"/>
                </a:cxn>
                <a:cxn ang="0">
                  <a:pos x="442" y="469"/>
                </a:cxn>
                <a:cxn ang="0">
                  <a:pos x="462" y="496"/>
                </a:cxn>
                <a:cxn ang="0">
                  <a:pos x="482" y="523"/>
                </a:cxn>
                <a:cxn ang="0">
                  <a:pos x="502" y="549"/>
                </a:cxn>
                <a:cxn ang="0">
                  <a:pos x="522" y="576"/>
                </a:cxn>
                <a:cxn ang="0">
                  <a:pos x="535" y="596"/>
                </a:cxn>
                <a:cxn ang="0">
                  <a:pos x="555" y="623"/>
                </a:cxn>
                <a:cxn ang="0">
                  <a:pos x="575" y="650"/>
                </a:cxn>
                <a:cxn ang="0">
                  <a:pos x="595" y="670"/>
                </a:cxn>
                <a:cxn ang="0">
                  <a:pos x="615" y="697"/>
                </a:cxn>
                <a:cxn ang="0">
                  <a:pos x="636" y="717"/>
                </a:cxn>
                <a:cxn ang="0">
                  <a:pos x="656" y="744"/>
                </a:cxn>
                <a:cxn ang="0">
                  <a:pos x="676" y="764"/>
                </a:cxn>
                <a:cxn ang="0">
                  <a:pos x="696" y="791"/>
                </a:cxn>
                <a:cxn ang="0">
                  <a:pos x="716" y="811"/>
                </a:cxn>
                <a:cxn ang="0">
                  <a:pos x="736" y="831"/>
                </a:cxn>
                <a:cxn ang="0">
                  <a:pos x="756" y="851"/>
                </a:cxn>
                <a:cxn ang="0">
                  <a:pos x="776" y="871"/>
                </a:cxn>
                <a:cxn ang="0">
                  <a:pos x="796" y="891"/>
                </a:cxn>
                <a:cxn ang="0">
                  <a:pos x="816" y="911"/>
                </a:cxn>
                <a:cxn ang="0">
                  <a:pos x="836" y="931"/>
                </a:cxn>
              </a:cxnLst>
              <a:rect l="0" t="0" r="r" b="b"/>
              <a:pathLst>
                <a:path w="850" h="938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20" y="7"/>
                  </a:lnTo>
                  <a:lnTo>
                    <a:pt x="27" y="7"/>
                  </a:lnTo>
                  <a:lnTo>
                    <a:pt x="33" y="7"/>
                  </a:lnTo>
                  <a:lnTo>
                    <a:pt x="40" y="13"/>
                  </a:lnTo>
                  <a:lnTo>
                    <a:pt x="47" y="13"/>
                  </a:lnTo>
                  <a:lnTo>
                    <a:pt x="54" y="20"/>
                  </a:lnTo>
                  <a:lnTo>
                    <a:pt x="60" y="20"/>
                  </a:lnTo>
                  <a:lnTo>
                    <a:pt x="67" y="27"/>
                  </a:lnTo>
                  <a:lnTo>
                    <a:pt x="74" y="27"/>
                  </a:lnTo>
                  <a:lnTo>
                    <a:pt x="80" y="33"/>
                  </a:lnTo>
                  <a:lnTo>
                    <a:pt x="87" y="40"/>
                  </a:lnTo>
                  <a:lnTo>
                    <a:pt x="94" y="47"/>
                  </a:lnTo>
                  <a:lnTo>
                    <a:pt x="100" y="47"/>
                  </a:lnTo>
                  <a:lnTo>
                    <a:pt x="107" y="54"/>
                  </a:lnTo>
                  <a:lnTo>
                    <a:pt x="114" y="60"/>
                  </a:lnTo>
                  <a:lnTo>
                    <a:pt x="120" y="67"/>
                  </a:lnTo>
                  <a:lnTo>
                    <a:pt x="127" y="74"/>
                  </a:lnTo>
                  <a:lnTo>
                    <a:pt x="134" y="80"/>
                  </a:lnTo>
                  <a:lnTo>
                    <a:pt x="141" y="87"/>
                  </a:lnTo>
                  <a:lnTo>
                    <a:pt x="147" y="94"/>
                  </a:lnTo>
                  <a:lnTo>
                    <a:pt x="154" y="100"/>
                  </a:lnTo>
                  <a:lnTo>
                    <a:pt x="161" y="107"/>
                  </a:lnTo>
                  <a:lnTo>
                    <a:pt x="167" y="114"/>
                  </a:lnTo>
                  <a:lnTo>
                    <a:pt x="174" y="121"/>
                  </a:lnTo>
                  <a:lnTo>
                    <a:pt x="181" y="127"/>
                  </a:lnTo>
                  <a:lnTo>
                    <a:pt x="194" y="141"/>
                  </a:lnTo>
                  <a:lnTo>
                    <a:pt x="194" y="147"/>
                  </a:lnTo>
                  <a:lnTo>
                    <a:pt x="201" y="154"/>
                  </a:lnTo>
                  <a:lnTo>
                    <a:pt x="207" y="161"/>
                  </a:lnTo>
                  <a:lnTo>
                    <a:pt x="221" y="174"/>
                  </a:lnTo>
                  <a:lnTo>
                    <a:pt x="221" y="181"/>
                  </a:lnTo>
                  <a:lnTo>
                    <a:pt x="227" y="188"/>
                  </a:lnTo>
                  <a:lnTo>
                    <a:pt x="234" y="194"/>
                  </a:lnTo>
                  <a:lnTo>
                    <a:pt x="248" y="208"/>
                  </a:lnTo>
                  <a:lnTo>
                    <a:pt x="248" y="214"/>
                  </a:lnTo>
                  <a:lnTo>
                    <a:pt x="254" y="221"/>
                  </a:lnTo>
                  <a:lnTo>
                    <a:pt x="261" y="228"/>
                  </a:lnTo>
                  <a:lnTo>
                    <a:pt x="274" y="241"/>
                  </a:lnTo>
                  <a:lnTo>
                    <a:pt x="274" y="248"/>
                  </a:lnTo>
                  <a:lnTo>
                    <a:pt x="281" y="255"/>
                  </a:lnTo>
                  <a:lnTo>
                    <a:pt x="294" y="268"/>
                  </a:lnTo>
                  <a:lnTo>
                    <a:pt x="294" y="275"/>
                  </a:lnTo>
                  <a:lnTo>
                    <a:pt x="301" y="281"/>
                  </a:lnTo>
                  <a:lnTo>
                    <a:pt x="314" y="295"/>
                  </a:lnTo>
                  <a:lnTo>
                    <a:pt x="314" y="301"/>
                  </a:lnTo>
                  <a:lnTo>
                    <a:pt x="328" y="315"/>
                  </a:lnTo>
                  <a:lnTo>
                    <a:pt x="328" y="322"/>
                  </a:lnTo>
                  <a:lnTo>
                    <a:pt x="335" y="328"/>
                  </a:lnTo>
                  <a:lnTo>
                    <a:pt x="348" y="342"/>
                  </a:lnTo>
                  <a:lnTo>
                    <a:pt x="348" y="348"/>
                  </a:lnTo>
                  <a:lnTo>
                    <a:pt x="355" y="355"/>
                  </a:lnTo>
                  <a:lnTo>
                    <a:pt x="368" y="368"/>
                  </a:lnTo>
                  <a:lnTo>
                    <a:pt x="368" y="375"/>
                  </a:lnTo>
                  <a:lnTo>
                    <a:pt x="381" y="389"/>
                  </a:lnTo>
                  <a:lnTo>
                    <a:pt x="381" y="395"/>
                  </a:lnTo>
                  <a:lnTo>
                    <a:pt x="388" y="402"/>
                  </a:lnTo>
                  <a:lnTo>
                    <a:pt x="401" y="415"/>
                  </a:lnTo>
                  <a:lnTo>
                    <a:pt x="401" y="422"/>
                  </a:lnTo>
                  <a:lnTo>
                    <a:pt x="408" y="429"/>
                  </a:lnTo>
                  <a:lnTo>
                    <a:pt x="421" y="442"/>
                  </a:lnTo>
                  <a:lnTo>
                    <a:pt x="421" y="449"/>
                  </a:lnTo>
                  <a:lnTo>
                    <a:pt x="428" y="456"/>
                  </a:lnTo>
                  <a:lnTo>
                    <a:pt x="442" y="469"/>
                  </a:lnTo>
                  <a:lnTo>
                    <a:pt x="442" y="476"/>
                  </a:lnTo>
                  <a:lnTo>
                    <a:pt x="448" y="482"/>
                  </a:lnTo>
                  <a:lnTo>
                    <a:pt x="462" y="496"/>
                  </a:lnTo>
                  <a:lnTo>
                    <a:pt x="462" y="502"/>
                  </a:lnTo>
                  <a:lnTo>
                    <a:pt x="468" y="509"/>
                  </a:lnTo>
                  <a:lnTo>
                    <a:pt x="482" y="523"/>
                  </a:lnTo>
                  <a:lnTo>
                    <a:pt x="482" y="529"/>
                  </a:lnTo>
                  <a:lnTo>
                    <a:pt x="488" y="536"/>
                  </a:lnTo>
                  <a:lnTo>
                    <a:pt x="502" y="549"/>
                  </a:lnTo>
                  <a:lnTo>
                    <a:pt x="502" y="556"/>
                  </a:lnTo>
                  <a:lnTo>
                    <a:pt x="508" y="563"/>
                  </a:lnTo>
                  <a:lnTo>
                    <a:pt x="522" y="576"/>
                  </a:lnTo>
                  <a:lnTo>
                    <a:pt x="522" y="583"/>
                  </a:lnTo>
                  <a:lnTo>
                    <a:pt x="529" y="590"/>
                  </a:lnTo>
                  <a:lnTo>
                    <a:pt x="535" y="596"/>
                  </a:lnTo>
                  <a:lnTo>
                    <a:pt x="549" y="610"/>
                  </a:lnTo>
                  <a:lnTo>
                    <a:pt x="549" y="616"/>
                  </a:lnTo>
                  <a:lnTo>
                    <a:pt x="555" y="623"/>
                  </a:lnTo>
                  <a:lnTo>
                    <a:pt x="562" y="630"/>
                  </a:lnTo>
                  <a:lnTo>
                    <a:pt x="575" y="643"/>
                  </a:lnTo>
                  <a:lnTo>
                    <a:pt x="575" y="650"/>
                  </a:lnTo>
                  <a:lnTo>
                    <a:pt x="582" y="657"/>
                  </a:lnTo>
                  <a:lnTo>
                    <a:pt x="589" y="663"/>
                  </a:lnTo>
                  <a:lnTo>
                    <a:pt x="595" y="670"/>
                  </a:lnTo>
                  <a:lnTo>
                    <a:pt x="609" y="683"/>
                  </a:lnTo>
                  <a:lnTo>
                    <a:pt x="609" y="690"/>
                  </a:lnTo>
                  <a:lnTo>
                    <a:pt x="615" y="697"/>
                  </a:lnTo>
                  <a:lnTo>
                    <a:pt x="622" y="703"/>
                  </a:lnTo>
                  <a:lnTo>
                    <a:pt x="629" y="710"/>
                  </a:lnTo>
                  <a:lnTo>
                    <a:pt x="636" y="717"/>
                  </a:lnTo>
                  <a:lnTo>
                    <a:pt x="649" y="730"/>
                  </a:lnTo>
                  <a:lnTo>
                    <a:pt x="649" y="737"/>
                  </a:lnTo>
                  <a:lnTo>
                    <a:pt x="656" y="744"/>
                  </a:lnTo>
                  <a:lnTo>
                    <a:pt x="662" y="750"/>
                  </a:lnTo>
                  <a:lnTo>
                    <a:pt x="669" y="757"/>
                  </a:lnTo>
                  <a:lnTo>
                    <a:pt x="676" y="764"/>
                  </a:lnTo>
                  <a:lnTo>
                    <a:pt x="682" y="770"/>
                  </a:lnTo>
                  <a:lnTo>
                    <a:pt x="696" y="784"/>
                  </a:lnTo>
                  <a:lnTo>
                    <a:pt x="696" y="791"/>
                  </a:lnTo>
                  <a:lnTo>
                    <a:pt x="702" y="797"/>
                  </a:lnTo>
                  <a:lnTo>
                    <a:pt x="709" y="804"/>
                  </a:lnTo>
                  <a:lnTo>
                    <a:pt x="716" y="811"/>
                  </a:lnTo>
                  <a:lnTo>
                    <a:pt x="723" y="817"/>
                  </a:lnTo>
                  <a:lnTo>
                    <a:pt x="729" y="824"/>
                  </a:lnTo>
                  <a:lnTo>
                    <a:pt x="736" y="831"/>
                  </a:lnTo>
                  <a:lnTo>
                    <a:pt x="743" y="837"/>
                  </a:lnTo>
                  <a:lnTo>
                    <a:pt x="749" y="844"/>
                  </a:lnTo>
                  <a:lnTo>
                    <a:pt x="756" y="851"/>
                  </a:lnTo>
                  <a:lnTo>
                    <a:pt x="763" y="857"/>
                  </a:lnTo>
                  <a:lnTo>
                    <a:pt x="769" y="864"/>
                  </a:lnTo>
                  <a:lnTo>
                    <a:pt x="776" y="871"/>
                  </a:lnTo>
                  <a:lnTo>
                    <a:pt x="783" y="878"/>
                  </a:lnTo>
                  <a:lnTo>
                    <a:pt x="789" y="884"/>
                  </a:lnTo>
                  <a:lnTo>
                    <a:pt x="796" y="891"/>
                  </a:lnTo>
                  <a:lnTo>
                    <a:pt x="803" y="898"/>
                  </a:lnTo>
                  <a:lnTo>
                    <a:pt x="810" y="904"/>
                  </a:lnTo>
                  <a:lnTo>
                    <a:pt x="816" y="911"/>
                  </a:lnTo>
                  <a:lnTo>
                    <a:pt x="823" y="918"/>
                  </a:lnTo>
                  <a:lnTo>
                    <a:pt x="830" y="924"/>
                  </a:lnTo>
                  <a:lnTo>
                    <a:pt x="836" y="931"/>
                  </a:lnTo>
                  <a:lnTo>
                    <a:pt x="843" y="938"/>
                  </a:lnTo>
                  <a:lnTo>
                    <a:pt x="850" y="938"/>
                  </a:lnTo>
                </a:path>
              </a:pathLst>
            </a:custGeom>
            <a:noFill/>
            <a:ln w="8255" cap="flat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60" name="Freeform 84"/>
            <p:cNvSpPr>
              <a:spLocks/>
            </p:cNvSpPr>
            <p:nvPr/>
          </p:nvSpPr>
          <p:spPr bwMode="auto">
            <a:xfrm>
              <a:off x="1519" y="2010"/>
              <a:ext cx="849" cy="455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33" y="33"/>
                </a:cxn>
                <a:cxn ang="0">
                  <a:pos x="53" y="47"/>
                </a:cxn>
                <a:cxn ang="0">
                  <a:pos x="73" y="67"/>
                </a:cxn>
                <a:cxn ang="0">
                  <a:pos x="93" y="80"/>
                </a:cxn>
                <a:cxn ang="0">
                  <a:pos x="113" y="100"/>
                </a:cxn>
                <a:cxn ang="0">
                  <a:pos x="133" y="114"/>
                </a:cxn>
                <a:cxn ang="0">
                  <a:pos x="154" y="127"/>
                </a:cxn>
                <a:cxn ang="0">
                  <a:pos x="174" y="141"/>
                </a:cxn>
                <a:cxn ang="0">
                  <a:pos x="194" y="161"/>
                </a:cxn>
                <a:cxn ang="0">
                  <a:pos x="214" y="174"/>
                </a:cxn>
                <a:cxn ang="0">
                  <a:pos x="234" y="187"/>
                </a:cxn>
                <a:cxn ang="0">
                  <a:pos x="254" y="201"/>
                </a:cxn>
                <a:cxn ang="0">
                  <a:pos x="274" y="214"/>
                </a:cxn>
                <a:cxn ang="0">
                  <a:pos x="294" y="221"/>
                </a:cxn>
                <a:cxn ang="0">
                  <a:pos x="314" y="234"/>
                </a:cxn>
                <a:cxn ang="0">
                  <a:pos x="334" y="248"/>
                </a:cxn>
                <a:cxn ang="0">
                  <a:pos x="354" y="261"/>
                </a:cxn>
                <a:cxn ang="0">
                  <a:pos x="374" y="268"/>
                </a:cxn>
                <a:cxn ang="0">
                  <a:pos x="394" y="281"/>
                </a:cxn>
                <a:cxn ang="0">
                  <a:pos x="414" y="288"/>
                </a:cxn>
                <a:cxn ang="0">
                  <a:pos x="435" y="301"/>
                </a:cxn>
                <a:cxn ang="0">
                  <a:pos x="455" y="308"/>
                </a:cxn>
                <a:cxn ang="0">
                  <a:pos x="475" y="321"/>
                </a:cxn>
                <a:cxn ang="0">
                  <a:pos x="495" y="328"/>
                </a:cxn>
                <a:cxn ang="0">
                  <a:pos x="515" y="342"/>
                </a:cxn>
                <a:cxn ang="0">
                  <a:pos x="535" y="348"/>
                </a:cxn>
                <a:cxn ang="0">
                  <a:pos x="555" y="355"/>
                </a:cxn>
                <a:cxn ang="0">
                  <a:pos x="575" y="362"/>
                </a:cxn>
                <a:cxn ang="0">
                  <a:pos x="595" y="375"/>
                </a:cxn>
                <a:cxn ang="0">
                  <a:pos x="615" y="382"/>
                </a:cxn>
                <a:cxn ang="0">
                  <a:pos x="635" y="388"/>
                </a:cxn>
                <a:cxn ang="0">
                  <a:pos x="655" y="395"/>
                </a:cxn>
                <a:cxn ang="0">
                  <a:pos x="675" y="402"/>
                </a:cxn>
                <a:cxn ang="0">
                  <a:pos x="695" y="409"/>
                </a:cxn>
                <a:cxn ang="0">
                  <a:pos x="715" y="415"/>
                </a:cxn>
                <a:cxn ang="0">
                  <a:pos x="736" y="422"/>
                </a:cxn>
                <a:cxn ang="0">
                  <a:pos x="756" y="429"/>
                </a:cxn>
                <a:cxn ang="0">
                  <a:pos x="776" y="435"/>
                </a:cxn>
                <a:cxn ang="0">
                  <a:pos x="796" y="442"/>
                </a:cxn>
                <a:cxn ang="0">
                  <a:pos x="816" y="449"/>
                </a:cxn>
                <a:cxn ang="0">
                  <a:pos x="836" y="455"/>
                </a:cxn>
              </a:cxnLst>
              <a:rect l="0" t="0" r="r" b="b"/>
              <a:pathLst>
                <a:path w="849" h="455">
                  <a:moveTo>
                    <a:pt x="0" y="0"/>
                  </a:moveTo>
                  <a:lnTo>
                    <a:pt x="6" y="7"/>
                  </a:lnTo>
                  <a:lnTo>
                    <a:pt x="13" y="13"/>
                  </a:lnTo>
                  <a:lnTo>
                    <a:pt x="20" y="20"/>
                  </a:lnTo>
                  <a:lnTo>
                    <a:pt x="26" y="27"/>
                  </a:lnTo>
                  <a:lnTo>
                    <a:pt x="33" y="33"/>
                  </a:lnTo>
                  <a:lnTo>
                    <a:pt x="40" y="40"/>
                  </a:lnTo>
                  <a:lnTo>
                    <a:pt x="46" y="47"/>
                  </a:lnTo>
                  <a:lnTo>
                    <a:pt x="53" y="47"/>
                  </a:lnTo>
                  <a:lnTo>
                    <a:pt x="60" y="53"/>
                  </a:lnTo>
                  <a:lnTo>
                    <a:pt x="67" y="60"/>
                  </a:lnTo>
                  <a:lnTo>
                    <a:pt x="73" y="67"/>
                  </a:lnTo>
                  <a:lnTo>
                    <a:pt x="80" y="74"/>
                  </a:lnTo>
                  <a:lnTo>
                    <a:pt x="87" y="80"/>
                  </a:lnTo>
                  <a:lnTo>
                    <a:pt x="93" y="80"/>
                  </a:lnTo>
                  <a:lnTo>
                    <a:pt x="100" y="87"/>
                  </a:lnTo>
                  <a:lnTo>
                    <a:pt x="107" y="94"/>
                  </a:lnTo>
                  <a:lnTo>
                    <a:pt x="113" y="100"/>
                  </a:lnTo>
                  <a:lnTo>
                    <a:pt x="120" y="100"/>
                  </a:lnTo>
                  <a:lnTo>
                    <a:pt x="127" y="107"/>
                  </a:lnTo>
                  <a:lnTo>
                    <a:pt x="133" y="114"/>
                  </a:lnTo>
                  <a:lnTo>
                    <a:pt x="140" y="120"/>
                  </a:lnTo>
                  <a:lnTo>
                    <a:pt x="147" y="127"/>
                  </a:lnTo>
                  <a:lnTo>
                    <a:pt x="154" y="127"/>
                  </a:lnTo>
                  <a:lnTo>
                    <a:pt x="160" y="134"/>
                  </a:lnTo>
                  <a:lnTo>
                    <a:pt x="167" y="141"/>
                  </a:lnTo>
                  <a:lnTo>
                    <a:pt x="174" y="141"/>
                  </a:lnTo>
                  <a:lnTo>
                    <a:pt x="180" y="147"/>
                  </a:lnTo>
                  <a:lnTo>
                    <a:pt x="187" y="154"/>
                  </a:lnTo>
                  <a:lnTo>
                    <a:pt x="194" y="161"/>
                  </a:lnTo>
                  <a:lnTo>
                    <a:pt x="200" y="161"/>
                  </a:lnTo>
                  <a:lnTo>
                    <a:pt x="207" y="167"/>
                  </a:lnTo>
                  <a:lnTo>
                    <a:pt x="214" y="174"/>
                  </a:lnTo>
                  <a:lnTo>
                    <a:pt x="220" y="174"/>
                  </a:lnTo>
                  <a:lnTo>
                    <a:pt x="227" y="181"/>
                  </a:lnTo>
                  <a:lnTo>
                    <a:pt x="234" y="187"/>
                  </a:lnTo>
                  <a:lnTo>
                    <a:pt x="240" y="187"/>
                  </a:lnTo>
                  <a:lnTo>
                    <a:pt x="247" y="194"/>
                  </a:lnTo>
                  <a:lnTo>
                    <a:pt x="254" y="201"/>
                  </a:lnTo>
                  <a:lnTo>
                    <a:pt x="261" y="201"/>
                  </a:lnTo>
                  <a:lnTo>
                    <a:pt x="267" y="208"/>
                  </a:lnTo>
                  <a:lnTo>
                    <a:pt x="274" y="214"/>
                  </a:lnTo>
                  <a:lnTo>
                    <a:pt x="281" y="214"/>
                  </a:lnTo>
                  <a:lnTo>
                    <a:pt x="287" y="221"/>
                  </a:lnTo>
                  <a:lnTo>
                    <a:pt x="294" y="221"/>
                  </a:lnTo>
                  <a:lnTo>
                    <a:pt x="301" y="228"/>
                  </a:lnTo>
                  <a:lnTo>
                    <a:pt x="307" y="234"/>
                  </a:lnTo>
                  <a:lnTo>
                    <a:pt x="314" y="234"/>
                  </a:lnTo>
                  <a:lnTo>
                    <a:pt x="321" y="241"/>
                  </a:lnTo>
                  <a:lnTo>
                    <a:pt x="327" y="241"/>
                  </a:lnTo>
                  <a:lnTo>
                    <a:pt x="334" y="248"/>
                  </a:lnTo>
                  <a:lnTo>
                    <a:pt x="341" y="254"/>
                  </a:lnTo>
                  <a:lnTo>
                    <a:pt x="348" y="254"/>
                  </a:lnTo>
                  <a:lnTo>
                    <a:pt x="354" y="261"/>
                  </a:lnTo>
                  <a:lnTo>
                    <a:pt x="361" y="261"/>
                  </a:lnTo>
                  <a:lnTo>
                    <a:pt x="368" y="268"/>
                  </a:lnTo>
                  <a:lnTo>
                    <a:pt x="374" y="268"/>
                  </a:lnTo>
                  <a:lnTo>
                    <a:pt x="381" y="275"/>
                  </a:lnTo>
                  <a:lnTo>
                    <a:pt x="388" y="275"/>
                  </a:lnTo>
                  <a:lnTo>
                    <a:pt x="394" y="281"/>
                  </a:lnTo>
                  <a:lnTo>
                    <a:pt x="401" y="281"/>
                  </a:lnTo>
                  <a:lnTo>
                    <a:pt x="408" y="288"/>
                  </a:lnTo>
                  <a:lnTo>
                    <a:pt x="414" y="288"/>
                  </a:lnTo>
                  <a:lnTo>
                    <a:pt x="421" y="295"/>
                  </a:lnTo>
                  <a:lnTo>
                    <a:pt x="428" y="295"/>
                  </a:lnTo>
                  <a:lnTo>
                    <a:pt x="435" y="301"/>
                  </a:lnTo>
                  <a:lnTo>
                    <a:pt x="441" y="301"/>
                  </a:lnTo>
                  <a:lnTo>
                    <a:pt x="448" y="308"/>
                  </a:lnTo>
                  <a:lnTo>
                    <a:pt x="455" y="308"/>
                  </a:lnTo>
                  <a:lnTo>
                    <a:pt x="461" y="315"/>
                  </a:lnTo>
                  <a:lnTo>
                    <a:pt x="468" y="315"/>
                  </a:lnTo>
                  <a:lnTo>
                    <a:pt x="475" y="321"/>
                  </a:lnTo>
                  <a:lnTo>
                    <a:pt x="481" y="321"/>
                  </a:lnTo>
                  <a:lnTo>
                    <a:pt x="488" y="328"/>
                  </a:lnTo>
                  <a:lnTo>
                    <a:pt x="495" y="328"/>
                  </a:lnTo>
                  <a:lnTo>
                    <a:pt x="501" y="335"/>
                  </a:lnTo>
                  <a:lnTo>
                    <a:pt x="508" y="335"/>
                  </a:lnTo>
                  <a:lnTo>
                    <a:pt x="515" y="342"/>
                  </a:lnTo>
                  <a:lnTo>
                    <a:pt x="521" y="342"/>
                  </a:lnTo>
                  <a:lnTo>
                    <a:pt x="528" y="342"/>
                  </a:lnTo>
                  <a:lnTo>
                    <a:pt x="535" y="348"/>
                  </a:lnTo>
                  <a:lnTo>
                    <a:pt x="542" y="348"/>
                  </a:lnTo>
                  <a:lnTo>
                    <a:pt x="548" y="355"/>
                  </a:lnTo>
                  <a:lnTo>
                    <a:pt x="555" y="355"/>
                  </a:lnTo>
                  <a:lnTo>
                    <a:pt x="562" y="362"/>
                  </a:lnTo>
                  <a:lnTo>
                    <a:pt x="568" y="362"/>
                  </a:lnTo>
                  <a:lnTo>
                    <a:pt x="575" y="362"/>
                  </a:lnTo>
                  <a:lnTo>
                    <a:pt x="582" y="368"/>
                  </a:lnTo>
                  <a:lnTo>
                    <a:pt x="588" y="368"/>
                  </a:lnTo>
                  <a:lnTo>
                    <a:pt x="595" y="375"/>
                  </a:lnTo>
                  <a:lnTo>
                    <a:pt x="602" y="375"/>
                  </a:lnTo>
                  <a:lnTo>
                    <a:pt x="608" y="375"/>
                  </a:lnTo>
                  <a:lnTo>
                    <a:pt x="615" y="382"/>
                  </a:lnTo>
                  <a:lnTo>
                    <a:pt x="622" y="382"/>
                  </a:lnTo>
                  <a:lnTo>
                    <a:pt x="629" y="388"/>
                  </a:lnTo>
                  <a:lnTo>
                    <a:pt x="635" y="388"/>
                  </a:lnTo>
                  <a:lnTo>
                    <a:pt x="642" y="388"/>
                  </a:lnTo>
                  <a:lnTo>
                    <a:pt x="649" y="395"/>
                  </a:lnTo>
                  <a:lnTo>
                    <a:pt x="655" y="395"/>
                  </a:lnTo>
                  <a:lnTo>
                    <a:pt x="662" y="395"/>
                  </a:lnTo>
                  <a:lnTo>
                    <a:pt x="669" y="402"/>
                  </a:lnTo>
                  <a:lnTo>
                    <a:pt x="675" y="402"/>
                  </a:lnTo>
                  <a:lnTo>
                    <a:pt x="682" y="402"/>
                  </a:lnTo>
                  <a:lnTo>
                    <a:pt x="689" y="409"/>
                  </a:lnTo>
                  <a:lnTo>
                    <a:pt x="695" y="409"/>
                  </a:lnTo>
                  <a:lnTo>
                    <a:pt x="702" y="409"/>
                  </a:lnTo>
                  <a:lnTo>
                    <a:pt x="709" y="415"/>
                  </a:lnTo>
                  <a:lnTo>
                    <a:pt x="715" y="415"/>
                  </a:lnTo>
                  <a:lnTo>
                    <a:pt x="722" y="415"/>
                  </a:lnTo>
                  <a:lnTo>
                    <a:pt x="729" y="422"/>
                  </a:lnTo>
                  <a:lnTo>
                    <a:pt x="736" y="422"/>
                  </a:lnTo>
                  <a:lnTo>
                    <a:pt x="742" y="422"/>
                  </a:lnTo>
                  <a:lnTo>
                    <a:pt x="749" y="429"/>
                  </a:lnTo>
                  <a:lnTo>
                    <a:pt x="756" y="429"/>
                  </a:lnTo>
                  <a:lnTo>
                    <a:pt x="762" y="429"/>
                  </a:lnTo>
                  <a:lnTo>
                    <a:pt x="769" y="435"/>
                  </a:lnTo>
                  <a:lnTo>
                    <a:pt x="776" y="435"/>
                  </a:lnTo>
                  <a:lnTo>
                    <a:pt x="782" y="435"/>
                  </a:lnTo>
                  <a:lnTo>
                    <a:pt x="789" y="442"/>
                  </a:lnTo>
                  <a:lnTo>
                    <a:pt x="796" y="442"/>
                  </a:lnTo>
                  <a:lnTo>
                    <a:pt x="802" y="442"/>
                  </a:lnTo>
                  <a:lnTo>
                    <a:pt x="809" y="442"/>
                  </a:lnTo>
                  <a:lnTo>
                    <a:pt x="816" y="449"/>
                  </a:lnTo>
                  <a:lnTo>
                    <a:pt x="823" y="449"/>
                  </a:lnTo>
                  <a:lnTo>
                    <a:pt x="829" y="449"/>
                  </a:lnTo>
                  <a:lnTo>
                    <a:pt x="836" y="455"/>
                  </a:lnTo>
                  <a:lnTo>
                    <a:pt x="843" y="455"/>
                  </a:lnTo>
                  <a:lnTo>
                    <a:pt x="849" y="455"/>
                  </a:lnTo>
                </a:path>
              </a:pathLst>
            </a:custGeom>
            <a:noFill/>
            <a:ln w="8255" cap="flat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61" name="Freeform 85"/>
            <p:cNvSpPr>
              <a:spLocks/>
            </p:cNvSpPr>
            <p:nvPr/>
          </p:nvSpPr>
          <p:spPr bwMode="auto">
            <a:xfrm>
              <a:off x="2368" y="2465"/>
              <a:ext cx="850" cy="134"/>
            </a:xfrm>
            <a:custGeom>
              <a:avLst/>
              <a:gdLst/>
              <a:ahLst/>
              <a:cxnLst>
                <a:cxn ang="0">
                  <a:pos x="14" y="7"/>
                </a:cxn>
                <a:cxn ang="0">
                  <a:pos x="34" y="7"/>
                </a:cxn>
                <a:cxn ang="0">
                  <a:pos x="54" y="14"/>
                </a:cxn>
                <a:cxn ang="0">
                  <a:pos x="74" y="21"/>
                </a:cxn>
                <a:cxn ang="0">
                  <a:pos x="94" y="27"/>
                </a:cxn>
                <a:cxn ang="0">
                  <a:pos x="114" y="27"/>
                </a:cxn>
                <a:cxn ang="0">
                  <a:pos x="134" y="34"/>
                </a:cxn>
                <a:cxn ang="0">
                  <a:pos x="154" y="41"/>
                </a:cxn>
                <a:cxn ang="0">
                  <a:pos x="174" y="41"/>
                </a:cxn>
                <a:cxn ang="0">
                  <a:pos x="194" y="47"/>
                </a:cxn>
                <a:cxn ang="0">
                  <a:pos x="214" y="47"/>
                </a:cxn>
                <a:cxn ang="0">
                  <a:pos x="234" y="54"/>
                </a:cxn>
                <a:cxn ang="0">
                  <a:pos x="255" y="61"/>
                </a:cxn>
                <a:cxn ang="0">
                  <a:pos x="275" y="61"/>
                </a:cxn>
                <a:cxn ang="0">
                  <a:pos x="295" y="67"/>
                </a:cxn>
                <a:cxn ang="0">
                  <a:pos x="315" y="67"/>
                </a:cxn>
                <a:cxn ang="0">
                  <a:pos x="335" y="74"/>
                </a:cxn>
                <a:cxn ang="0">
                  <a:pos x="355" y="74"/>
                </a:cxn>
                <a:cxn ang="0">
                  <a:pos x="375" y="81"/>
                </a:cxn>
                <a:cxn ang="0">
                  <a:pos x="395" y="81"/>
                </a:cxn>
                <a:cxn ang="0">
                  <a:pos x="415" y="88"/>
                </a:cxn>
                <a:cxn ang="0">
                  <a:pos x="435" y="88"/>
                </a:cxn>
                <a:cxn ang="0">
                  <a:pos x="455" y="88"/>
                </a:cxn>
                <a:cxn ang="0">
                  <a:pos x="475" y="94"/>
                </a:cxn>
                <a:cxn ang="0">
                  <a:pos x="495" y="94"/>
                </a:cxn>
                <a:cxn ang="0">
                  <a:pos x="515" y="101"/>
                </a:cxn>
                <a:cxn ang="0">
                  <a:pos x="536" y="101"/>
                </a:cxn>
                <a:cxn ang="0">
                  <a:pos x="556" y="101"/>
                </a:cxn>
                <a:cxn ang="0">
                  <a:pos x="576" y="108"/>
                </a:cxn>
                <a:cxn ang="0">
                  <a:pos x="596" y="108"/>
                </a:cxn>
                <a:cxn ang="0">
                  <a:pos x="616" y="108"/>
                </a:cxn>
                <a:cxn ang="0">
                  <a:pos x="636" y="114"/>
                </a:cxn>
                <a:cxn ang="0">
                  <a:pos x="656" y="114"/>
                </a:cxn>
                <a:cxn ang="0">
                  <a:pos x="676" y="114"/>
                </a:cxn>
                <a:cxn ang="0">
                  <a:pos x="696" y="121"/>
                </a:cxn>
                <a:cxn ang="0">
                  <a:pos x="716" y="121"/>
                </a:cxn>
                <a:cxn ang="0">
                  <a:pos x="736" y="121"/>
                </a:cxn>
                <a:cxn ang="0">
                  <a:pos x="756" y="121"/>
                </a:cxn>
                <a:cxn ang="0">
                  <a:pos x="776" y="128"/>
                </a:cxn>
                <a:cxn ang="0">
                  <a:pos x="796" y="128"/>
                </a:cxn>
                <a:cxn ang="0">
                  <a:pos x="816" y="128"/>
                </a:cxn>
                <a:cxn ang="0">
                  <a:pos x="837" y="128"/>
                </a:cxn>
              </a:cxnLst>
              <a:rect l="0" t="0" r="r" b="b"/>
              <a:pathLst>
                <a:path w="850" h="134">
                  <a:moveTo>
                    <a:pt x="0" y="0"/>
                  </a:moveTo>
                  <a:lnTo>
                    <a:pt x="7" y="0"/>
                  </a:lnTo>
                  <a:lnTo>
                    <a:pt x="14" y="7"/>
                  </a:lnTo>
                  <a:lnTo>
                    <a:pt x="20" y="7"/>
                  </a:lnTo>
                  <a:lnTo>
                    <a:pt x="27" y="7"/>
                  </a:lnTo>
                  <a:lnTo>
                    <a:pt x="34" y="7"/>
                  </a:lnTo>
                  <a:lnTo>
                    <a:pt x="40" y="14"/>
                  </a:lnTo>
                  <a:lnTo>
                    <a:pt x="47" y="14"/>
                  </a:lnTo>
                  <a:lnTo>
                    <a:pt x="54" y="14"/>
                  </a:lnTo>
                  <a:lnTo>
                    <a:pt x="61" y="14"/>
                  </a:lnTo>
                  <a:lnTo>
                    <a:pt x="67" y="21"/>
                  </a:lnTo>
                  <a:lnTo>
                    <a:pt x="74" y="21"/>
                  </a:lnTo>
                  <a:lnTo>
                    <a:pt x="81" y="21"/>
                  </a:lnTo>
                  <a:lnTo>
                    <a:pt x="87" y="21"/>
                  </a:lnTo>
                  <a:lnTo>
                    <a:pt x="94" y="27"/>
                  </a:lnTo>
                  <a:lnTo>
                    <a:pt x="101" y="27"/>
                  </a:lnTo>
                  <a:lnTo>
                    <a:pt x="107" y="27"/>
                  </a:lnTo>
                  <a:lnTo>
                    <a:pt x="114" y="27"/>
                  </a:lnTo>
                  <a:lnTo>
                    <a:pt x="121" y="34"/>
                  </a:lnTo>
                  <a:lnTo>
                    <a:pt x="127" y="34"/>
                  </a:lnTo>
                  <a:lnTo>
                    <a:pt x="134" y="34"/>
                  </a:lnTo>
                  <a:lnTo>
                    <a:pt x="141" y="34"/>
                  </a:lnTo>
                  <a:lnTo>
                    <a:pt x="147" y="34"/>
                  </a:lnTo>
                  <a:lnTo>
                    <a:pt x="154" y="41"/>
                  </a:lnTo>
                  <a:lnTo>
                    <a:pt x="161" y="41"/>
                  </a:lnTo>
                  <a:lnTo>
                    <a:pt x="168" y="41"/>
                  </a:lnTo>
                  <a:lnTo>
                    <a:pt x="174" y="41"/>
                  </a:lnTo>
                  <a:lnTo>
                    <a:pt x="181" y="41"/>
                  </a:lnTo>
                  <a:lnTo>
                    <a:pt x="188" y="47"/>
                  </a:lnTo>
                  <a:lnTo>
                    <a:pt x="194" y="47"/>
                  </a:lnTo>
                  <a:lnTo>
                    <a:pt x="201" y="47"/>
                  </a:lnTo>
                  <a:lnTo>
                    <a:pt x="208" y="47"/>
                  </a:lnTo>
                  <a:lnTo>
                    <a:pt x="214" y="47"/>
                  </a:lnTo>
                  <a:lnTo>
                    <a:pt x="221" y="54"/>
                  </a:lnTo>
                  <a:lnTo>
                    <a:pt x="228" y="54"/>
                  </a:lnTo>
                  <a:lnTo>
                    <a:pt x="234" y="54"/>
                  </a:lnTo>
                  <a:lnTo>
                    <a:pt x="241" y="54"/>
                  </a:lnTo>
                  <a:lnTo>
                    <a:pt x="248" y="54"/>
                  </a:lnTo>
                  <a:lnTo>
                    <a:pt x="255" y="61"/>
                  </a:lnTo>
                  <a:lnTo>
                    <a:pt x="261" y="61"/>
                  </a:lnTo>
                  <a:lnTo>
                    <a:pt x="268" y="61"/>
                  </a:lnTo>
                  <a:lnTo>
                    <a:pt x="275" y="61"/>
                  </a:lnTo>
                  <a:lnTo>
                    <a:pt x="281" y="61"/>
                  </a:lnTo>
                  <a:lnTo>
                    <a:pt x="288" y="67"/>
                  </a:lnTo>
                  <a:lnTo>
                    <a:pt x="295" y="67"/>
                  </a:lnTo>
                  <a:lnTo>
                    <a:pt x="301" y="67"/>
                  </a:lnTo>
                  <a:lnTo>
                    <a:pt x="308" y="67"/>
                  </a:lnTo>
                  <a:lnTo>
                    <a:pt x="315" y="67"/>
                  </a:lnTo>
                  <a:lnTo>
                    <a:pt x="321" y="67"/>
                  </a:lnTo>
                  <a:lnTo>
                    <a:pt x="328" y="74"/>
                  </a:lnTo>
                  <a:lnTo>
                    <a:pt x="335" y="74"/>
                  </a:lnTo>
                  <a:lnTo>
                    <a:pt x="341" y="74"/>
                  </a:lnTo>
                  <a:lnTo>
                    <a:pt x="348" y="74"/>
                  </a:lnTo>
                  <a:lnTo>
                    <a:pt x="355" y="74"/>
                  </a:lnTo>
                  <a:lnTo>
                    <a:pt x="362" y="74"/>
                  </a:lnTo>
                  <a:lnTo>
                    <a:pt x="368" y="81"/>
                  </a:lnTo>
                  <a:lnTo>
                    <a:pt x="375" y="81"/>
                  </a:lnTo>
                  <a:lnTo>
                    <a:pt x="382" y="81"/>
                  </a:lnTo>
                  <a:lnTo>
                    <a:pt x="388" y="81"/>
                  </a:lnTo>
                  <a:lnTo>
                    <a:pt x="395" y="81"/>
                  </a:lnTo>
                  <a:lnTo>
                    <a:pt x="402" y="81"/>
                  </a:lnTo>
                  <a:lnTo>
                    <a:pt x="408" y="81"/>
                  </a:lnTo>
                  <a:lnTo>
                    <a:pt x="415" y="88"/>
                  </a:lnTo>
                  <a:lnTo>
                    <a:pt x="422" y="88"/>
                  </a:lnTo>
                  <a:lnTo>
                    <a:pt x="428" y="88"/>
                  </a:lnTo>
                  <a:lnTo>
                    <a:pt x="435" y="88"/>
                  </a:lnTo>
                  <a:lnTo>
                    <a:pt x="442" y="88"/>
                  </a:lnTo>
                  <a:lnTo>
                    <a:pt x="449" y="88"/>
                  </a:lnTo>
                  <a:lnTo>
                    <a:pt x="455" y="88"/>
                  </a:lnTo>
                  <a:lnTo>
                    <a:pt x="462" y="94"/>
                  </a:lnTo>
                  <a:lnTo>
                    <a:pt x="469" y="94"/>
                  </a:lnTo>
                  <a:lnTo>
                    <a:pt x="475" y="94"/>
                  </a:lnTo>
                  <a:lnTo>
                    <a:pt x="482" y="94"/>
                  </a:lnTo>
                  <a:lnTo>
                    <a:pt x="489" y="94"/>
                  </a:lnTo>
                  <a:lnTo>
                    <a:pt x="495" y="94"/>
                  </a:lnTo>
                  <a:lnTo>
                    <a:pt x="502" y="94"/>
                  </a:lnTo>
                  <a:lnTo>
                    <a:pt x="509" y="94"/>
                  </a:lnTo>
                  <a:lnTo>
                    <a:pt x="515" y="101"/>
                  </a:lnTo>
                  <a:lnTo>
                    <a:pt x="522" y="101"/>
                  </a:lnTo>
                  <a:lnTo>
                    <a:pt x="529" y="101"/>
                  </a:lnTo>
                  <a:lnTo>
                    <a:pt x="536" y="101"/>
                  </a:lnTo>
                  <a:lnTo>
                    <a:pt x="542" y="101"/>
                  </a:lnTo>
                  <a:lnTo>
                    <a:pt x="549" y="101"/>
                  </a:lnTo>
                  <a:lnTo>
                    <a:pt x="556" y="101"/>
                  </a:lnTo>
                  <a:lnTo>
                    <a:pt x="562" y="101"/>
                  </a:lnTo>
                  <a:lnTo>
                    <a:pt x="569" y="108"/>
                  </a:lnTo>
                  <a:lnTo>
                    <a:pt x="576" y="108"/>
                  </a:lnTo>
                  <a:lnTo>
                    <a:pt x="582" y="108"/>
                  </a:lnTo>
                  <a:lnTo>
                    <a:pt x="589" y="108"/>
                  </a:lnTo>
                  <a:lnTo>
                    <a:pt x="596" y="108"/>
                  </a:lnTo>
                  <a:lnTo>
                    <a:pt x="602" y="108"/>
                  </a:lnTo>
                  <a:lnTo>
                    <a:pt x="609" y="108"/>
                  </a:lnTo>
                  <a:lnTo>
                    <a:pt x="616" y="108"/>
                  </a:lnTo>
                  <a:lnTo>
                    <a:pt x="622" y="108"/>
                  </a:lnTo>
                  <a:lnTo>
                    <a:pt x="629" y="114"/>
                  </a:lnTo>
                  <a:lnTo>
                    <a:pt x="636" y="114"/>
                  </a:lnTo>
                  <a:lnTo>
                    <a:pt x="643" y="114"/>
                  </a:lnTo>
                  <a:lnTo>
                    <a:pt x="649" y="114"/>
                  </a:lnTo>
                  <a:lnTo>
                    <a:pt x="656" y="114"/>
                  </a:lnTo>
                  <a:lnTo>
                    <a:pt x="663" y="114"/>
                  </a:lnTo>
                  <a:lnTo>
                    <a:pt x="669" y="114"/>
                  </a:lnTo>
                  <a:lnTo>
                    <a:pt x="676" y="114"/>
                  </a:lnTo>
                  <a:lnTo>
                    <a:pt x="683" y="114"/>
                  </a:lnTo>
                  <a:lnTo>
                    <a:pt x="689" y="114"/>
                  </a:lnTo>
                  <a:lnTo>
                    <a:pt x="696" y="121"/>
                  </a:lnTo>
                  <a:lnTo>
                    <a:pt x="703" y="121"/>
                  </a:lnTo>
                  <a:lnTo>
                    <a:pt x="709" y="121"/>
                  </a:lnTo>
                  <a:lnTo>
                    <a:pt x="716" y="121"/>
                  </a:lnTo>
                  <a:lnTo>
                    <a:pt x="723" y="121"/>
                  </a:lnTo>
                  <a:lnTo>
                    <a:pt x="730" y="121"/>
                  </a:lnTo>
                  <a:lnTo>
                    <a:pt x="736" y="121"/>
                  </a:lnTo>
                  <a:lnTo>
                    <a:pt x="743" y="121"/>
                  </a:lnTo>
                  <a:lnTo>
                    <a:pt x="750" y="121"/>
                  </a:lnTo>
                  <a:lnTo>
                    <a:pt x="756" y="121"/>
                  </a:lnTo>
                  <a:lnTo>
                    <a:pt x="763" y="121"/>
                  </a:lnTo>
                  <a:lnTo>
                    <a:pt x="770" y="128"/>
                  </a:lnTo>
                  <a:lnTo>
                    <a:pt x="776" y="128"/>
                  </a:lnTo>
                  <a:lnTo>
                    <a:pt x="783" y="128"/>
                  </a:lnTo>
                  <a:lnTo>
                    <a:pt x="790" y="128"/>
                  </a:lnTo>
                  <a:lnTo>
                    <a:pt x="796" y="128"/>
                  </a:lnTo>
                  <a:lnTo>
                    <a:pt x="803" y="128"/>
                  </a:lnTo>
                  <a:lnTo>
                    <a:pt x="810" y="128"/>
                  </a:lnTo>
                  <a:lnTo>
                    <a:pt x="816" y="128"/>
                  </a:lnTo>
                  <a:lnTo>
                    <a:pt x="823" y="128"/>
                  </a:lnTo>
                  <a:lnTo>
                    <a:pt x="830" y="128"/>
                  </a:lnTo>
                  <a:lnTo>
                    <a:pt x="837" y="128"/>
                  </a:lnTo>
                  <a:lnTo>
                    <a:pt x="843" y="128"/>
                  </a:lnTo>
                  <a:lnTo>
                    <a:pt x="850" y="134"/>
                  </a:lnTo>
                </a:path>
              </a:pathLst>
            </a:custGeom>
            <a:noFill/>
            <a:ln w="8255" cap="flat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62" name="Freeform 86"/>
            <p:cNvSpPr>
              <a:spLocks/>
            </p:cNvSpPr>
            <p:nvPr/>
          </p:nvSpPr>
          <p:spPr bwMode="auto">
            <a:xfrm>
              <a:off x="3218" y="2599"/>
              <a:ext cx="850" cy="3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33" y="0"/>
                </a:cxn>
                <a:cxn ang="0">
                  <a:pos x="53" y="0"/>
                </a:cxn>
                <a:cxn ang="0">
                  <a:pos x="74" y="0"/>
                </a:cxn>
                <a:cxn ang="0">
                  <a:pos x="94" y="0"/>
                </a:cxn>
                <a:cxn ang="0">
                  <a:pos x="114" y="7"/>
                </a:cxn>
                <a:cxn ang="0">
                  <a:pos x="134" y="7"/>
                </a:cxn>
                <a:cxn ang="0">
                  <a:pos x="154" y="7"/>
                </a:cxn>
                <a:cxn ang="0">
                  <a:pos x="174" y="7"/>
                </a:cxn>
                <a:cxn ang="0">
                  <a:pos x="194" y="7"/>
                </a:cxn>
                <a:cxn ang="0">
                  <a:pos x="214" y="14"/>
                </a:cxn>
                <a:cxn ang="0">
                  <a:pos x="234" y="14"/>
                </a:cxn>
                <a:cxn ang="0">
                  <a:pos x="254" y="14"/>
                </a:cxn>
                <a:cxn ang="0">
                  <a:pos x="274" y="14"/>
                </a:cxn>
                <a:cxn ang="0">
                  <a:pos x="294" y="14"/>
                </a:cxn>
                <a:cxn ang="0">
                  <a:pos x="314" y="14"/>
                </a:cxn>
                <a:cxn ang="0">
                  <a:pos x="334" y="14"/>
                </a:cxn>
                <a:cxn ang="0">
                  <a:pos x="355" y="21"/>
                </a:cxn>
                <a:cxn ang="0">
                  <a:pos x="375" y="21"/>
                </a:cxn>
                <a:cxn ang="0">
                  <a:pos x="395" y="21"/>
                </a:cxn>
                <a:cxn ang="0">
                  <a:pos x="415" y="21"/>
                </a:cxn>
                <a:cxn ang="0">
                  <a:pos x="435" y="21"/>
                </a:cxn>
                <a:cxn ang="0">
                  <a:pos x="455" y="21"/>
                </a:cxn>
                <a:cxn ang="0">
                  <a:pos x="475" y="21"/>
                </a:cxn>
                <a:cxn ang="0">
                  <a:pos x="495" y="21"/>
                </a:cxn>
                <a:cxn ang="0">
                  <a:pos x="515" y="27"/>
                </a:cxn>
                <a:cxn ang="0">
                  <a:pos x="535" y="27"/>
                </a:cxn>
                <a:cxn ang="0">
                  <a:pos x="555" y="27"/>
                </a:cxn>
                <a:cxn ang="0">
                  <a:pos x="575" y="27"/>
                </a:cxn>
                <a:cxn ang="0">
                  <a:pos x="595" y="27"/>
                </a:cxn>
                <a:cxn ang="0">
                  <a:pos x="615" y="27"/>
                </a:cxn>
                <a:cxn ang="0">
                  <a:pos x="635" y="27"/>
                </a:cxn>
                <a:cxn ang="0">
                  <a:pos x="656" y="27"/>
                </a:cxn>
                <a:cxn ang="0">
                  <a:pos x="676" y="27"/>
                </a:cxn>
                <a:cxn ang="0">
                  <a:pos x="696" y="27"/>
                </a:cxn>
                <a:cxn ang="0">
                  <a:pos x="716" y="27"/>
                </a:cxn>
                <a:cxn ang="0">
                  <a:pos x="736" y="34"/>
                </a:cxn>
                <a:cxn ang="0">
                  <a:pos x="756" y="34"/>
                </a:cxn>
                <a:cxn ang="0">
                  <a:pos x="776" y="34"/>
                </a:cxn>
                <a:cxn ang="0">
                  <a:pos x="796" y="34"/>
                </a:cxn>
                <a:cxn ang="0">
                  <a:pos x="816" y="34"/>
                </a:cxn>
                <a:cxn ang="0">
                  <a:pos x="836" y="34"/>
                </a:cxn>
              </a:cxnLst>
              <a:rect l="0" t="0" r="r" b="b"/>
              <a:pathLst>
                <a:path w="850" h="34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60" y="0"/>
                  </a:lnTo>
                  <a:lnTo>
                    <a:pt x="67" y="0"/>
                  </a:lnTo>
                  <a:lnTo>
                    <a:pt x="74" y="0"/>
                  </a:lnTo>
                  <a:lnTo>
                    <a:pt x="80" y="0"/>
                  </a:lnTo>
                  <a:lnTo>
                    <a:pt x="87" y="0"/>
                  </a:lnTo>
                  <a:lnTo>
                    <a:pt x="94" y="0"/>
                  </a:lnTo>
                  <a:lnTo>
                    <a:pt x="100" y="7"/>
                  </a:lnTo>
                  <a:lnTo>
                    <a:pt x="107" y="7"/>
                  </a:lnTo>
                  <a:lnTo>
                    <a:pt x="114" y="7"/>
                  </a:lnTo>
                  <a:lnTo>
                    <a:pt x="120" y="7"/>
                  </a:lnTo>
                  <a:lnTo>
                    <a:pt x="127" y="7"/>
                  </a:lnTo>
                  <a:lnTo>
                    <a:pt x="134" y="7"/>
                  </a:lnTo>
                  <a:lnTo>
                    <a:pt x="140" y="7"/>
                  </a:lnTo>
                  <a:lnTo>
                    <a:pt x="147" y="7"/>
                  </a:lnTo>
                  <a:lnTo>
                    <a:pt x="154" y="7"/>
                  </a:lnTo>
                  <a:lnTo>
                    <a:pt x="161" y="7"/>
                  </a:lnTo>
                  <a:lnTo>
                    <a:pt x="167" y="7"/>
                  </a:lnTo>
                  <a:lnTo>
                    <a:pt x="174" y="7"/>
                  </a:lnTo>
                  <a:lnTo>
                    <a:pt x="181" y="7"/>
                  </a:lnTo>
                  <a:lnTo>
                    <a:pt x="187" y="7"/>
                  </a:lnTo>
                  <a:lnTo>
                    <a:pt x="194" y="7"/>
                  </a:lnTo>
                  <a:lnTo>
                    <a:pt x="201" y="7"/>
                  </a:lnTo>
                  <a:lnTo>
                    <a:pt x="207" y="14"/>
                  </a:lnTo>
                  <a:lnTo>
                    <a:pt x="214" y="14"/>
                  </a:lnTo>
                  <a:lnTo>
                    <a:pt x="221" y="14"/>
                  </a:lnTo>
                  <a:lnTo>
                    <a:pt x="227" y="14"/>
                  </a:lnTo>
                  <a:lnTo>
                    <a:pt x="234" y="14"/>
                  </a:lnTo>
                  <a:lnTo>
                    <a:pt x="241" y="14"/>
                  </a:lnTo>
                  <a:lnTo>
                    <a:pt x="247" y="14"/>
                  </a:lnTo>
                  <a:lnTo>
                    <a:pt x="254" y="14"/>
                  </a:lnTo>
                  <a:lnTo>
                    <a:pt x="261" y="14"/>
                  </a:lnTo>
                  <a:lnTo>
                    <a:pt x="268" y="14"/>
                  </a:lnTo>
                  <a:lnTo>
                    <a:pt x="274" y="14"/>
                  </a:lnTo>
                  <a:lnTo>
                    <a:pt x="281" y="14"/>
                  </a:lnTo>
                  <a:lnTo>
                    <a:pt x="288" y="14"/>
                  </a:lnTo>
                  <a:lnTo>
                    <a:pt x="294" y="14"/>
                  </a:lnTo>
                  <a:lnTo>
                    <a:pt x="301" y="14"/>
                  </a:lnTo>
                  <a:lnTo>
                    <a:pt x="308" y="14"/>
                  </a:lnTo>
                  <a:lnTo>
                    <a:pt x="314" y="14"/>
                  </a:lnTo>
                  <a:lnTo>
                    <a:pt x="321" y="14"/>
                  </a:lnTo>
                  <a:lnTo>
                    <a:pt x="328" y="14"/>
                  </a:lnTo>
                  <a:lnTo>
                    <a:pt x="334" y="14"/>
                  </a:lnTo>
                  <a:lnTo>
                    <a:pt x="341" y="21"/>
                  </a:lnTo>
                  <a:lnTo>
                    <a:pt x="348" y="21"/>
                  </a:lnTo>
                  <a:lnTo>
                    <a:pt x="355" y="21"/>
                  </a:lnTo>
                  <a:lnTo>
                    <a:pt x="361" y="21"/>
                  </a:lnTo>
                  <a:lnTo>
                    <a:pt x="368" y="21"/>
                  </a:lnTo>
                  <a:lnTo>
                    <a:pt x="375" y="21"/>
                  </a:lnTo>
                  <a:lnTo>
                    <a:pt x="381" y="21"/>
                  </a:lnTo>
                  <a:lnTo>
                    <a:pt x="388" y="21"/>
                  </a:lnTo>
                  <a:lnTo>
                    <a:pt x="395" y="21"/>
                  </a:lnTo>
                  <a:lnTo>
                    <a:pt x="401" y="21"/>
                  </a:lnTo>
                  <a:lnTo>
                    <a:pt x="408" y="21"/>
                  </a:lnTo>
                  <a:lnTo>
                    <a:pt x="415" y="21"/>
                  </a:lnTo>
                  <a:lnTo>
                    <a:pt x="421" y="21"/>
                  </a:lnTo>
                  <a:lnTo>
                    <a:pt x="428" y="21"/>
                  </a:lnTo>
                  <a:lnTo>
                    <a:pt x="435" y="21"/>
                  </a:lnTo>
                  <a:lnTo>
                    <a:pt x="441" y="21"/>
                  </a:lnTo>
                  <a:lnTo>
                    <a:pt x="448" y="21"/>
                  </a:lnTo>
                  <a:lnTo>
                    <a:pt x="455" y="21"/>
                  </a:lnTo>
                  <a:lnTo>
                    <a:pt x="462" y="21"/>
                  </a:lnTo>
                  <a:lnTo>
                    <a:pt x="468" y="21"/>
                  </a:lnTo>
                  <a:lnTo>
                    <a:pt x="475" y="21"/>
                  </a:lnTo>
                  <a:lnTo>
                    <a:pt x="482" y="21"/>
                  </a:lnTo>
                  <a:lnTo>
                    <a:pt x="488" y="21"/>
                  </a:lnTo>
                  <a:lnTo>
                    <a:pt x="495" y="21"/>
                  </a:lnTo>
                  <a:lnTo>
                    <a:pt x="502" y="21"/>
                  </a:lnTo>
                  <a:lnTo>
                    <a:pt x="508" y="27"/>
                  </a:lnTo>
                  <a:lnTo>
                    <a:pt x="515" y="27"/>
                  </a:lnTo>
                  <a:lnTo>
                    <a:pt x="522" y="27"/>
                  </a:lnTo>
                  <a:lnTo>
                    <a:pt x="528" y="27"/>
                  </a:lnTo>
                  <a:lnTo>
                    <a:pt x="535" y="27"/>
                  </a:lnTo>
                  <a:lnTo>
                    <a:pt x="542" y="27"/>
                  </a:lnTo>
                  <a:lnTo>
                    <a:pt x="549" y="27"/>
                  </a:lnTo>
                  <a:lnTo>
                    <a:pt x="555" y="27"/>
                  </a:lnTo>
                  <a:lnTo>
                    <a:pt x="562" y="27"/>
                  </a:lnTo>
                  <a:lnTo>
                    <a:pt x="569" y="27"/>
                  </a:lnTo>
                  <a:lnTo>
                    <a:pt x="575" y="27"/>
                  </a:lnTo>
                  <a:lnTo>
                    <a:pt x="582" y="27"/>
                  </a:lnTo>
                  <a:lnTo>
                    <a:pt x="589" y="27"/>
                  </a:lnTo>
                  <a:lnTo>
                    <a:pt x="595" y="27"/>
                  </a:lnTo>
                  <a:lnTo>
                    <a:pt x="602" y="27"/>
                  </a:lnTo>
                  <a:lnTo>
                    <a:pt x="609" y="27"/>
                  </a:lnTo>
                  <a:lnTo>
                    <a:pt x="615" y="27"/>
                  </a:lnTo>
                  <a:lnTo>
                    <a:pt x="622" y="27"/>
                  </a:lnTo>
                  <a:lnTo>
                    <a:pt x="629" y="27"/>
                  </a:lnTo>
                  <a:lnTo>
                    <a:pt x="635" y="27"/>
                  </a:lnTo>
                  <a:lnTo>
                    <a:pt x="642" y="27"/>
                  </a:lnTo>
                  <a:lnTo>
                    <a:pt x="649" y="27"/>
                  </a:lnTo>
                  <a:lnTo>
                    <a:pt x="656" y="27"/>
                  </a:lnTo>
                  <a:lnTo>
                    <a:pt x="662" y="27"/>
                  </a:lnTo>
                  <a:lnTo>
                    <a:pt x="669" y="27"/>
                  </a:lnTo>
                  <a:lnTo>
                    <a:pt x="676" y="27"/>
                  </a:lnTo>
                  <a:lnTo>
                    <a:pt x="682" y="27"/>
                  </a:lnTo>
                  <a:lnTo>
                    <a:pt x="689" y="27"/>
                  </a:lnTo>
                  <a:lnTo>
                    <a:pt x="696" y="27"/>
                  </a:lnTo>
                  <a:lnTo>
                    <a:pt x="702" y="27"/>
                  </a:lnTo>
                  <a:lnTo>
                    <a:pt x="709" y="27"/>
                  </a:lnTo>
                  <a:lnTo>
                    <a:pt x="716" y="27"/>
                  </a:lnTo>
                  <a:lnTo>
                    <a:pt x="722" y="27"/>
                  </a:lnTo>
                  <a:lnTo>
                    <a:pt x="729" y="34"/>
                  </a:lnTo>
                  <a:lnTo>
                    <a:pt x="736" y="34"/>
                  </a:lnTo>
                  <a:lnTo>
                    <a:pt x="743" y="34"/>
                  </a:lnTo>
                  <a:lnTo>
                    <a:pt x="749" y="34"/>
                  </a:lnTo>
                  <a:lnTo>
                    <a:pt x="756" y="34"/>
                  </a:lnTo>
                  <a:lnTo>
                    <a:pt x="763" y="34"/>
                  </a:lnTo>
                  <a:lnTo>
                    <a:pt x="769" y="34"/>
                  </a:lnTo>
                  <a:lnTo>
                    <a:pt x="776" y="34"/>
                  </a:lnTo>
                  <a:lnTo>
                    <a:pt x="783" y="34"/>
                  </a:lnTo>
                  <a:lnTo>
                    <a:pt x="789" y="34"/>
                  </a:lnTo>
                  <a:lnTo>
                    <a:pt x="796" y="34"/>
                  </a:lnTo>
                  <a:lnTo>
                    <a:pt x="803" y="34"/>
                  </a:lnTo>
                  <a:lnTo>
                    <a:pt x="809" y="34"/>
                  </a:lnTo>
                  <a:lnTo>
                    <a:pt x="816" y="34"/>
                  </a:lnTo>
                  <a:lnTo>
                    <a:pt x="823" y="34"/>
                  </a:lnTo>
                  <a:lnTo>
                    <a:pt x="830" y="34"/>
                  </a:lnTo>
                  <a:lnTo>
                    <a:pt x="836" y="34"/>
                  </a:lnTo>
                  <a:lnTo>
                    <a:pt x="843" y="34"/>
                  </a:lnTo>
                  <a:lnTo>
                    <a:pt x="850" y="34"/>
                  </a:lnTo>
                </a:path>
              </a:pathLst>
            </a:custGeom>
            <a:noFill/>
            <a:ln w="8255" cap="flat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63" name="Freeform 87"/>
            <p:cNvSpPr>
              <a:spLocks/>
            </p:cNvSpPr>
            <p:nvPr/>
          </p:nvSpPr>
          <p:spPr bwMode="auto">
            <a:xfrm>
              <a:off x="4068" y="2633"/>
              <a:ext cx="582" cy="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0" y="0"/>
                </a:cxn>
                <a:cxn ang="0">
                  <a:pos x="33" y="0"/>
                </a:cxn>
                <a:cxn ang="0">
                  <a:pos x="46" y="0"/>
                </a:cxn>
                <a:cxn ang="0">
                  <a:pos x="60" y="0"/>
                </a:cxn>
                <a:cxn ang="0">
                  <a:pos x="73" y="0"/>
                </a:cxn>
                <a:cxn ang="0">
                  <a:pos x="87" y="0"/>
                </a:cxn>
                <a:cxn ang="0">
                  <a:pos x="100" y="0"/>
                </a:cxn>
                <a:cxn ang="0">
                  <a:pos x="113" y="0"/>
                </a:cxn>
                <a:cxn ang="0">
                  <a:pos x="127" y="0"/>
                </a:cxn>
                <a:cxn ang="0">
                  <a:pos x="140" y="0"/>
                </a:cxn>
                <a:cxn ang="0">
                  <a:pos x="153" y="0"/>
                </a:cxn>
                <a:cxn ang="0">
                  <a:pos x="167" y="0"/>
                </a:cxn>
                <a:cxn ang="0">
                  <a:pos x="180" y="0"/>
                </a:cxn>
                <a:cxn ang="0">
                  <a:pos x="194" y="0"/>
                </a:cxn>
                <a:cxn ang="0">
                  <a:pos x="207" y="0"/>
                </a:cxn>
                <a:cxn ang="0">
                  <a:pos x="220" y="7"/>
                </a:cxn>
                <a:cxn ang="0">
                  <a:pos x="234" y="7"/>
                </a:cxn>
                <a:cxn ang="0">
                  <a:pos x="247" y="7"/>
                </a:cxn>
                <a:cxn ang="0">
                  <a:pos x="260" y="7"/>
                </a:cxn>
                <a:cxn ang="0">
                  <a:pos x="274" y="7"/>
                </a:cxn>
                <a:cxn ang="0">
                  <a:pos x="287" y="7"/>
                </a:cxn>
                <a:cxn ang="0">
                  <a:pos x="301" y="7"/>
                </a:cxn>
                <a:cxn ang="0">
                  <a:pos x="314" y="7"/>
                </a:cxn>
                <a:cxn ang="0">
                  <a:pos x="327" y="7"/>
                </a:cxn>
                <a:cxn ang="0">
                  <a:pos x="341" y="7"/>
                </a:cxn>
                <a:cxn ang="0">
                  <a:pos x="354" y="7"/>
                </a:cxn>
                <a:cxn ang="0">
                  <a:pos x="368" y="7"/>
                </a:cxn>
                <a:cxn ang="0">
                  <a:pos x="381" y="7"/>
                </a:cxn>
                <a:cxn ang="0">
                  <a:pos x="394" y="7"/>
                </a:cxn>
                <a:cxn ang="0">
                  <a:pos x="408" y="7"/>
                </a:cxn>
                <a:cxn ang="0">
                  <a:pos x="421" y="7"/>
                </a:cxn>
                <a:cxn ang="0">
                  <a:pos x="434" y="7"/>
                </a:cxn>
                <a:cxn ang="0">
                  <a:pos x="448" y="7"/>
                </a:cxn>
                <a:cxn ang="0">
                  <a:pos x="461" y="7"/>
                </a:cxn>
                <a:cxn ang="0">
                  <a:pos x="475" y="7"/>
                </a:cxn>
                <a:cxn ang="0">
                  <a:pos x="488" y="7"/>
                </a:cxn>
                <a:cxn ang="0">
                  <a:pos x="501" y="7"/>
                </a:cxn>
                <a:cxn ang="0">
                  <a:pos x="515" y="7"/>
                </a:cxn>
                <a:cxn ang="0">
                  <a:pos x="528" y="7"/>
                </a:cxn>
                <a:cxn ang="0">
                  <a:pos x="541" y="7"/>
                </a:cxn>
                <a:cxn ang="0">
                  <a:pos x="555" y="7"/>
                </a:cxn>
                <a:cxn ang="0">
                  <a:pos x="568" y="7"/>
                </a:cxn>
                <a:cxn ang="0">
                  <a:pos x="582" y="7"/>
                </a:cxn>
              </a:cxnLst>
              <a:rect l="0" t="0" r="r" b="b"/>
              <a:pathLst>
                <a:path w="582" h="7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0" y="0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100" y="0"/>
                  </a:lnTo>
                  <a:lnTo>
                    <a:pt x="107" y="0"/>
                  </a:lnTo>
                  <a:lnTo>
                    <a:pt x="113" y="0"/>
                  </a:lnTo>
                  <a:lnTo>
                    <a:pt x="120" y="0"/>
                  </a:lnTo>
                  <a:lnTo>
                    <a:pt x="127" y="0"/>
                  </a:lnTo>
                  <a:lnTo>
                    <a:pt x="133" y="0"/>
                  </a:lnTo>
                  <a:lnTo>
                    <a:pt x="140" y="0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60" y="0"/>
                  </a:lnTo>
                  <a:lnTo>
                    <a:pt x="167" y="0"/>
                  </a:lnTo>
                  <a:lnTo>
                    <a:pt x="174" y="0"/>
                  </a:lnTo>
                  <a:lnTo>
                    <a:pt x="180" y="0"/>
                  </a:lnTo>
                  <a:lnTo>
                    <a:pt x="187" y="0"/>
                  </a:lnTo>
                  <a:lnTo>
                    <a:pt x="194" y="0"/>
                  </a:lnTo>
                  <a:lnTo>
                    <a:pt x="200" y="0"/>
                  </a:lnTo>
                  <a:lnTo>
                    <a:pt x="207" y="0"/>
                  </a:lnTo>
                  <a:lnTo>
                    <a:pt x="214" y="0"/>
                  </a:lnTo>
                  <a:lnTo>
                    <a:pt x="220" y="7"/>
                  </a:lnTo>
                  <a:lnTo>
                    <a:pt x="227" y="7"/>
                  </a:lnTo>
                  <a:lnTo>
                    <a:pt x="234" y="7"/>
                  </a:lnTo>
                  <a:lnTo>
                    <a:pt x="240" y="7"/>
                  </a:lnTo>
                  <a:lnTo>
                    <a:pt x="247" y="7"/>
                  </a:lnTo>
                  <a:lnTo>
                    <a:pt x="254" y="7"/>
                  </a:lnTo>
                  <a:lnTo>
                    <a:pt x="260" y="7"/>
                  </a:lnTo>
                  <a:lnTo>
                    <a:pt x="267" y="7"/>
                  </a:lnTo>
                  <a:lnTo>
                    <a:pt x="274" y="7"/>
                  </a:lnTo>
                  <a:lnTo>
                    <a:pt x="281" y="7"/>
                  </a:lnTo>
                  <a:lnTo>
                    <a:pt x="287" y="7"/>
                  </a:lnTo>
                  <a:lnTo>
                    <a:pt x="294" y="7"/>
                  </a:lnTo>
                  <a:lnTo>
                    <a:pt x="301" y="7"/>
                  </a:lnTo>
                  <a:lnTo>
                    <a:pt x="307" y="7"/>
                  </a:lnTo>
                  <a:lnTo>
                    <a:pt x="314" y="7"/>
                  </a:lnTo>
                  <a:lnTo>
                    <a:pt x="321" y="7"/>
                  </a:lnTo>
                  <a:lnTo>
                    <a:pt x="327" y="7"/>
                  </a:lnTo>
                  <a:lnTo>
                    <a:pt x="334" y="7"/>
                  </a:lnTo>
                  <a:lnTo>
                    <a:pt x="341" y="7"/>
                  </a:lnTo>
                  <a:lnTo>
                    <a:pt x="347" y="7"/>
                  </a:lnTo>
                  <a:lnTo>
                    <a:pt x="354" y="7"/>
                  </a:lnTo>
                  <a:lnTo>
                    <a:pt x="361" y="7"/>
                  </a:lnTo>
                  <a:lnTo>
                    <a:pt x="368" y="7"/>
                  </a:lnTo>
                  <a:lnTo>
                    <a:pt x="374" y="7"/>
                  </a:lnTo>
                  <a:lnTo>
                    <a:pt x="381" y="7"/>
                  </a:lnTo>
                  <a:lnTo>
                    <a:pt x="388" y="7"/>
                  </a:lnTo>
                  <a:lnTo>
                    <a:pt x="394" y="7"/>
                  </a:lnTo>
                  <a:lnTo>
                    <a:pt x="401" y="7"/>
                  </a:lnTo>
                  <a:lnTo>
                    <a:pt x="408" y="7"/>
                  </a:lnTo>
                  <a:lnTo>
                    <a:pt x="414" y="7"/>
                  </a:lnTo>
                  <a:lnTo>
                    <a:pt x="421" y="7"/>
                  </a:lnTo>
                  <a:lnTo>
                    <a:pt x="428" y="7"/>
                  </a:lnTo>
                  <a:lnTo>
                    <a:pt x="434" y="7"/>
                  </a:lnTo>
                  <a:lnTo>
                    <a:pt x="441" y="7"/>
                  </a:lnTo>
                  <a:lnTo>
                    <a:pt x="448" y="7"/>
                  </a:lnTo>
                  <a:lnTo>
                    <a:pt x="455" y="7"/>
                  </a:lnTo>
                  <a:lnTo>
                    <a:pt x="461" y="7"/>
                  </a:lnTo>
                  <a:lnTo>
                    <a:pt x="468" y="7"/>
                  </a:lnTo>
                  <a:lnTo>
                    <a:pt x="475" y="7"/>
                  </a:lnTo>
                  <a:lnTo>
                    <a:pt x="481" y="7"/>
                  </a:lnTo>
                  <a:lnTo>
                    <a:pt x="488" y="7"/>
                  </a:lnTo>
                  <a:lnTo>
                    <a:pt x="495" y="7"/>
                  </a:lnTo>
                  <a:lnTo>
                    <a:pt x="501" y="7"/>
                  </a:lnTo>
                  <a:lnTo>
                    <a:pt x="508" y="7"/>
                  </a:lnTo>
                  <a:lnTo>
                    <a:pt x="515" y="7"/>
                  </a:lnTo>
                  <a:lnTo>
                    <a:pt x="521" y="7"/>
                  </a:lnTo>
                  <a:lnTo>
                    <a:pt x="528" y="7"/>
                  </a:lnTo>
                  <a:lnTo>
                    <a:pt x="535" y="7"/>
                  </a:lnTo>
                  <a:lnTo>
                    <a:pt x="541" y="7"/>
                  </a:lnTo>
                  <a:lnTo>
                    <a:pt x="548" y="7"/>
                  </a:lnTo>
                  <a:lnTo>
                    <a:pt x="555" y="7"/>
                  </a:lnTo>
                  <a:lnTo>
                    <a:pt x="562" y="7"/>
                  </a:lnTo>
                  <a:lnTo>
                    <a:pt x="568" y="7"/>
                  </a:lnTo>
                  <a:lnTo>
                    <a:pt x="575" y="7"/>
                  </a:lnTo>
                  <a:lnTo>
                    <a:pt x="582" y="7"/>
                  </a:lnTo>
                </a:path>
              </a:pathLst>
            </a:custGeom>
            <a:noFill/>
            <a:ln w="8255" cap="flat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64" name="Freeform 88"/>
            <p:cNvSpPr>
              <a:spLocks/>
            </p:cNvSpPr>
            <p:nvPr/>
          </p:nvSpPr>
          <p:spPr bwMode="auto">
            <a:xfrm>
              <a:off x="669" y="288"/>
              <a:ext cx="575" cy="1374"/>
            </a:xfrm>
            <a:custGeom>
              <a:avLst/>
              <a:gdLst/>
              <a:ahLst/>
              <a:cxnLst>
                <a:cxn ang="0">
                  <a:pos x="7" y="27"/>
                </a:cxn>
                <a:cxn ang="0">
                  <a:pos x="13" y="67"/>
                </a:cxn>
                <a:cxn ang="0">
                  <a:pos x="27" y="94"/>
                </a:cxn>
                <a:cxn ang="0">
                  <a:pos x="33" y="134"/>
                </a:cxn>
                <a:cxn ang="0">
                  <a:pos x="47" y="161"/>
                </a:cxn>
                <a:cxn ang="0">
                  <a:pos x="54" y="201"/>
                </a:cxn>
                <a:cxn ang="0">
                  <a:pos x="67" y="228"/>
                </a:cxn>
                <a:cxn ang="0">
                  <a:pos x="74" y="261"/>
                </a:cxn>
                <a:cxn ang="0">
                  <a:pos x="87" y="295"/>
                </a:cxn>
                <a:cxn ang="0">
                  <a:pos x="94" y="328"/>
                </a:cxn>
                <a:cxn ang="0">
                  <a:pos x="107" y="355"/>
                </a:cxn>
                <a:cxn ang="0">
                  <a:pos x="114" y="389"/>
                </a:cxn>
                <a:cxn ang="0">
                  <a:pos x="127" y="415"/>
                </a:cxn>
                <a:cxn ang="0">
                  <a:pos x="134" y="449"/>
                </a:cxn>
                <a:cxn ang="0">
                  <a:pos x="147" y="476"/>
                </a:cxn>
                <a:cxn ang="0">
                  <a:pos x="154" y="503"/>
                </a:cxn>
                <a:cxn ang="0">
                  <a:pos x="167" y="529"/>
                </a:cxn>
                <a:cxn ang="0">
                  <a:pos x="174" y="556"/>
                </a:cxn>
                <a:cxn ang="0">
                  <a:pos x="187" y="583"/>
                </a:cxn>
                <a:cxn ang="0">
                  <a:pos x="194" y="610"/>
                </a:cxn>
                <a:cxn ang="0">
                  <a:pos x="207" y="637"/>
                </a:cxn>
                <a:cxn ang="0">
                  <a:pos x="221" y="683"/>
                </a:cxn>
                <a:cxn ang="0">
                  <a:pos x="248" y="730"/>
                </a:cxn>
                <a:cxn ang="0">
                  <a:pos x="261" y="777"/>
                </a:cxn>
                <a:cxn ang="0">
                  <a:pos x="281" y="811"/>
                </a:cxn>
                <a:cxn ang="0">
                  <a:pos x="288" y="844"/>
                </a:cxn>
                <a:cxn ang="0">
                  <a:pos x="308" y="878"/>
                </a:cxn>
                <a:cxn ang="0">
                  <a:pos x="314" y="905"/>
                </a:cxn>
                <a:cxn ang="0">
                  <a:pos x="341" y="945"/>
                </a:cxn>
                <a:cxn ang="0">
                  <a:pos x="348" y="972"/>
                </a:cxn>
                <a:cxn ang="0">
                  <a:pos x="361" y="992"/>
                </a:cxn>
                <a:cxn ang="0">
                  <a:pos x="375" y="1032"/>
                </a:cxn>
                <a:cxn ang="0">
                  <a:pos x="395" y="1059"/>
                </a:cxn>
                <a:cxn ang="0">
                  <a:pos x="401" y="1079"/>
                </a:cxn>
                <a:cxn ang="0">
                  <a:pos x="428" y="1119"/>
                </a:cxn>
                <a:cxn ang="0">
                  <a:pos x="442" y="1159"/>
                </a:cxn>
                <a:cxn ang="0">
                  <a:pos x="462" y="1193"/>
                </a:cxn>
                <a:cxn ang="0">
                  <a:pos x="488" y="1226"/>
                </a:cxn>
                <a:cxn ang="0">
                  <a:pos x="508" y="1260"/>
                </a:cxn>
                <a:cxn ang="0">
                  <a:pos x="529" y="1293"/>
                </a:cxn>
                <a:cxn ang="0">
                  <a:pos x="549" y="1327"/>
                </a:cxn>
                <a:cxn ang="0">
                  <a:pos x="562" y="1353"/>
                </a:cxn>
              </a:cxnLst>
              <a:rect l="0" t="0" r="r" b="b"/>
              <a:pathLst>
                <a:path w="575" h="1374">
                  <a:moveTo>
                    <a:pt x="0" y="0"/>
                  </a:moveTo>
                  <a:lnTo>
                    <a:pt x="0" y="20"/>
                  </a:lnTo>
                  <a:lnTo>
                    <a:pt x="7" y="27"/>
                  </a:lnTo>
                  <a:lnTo>
                    <a:pt x="7" y="40"/>
                  </a:lnTo>
                  <a:lnTo>
                    <a:pt x="13" y="47"/>
                  </a:lnTo>
                  <a:lnTo>
                    <a:pt x="13" y="67"/>
                  </a:lnTo>
                  <a:lnTo>
                    <a:pt x="20" y="74"/>
                  </a:lnTo>
                  <a:lnTo>
                    <a:pt x="20" y="87"/>
                  </a:lnTo>
                  <a:lnTo>
                    <a:pt x="27" y="94"/>
                  </a:lnTo>
                  <a:lnTo>
                    <a:pt x="27" y="114"/>
                  </a:lnTo>
                  <a:lnTo>
                    <a:pt x="33" y="121"/>
                  </a:lnTo>
                  <a:lnTo>
                    <a:pt x="33" y="134"/>
                  </a:lnTo>
                  <a:lnTo>
                    <a:pt x="40" y="141"/>
                  </a:lnTo>
                  <a:lnTo>
                    <a:pt x="40" y="154"/>
                  </a:lnTo>
                  <a:lnTo>
                    <a:pt x="47" y="161"/>
                  </a:lnTo>
                  <a:lnTo>
                    <a:pt x="47" y="181"/>
                  </a:lnTo>
                  <a:lnTo>
                    <a:pt x="54" y="188"/>
                  </a:lnTo>
                  <a:lnTo>
                    <a:pt x="54" y="201"/>
                  </a:lnTo>
                  <a:lnTo>
                    <a:pt x="60" y="208"/>
                  </a:lnTo>
                  <a:lnTo>
                    <a:pt x="60" y="221"/>
                  </a:lnTo>
                  <a:lnTo>
                    <a:pt x="67" y="228"/>
                  </a:lnTo>
                  <a:lnTo>
                    <a:pt x="67" y="241"/>
                  </a:lnTo>
                  <a:lnTo>
                    <a:pt x="74" y="248"/>
                  </a:lnTo>
                  <a:lnTo>
                    <a:pt x="74" y="261"/>
                  </a:lnTo>
                  <a:lnTo>
                    <a:pt x="80" y="268"/>
                  </a:lnTo>
                  <a:lnTo>
                    <a:pt x="80" y="288"/>
                  </a:lnTo>
                  <a:lnTo>
                    <a:pt x="87" y="295"/>
                  </a:lnTo>
                  <a:lnTo>
                    <a:pt x="87" y="308"/>
                  </a:lnTo>
                  <a:lnTo>
                    <a:pt x="94" y="315"/>
                  </a:lnTo>
                  <a:lnTo>
                    <a:pt x="94" y="328"/>
                  </a:lnTo>
                  <a:lnTo>
                    <a:pt x="100" y="335"/>
                  </a:lnTo>
                  <a:lnTo>
                    <a:pt x="100" y="348"/>
                  </a:lnTo>
                  <a:lnTo>
                    <a:pt x="107" y="355"/>
                  </a:lnTo>
                  <a:lnTo>
                    <a:pt x="107" y="369"/>
                  </a:lnTo>
                  <a:lnTo>
                    <a:pt x="114" y="375"/>
                  </a:lnTo>
                  <a:lnTo>
                    <a:pt x="114" y="389"/>
                  </a:lnTo>
                  <a:lnTo>
                    <a:pt x="120" y="395"/>
                  </a:lnTo>
                  <a:lnTo>
                    <a:pt x="120" y="409"/>
                  </a:lnTo>
                  <a:lnTo>
                    <a:pt x="127" y="415"/>
                  </a:lnTo>
                  <a:lnTo>
                    <a:pt x="127" y="429"/>
                  </a:lnTo>
                  <a:lnTo>
                    <a:pt x="134" y="436"/>
                  </a:lnTo>
                  <a:lnTo>
                    <a:pt x="134" y="449"/>
                  </a:lnTo>
                  <a:lnTo>
                    <a:pt x="141" y="456"/>
                  </a:lnTo>
                  <a:lnTo>
                    <a:pt x="141" y="469"/>
                  </a:lnTo>
                  <a:lnTo>
                    <a:pt x="147" y="476"/>
                  </a:lnTo>
                  <a:lnTo>
                    <a:pt x="147" y="482"/>
                  </a:lnTo>
                  <a:lnTo>
                    <a:pt x="154" y="489"/>
                  </a:lnTo>
                  <a:lnTo>
                    <a:pt x="154" y="503"/>
                  </a:lnTo>
                  <a:lnTo>
                    <a:pt x="161" y="509"/>
                  </a:lnTo>
                  <a:lnTo>
                    <a:pt x="161" y="523"/>
                  </a:lnTo>
                  <a:lnTo>
                    <a:pt x="167" y="529"/>
                  </a:lnTo>
                  <a:lnTo>
                    <a:pt x="167" y="543"/>
                  </a:lnTo>
                  <a:lnTo>
                    <a:pt x="174" y="549"/>
                  </a:lnTo>
                  <a:lnTo>
                    <a:pt x="174" y="556"/>
                  </a:lnTo>
                  <a:lnTo>
                    <a:pt x="181" y="563"/>
                  </a:lnTo>
                  <a:lnTo>
                    <a:pt x="181" y="576"/>
                  </a:lnTo>
                  <a:lnTo>
                    <a:pt x="187" y="583"/>
                  </a:lnTo>
                  <a:lnTo>
                    <a:pt x="187" y="596"/>
                  </a:lnTo>
                  <a:lnTo>
                    <a:pt x="194" y="603"/>
                  </a:lnTo>
                  <a:lnTo>
                    <a:pt x="194" y="610"/>
                  </a:lnTo>
                  <a:lnTo>
                    <a:pt x="201" y="616"/>
                  </a:lnTo>
                  <a:lnTo>
                    <a:pt x="201" y="630"/>
                  </a:lnTo>
                  <a:lnTo>
                    <a:pt x="207" y="637"/>
                  </a:lnTo>
                  <a:lnTo>
                    <a:pt x="207" y="650"/>
                  </a:lnTo>
                  <a:lnTo>
                    <a:pt x="221" y="663"/>
                  </a:lnTo>
                  <a:lnTo>
                    <a:pt x="221" y="683"/>
                  </a:lnTo>
                  <a:lnTo>
                    <a:pt x="234" y="697"/>
                  </a:lnTo>
                  <a:lnTo>
                    <a:pt x="234" y="717"/>
                  </a:lnTo>
                  <a:lnTo>
                    <a:pt x="248" y="730"/>
                  </a:lnTo>
                  <a:lnTo>
                    <a:pt x="248" y="750"/>
                  </a:lnTo>
                  <a:lnTo>
                    <a:pt x="261" y="764"/>
                  </a:lnTo>
                  <a:lnTo>
                    <a:pt x="261" y="777"/>
                  </a:lnTo>
                  <a:lnTo>
                    <a:pt x="268" y="784"/>
                  </a:lnTo>
                  <a:lnTo>
                    <a:pt x="268" y="797"/>
                  </a:lnTo>
                  <a:lnTo>
                    <a:pt x="281" y="811"/>
                  </a:lnTo>
                  <a:lnTo>
                    <a:pt x="281" y="824"/>
                  </a:lnTo>
                  <a:lnTo>
                    <a:pt x="288" y="831"/>
                  </a:lnTo>
                  <a:lnTo>
                    <a:pt x="288" y="844"/>
                  </a:lnTo>
                  <a:lnTo>
                    <a:pt x="301" y="858"/>
                  </a:lnTo>
                  <a:lnTo>
                    <a:pt x="301" y="871"/>
                  </a:lnTo>
                  <a:lnTo>
                    <a:pt x="308" y="878"/>
                  </a:lnTo>
                  <a:lnTo>
                    <a:pt x="308" y="884"/>
                  </a:lnTo>
                  <a:lnTo>
                    <a:pt x="314" y="891"/>
                  </a:lnTo>
                  <a:lnTo>
                    <a:pt x="314" y="905"/>
                  </a:lnTo>
                  <a:lnTo>
                    <a:pt x="328" y="918"/>
                  </a:lnTo>
                  <a:lnTo>
                    <a:pt x="328" y="931"/>
                  </a:lnTo>
                  <a:lnTo>
                    <a:pt x="341" y="945"/>
                  </a:lnTo>
                  <a:lnTo>
                    <a:pt x="341" y="958"/>
                  </a:lnTo>
                  <a:lnTo>
                    <a:pt x="348" y="965"/>
                  </a:lnTo>
                  <a:lnTo>
                    <a:pt x="348" y="972"/>
                  </a:lnTo>
                  <a:lnTo>
                    <a:pt x="355" y="978"/>
                  </a:lnTo>
                  <a:lnTo>
                    <a:pt x="355" y="985"/>
                  </a:lnTo>
                  <a:lnTo>
                    <a:pt x="361" y="992"/>
                  </a:lnTo>
                  <a:lnTo>
                    <a:pt x="361" y="1005"/>
                  </a:lnTo>
                  <a:lnTo>
                    <a:pt x="375" y="1018"/>
                  </a:lnTo>
                  <a:lnTo>
                    <a:pt x="375" y="1032"/>
                  </a:lnTo>
                  <a:lnTo>
                    <a:pt x="388" y="1045"/>
                  </a:lnTo>
                  <a:lnTo>
                    <a:pt x="388" y="1052"/>
                  </a:lnTo>
                  <a:lnTo>
                    <a:pt x="395" y="1059"/>
                  </a:lnTo>
                  <a:lnTo>
                    <a:pt x="395" y="1065"/>
                  </a:lnTo>
                  <a:lnTo>
                    <a:pt x="401" y="1072"/>
                  </a:lnTo>
                  <a:lnTo>
                    <a:pt x="401" y="1079"/>
                  </a:lnTo>
                  <a:lnTo>
                    <a:pt x="415" y="1092"/>
                  </a:lnTo>
                  <a:lnTo>
                    <a:pt x="415" y="1106"/>
                  </a:lnTo>
                  <a:lnTo>
                    <a:pt x="428" y="1119"/>
                  </a:lnTo>
                  <a:lnTo>
                    <a:pt x="428" y="1132"/>
                  </a:lnTo>
                  <a:lnTo>
                    <a:pt x="442" y="1146"/>
                  </a:lnTo>
                  <a:lnTo>
                    <a:pt x="442" y="1159"/>
                  </a:lnTo>
                  <a:lnTo>
                    <a:pt x="448" y="1166"/>
                  </a:lnTo>
                  <a:lnTo>
                    <a:pt x="462" y="1179"/>
                  </a:lnTo>
                  <a:lnTo>
                    <a:pt x="462" y="1193"/>
                  </a:lnTo>
                  <a:lnTo>
                    <a:pt x="475" y="1206"/>
                  </a:lnTo>
                  <a:lnTo>
                    <a:pt x="475" y="1213"/>
                  </a:lnTo>
                  <a:lnTo>
                    <a:pt x="488" y="1226"/>
                  </a:lnTo>
                  <a:lnTo>
                    <a:pt x="488" y="1240"/>
                  </a:lnTo>
                  <a:lnTo>
                    <a:pt x="495" y="1246"/>
                  </a:lnTo>
                  <a:lnTo>
                    <a:pt x="508" y="1260"/>
                  </a:lnTo>
                  <a:lnTo>
                    <a:pt x="508" y="1273"/>
                  </a:lnTo>
                  <a:lnTo>
                    <a:pt x="515" y="1280"/>
                  </a:lnTo>
                  <a:lnTo>
                    <a:pt x="529" y="1293"/>
                  </a:lnTo>
                  <a:lnTo>
                    <a:pt x="529" y="1307"/>
                  </a:lnTo>
                  <a:lnTo>
                    <a:pt x="535" y="1313"/>
                  </a:lnTo>
                  <a:lnTo>
                    <a:pt x="549" y="1327"/>
                  </a:lnTo>
                  <a:lnTo>
                    <a:pt x="549" y="1333"/>
                  </a:lnTo>
                  <a:lnTo>
                    <a:pt x="562" y="1347"/>
                  </a:lnTo>
                  <a:lnTo>
                    <a:pt x="562" y="1353"/>
                  </a:lnTo>
                  <a:lnTo>
                    <a:pt x="575" y="1367"/>
                  </a:lnTo>
                  <a:lnTo>
                    <a:pt x="575" y="1374"/>
                  </a:lnTo>
                </a:path>
              </a:pathLst>
            </a:custGeom>
            <a:noFill/>
            <a:ln w="825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65" name="Freeform 89"/>
            <p:cNvSpPr>
              <a:spLocks/>
            </p:cNvSpPr>
            <p:nvPr/>
          </p:nvSpPr>
          <p:spPr bwMode="auto">
            <a:xfrm>
              <a:off x="1244" y="1662"/>
              <a:ext cx="850" cy="710"/>
            </a:xfrm>
            <a:custGeom>
              <a:avLst/>
              <a:gdLst/>
              <a:ahLst/>
              <a:cxnLst>
                <a:cxn ang="0">
                  <a:pos x="14" y="20"/>
                </a:cxn>
                <a:cxn ang="0">
                  <a:pos x="40" y="53"/>
                </a:cxn>
                <a:cxn ang="0">
                  <a:pos x="61" y="80"/>
                </a:cxn>
                <a:cxn ang="0">
                  <a:pos x="81" y="107"/>
                </a:cxn>
                <a:cxn ang="0">
                  <a:pos x="101" y="134"/>
                </a:cxn>
                <a:cxn ang="0">
                  <a:pos x="114" y="154"/>
                </a:cxn>
                <a:cxn ang="0">
                  <a:pos x="134" y="180"/>
                </a:cxn>
                <a:cxn ang="0">
                  <a:pos x="161" y="207"/>
                </a:cxn>
                <a:cxn ang="0">
                  <a:pos x="174" y="227"/>
                </a:cxn>
                <a:cxn ang="0">
                  <a:pos x="201" y="254"/>
                </a:cxn>
                <a:cxn ang="0">
                  <a:pos x="214" y="274"/>
                </a:cxn>
                <a:cxn ang="0">
                  <a:pos x="235" y="294"/>
                </a:cxn>
                <a:cxn ang="0">
                  <a:pos x="255" y="314"/>
                </a:cxn>
                <a:cxn ang="0">
                  <a:pos x="275" y="334"/>
                </a:cxn>
                <a:cxn ang="0">
                  <a:pos x="295" y="355"/>
                </a:cxn>
                <a:cxn ang="0">
                  <a:pos x="315" y="375"/>
                </a:cxn>
                <a:cxn ang="0">
                  <a:pos x="335" y="388"/>
                </a:cxn>
                <a:cxn ang="0">
                  <a:pos x="355" y="408"/>
                </a:cxn>
                <a:cxn ang="0">
                  <a:pos x="375" y="428"/>
                </a:cxn>
                <a:cxn ang="0">
                  <a:pos x="395" y="442"/>
                </a:cxn>
                <a:cxn ang="0">
                  <a:pos x="415" y="462"/>
                </a:cxn>
                <a:cxn ang="0">
                  <a:pos x="435" y="475"/>
                </a:cxn>
                <a:cxn ang="0">
                  <a:pos x="455" y="489"/>
                </a:cxn>
                <a:cxn ang="0">
                  <a:pos x="475" y="502"/>
                </a:cxn>
                <a:cxn ang="0">
                  <a:pos x="495" y="515"/>
                </a:cxn>
                <a:cxn ang="0">
                  <a:pos x="515" y="535"/>
                </a:cxn>
                <a:cxn ang="0">
                  <a:pos x="536" y="549"/>
                </a:cxn>
                <a:cxn ang="0">
                  <a:pos x="556" y="556"/>
                </a:cxn>
                <a:cxn ang="0">
                  <a:pos x="576" y="569"/>
                </a:cxn>
                <a:cxn ang="0">
                  <a:pos x="596" y="582"/>
                </a:cxn>
                <a:cxn ang="0">
                  <a:pos x="616" y="596"/>
                </a:cxn>
                <a:cxn ang="0">
                  <a:pos x="636" y="609"/>
                </a:cxn>
                <a:cxn ang="0">
                  <a:pos x="656" y="616"/>
                </a:cxn>
                <a:cxn ang="0">
                  <a:pos x="676" y="629"/>
                </a:cxn>
                <a:cxn ang="0">
                  <a:pos x="696" y="643"/>
                </a:cxn>
                <a:cxn ang="0">
                  <a:pos x="716" y="649"/>
                </a:cxn>
                <a:cxn ang="0">
                  <a:pos x="736" y="663"/>
                </a:cxn>
                <a:cxn ang="0">
                  <a:pos x="756" y="669"/>
                </a:cxn>
                <a:cxn ang="0">
                  <a:pos x="776" y="676"/>
                </a:cxn>
                <a:cxn ang="0">
                  <a:pos x="796" y="690"/>
                </a:cxn>
                <a:cxn ang="0">
                  <a:pos x="817" y="696"/>
                </a:cxn>
                <a:cxn ang="0">
                  <a:pos x="837" y="703"/>
                </a:cxn>
              </a:cxnLst>
              <a:rect l="0" t="0" r="r" b="b"/>
              <a:pathLst>
                <a:path w="850" h="710">
                  <a:moveTo>
                    <a:pt x="0" y="0"/>
                  </a:moveTo>
                  <a:lnTo>
                    <a:pt x="14" y="13"/>
                  </a:lnTo>
                  <a:lnTo>
                    <a:pt x="14" y="20"/>
                  </a:lnTo>
                  <a:lnTo>
                    <a:pt x="27" y="33"/>
                  </a:lnTo>
                  <a:lnTo>
                    <a:pt x="27" y="40"/>
                  </a:lnTo>
                  <a:lnTo>
                    <a:pt x="40" y="53"/>
                  </a:lnTo>
                  <a:lnTo>
                    <a:pt x="40" y="60"/>
                  </a:lnTo>
                  <a:lnTo>
                    <a:pt x="47" y="67"/>
                  </a:lnTo>
                  <a:lnTo>
                    <a:pt x="61" y="80"/>
                  </a:lnTo>
                  <a:lnTo>
                    <a:pt x="61" y="87"/>
                  </a:lnTo>
                  <a:lnTo>
                    <a:pt x="67" y="93"/>
                  </a:lnTo>
                  <a:lnTo>
                    <a:pt x="81" y="107"/>
                  </a:lnTo>
                  <a:lnTo>
                    <a:pt x="81" y="113"/>
                  </a:lnTo>
                  <a:lnTo>
                    <a:pt x="87" y="120"/>
                  </a:lnTo>
                  <a:lnTo>
                    <a:pt x="101" y="134"/>
                  </a:lnTo>
                  <a:lnTo>
                    <a:pt x="101" y="140"/>
                  </a:lnTo>
                  <a:lnTo>
                    <a:pt x="107" y="147"/>
                  </a:lnTo>
                  <a:lnTo>
                    <a:pt x="114" y="154"/>
                  </a:lnTo>
                  <a:lnTo>
                    <a:pt x="127" y="167"/>
                  </a:lnTo>
                  <a:lnTo>
                    <a:pt x="127" y="174"/>
                  </a:lnTo>
                  <a:lnTo>
                    <a:pt x="134" y="180"/>
                  </a:lnTo>
                  <a:lnTo>
                    <a:pt x="141" y="187"/>
                  </a:lnTo>
                  <a:lnTo>
                    <a:pt x="148" y="194"/>
                  </a:lnTo>
                  <a:lnTo>
                    <a:pt x="161" y="207"/>
                  </a:lnTo>
                  <a:lnTo>
                    <a:pt x="161" y="214"/>
                  </a:lnTo>
                  <a:lnTo>
                    <a:pt x="168" y="221"/>
                  </a:lnTo>
                  <a:lnTo>
                    <a:pt x="174" y="227"/>
                  </a:lnTo>
                  <a:lnTo>
                    <a:pt x="181" y="234"/>
                  </a:lnTo>
                  <a:lnTo>
                    <a:pt x="188" y="241"/>
                  </a:lnTo>
                  <a:lnTo>
                    <a:pt x="201" y="254"/>
                  </a:lnTo>
                  <a:lnTo>
                    <a:pt x="201" y="261"/>
                  </a:lnTo>
                  <a:lnTo>
                    <a:pt x="208" y="267"/>
                  </a:lnTo>
                  <a:lnTo>
                    <a:pt x="214" y="274"/>
                  </a:lnTo>
                  <a:lnTo>
                    <a:pt x="221" y="281"/>
                  </a:lnTo>
                  <a:lnTo>
                    <a:pt x="228" y="288"/>
                  </a:lnTo>
                  <a:lnTo>
                    <a:pt x="235" y="294"/>
                  </a:lnTo>
                  <a:lnTo>
                    <a:pt x="241" y="301"/>
                  </a:lnTo>
                  <a:lnTo>
                    <a:pt x="248" y="308"/>
                  </a:lnTo>
                  <a:lnTo>
                    <a:pt x="255" y="314"/>
                  </a:lnTo>
                  <a:lnTo>
                    <a:pt x="261" y="321"/>
                  </a:lnTo>
                  <a:lnTo>
                    <a:pt x="268" y="328"/>
                  </a:lnTo>
                  <a:lnTo>
                    <a:pt x="275" y="334"/>
                  </a:lnTo>
                  <a:lnTo>
                    <a:pt x="281" y="341"/>
                  </a:lnTo>
                  <a:lnTo>
                    <a:pt x="288" y="348"/>
                  </a:lnTo>
                  <a:lnTo>
                    <a:pt x="295" y="355"/>
                  </a:lnTo>
                  <a:lnTo>
                    <a:pt x="301" y="361"/>
                  </a:lnTo>
                  <a:lnTo>
                    <a:pt x="308" y="368"/>
                  </a:lnTo>
                  <a:lnTo>
                    <a:pt x="315" y="375"/>
                  </a:lnTo>
                  <a:lnTo>
                    <a:pt x="321" y="381"/>
                  </a:lnTo>
                  <a:lnTo>
                    <a:pt x="328" y="388"/>
                  </a:lnTo>
                  <a:lnTo>
                    <a:pt x="335" y="388"/>
                  </a:lnTo>
                  <a:lnTo>
                    <a:pt x="342" y="395"/>
                  </a:lnTo>
                  <a:lnTo>
                    <a:pt x="348" y="401"/>
                  </a:lnTo>
                  <a:lnTo>
                    <a:pt x="355" y="408"/>
                  </a:lnTo>
                  <a:lnTo>
                    <a:pt x="362" y="415"/>
                  </a:lnTo>
                  <a:lnTo>
                    <a:pt x="368" y="422"/>
                  </a:lnTo>
                  <a:lnTo>
                    <a:pt x="375" y="428"/>
                  </a:lnTo>
                  <a:lnTo>
                    <a:pt x="382" y="428"/>
                  </a:lnTo>
                  <a:lnTo>
                    <a:pt x="388" y="435"/>
                  </a:lnTo>
                  <a:lnTo>
                    <a:pt x="395" y="442"/>
                  </a:lnTo>
                  <a:lnTo>
                    <a:pt x="402" y="448"/>
                  </a:lnTo>
                  <a:lnTo>
                    <a:pt x="408" y="455"/>
                  </a:lnTo>
                  <a:lnTo>
                    <a:pt x="415" y="462"/>
                  </a:lnTo>
                  <a:lnTo>
                    <a:pt x="422" y="462"/>
                  </a:lnTo>
                  <a:lnTo>
                    <a:pt x="429" y="468"/>
                  </a:lnTo>
                  <a:lnTo>
                    <a:pt x="435" y="475"/>
                  </a:lnTo>
                  <a:lnTo>
                    <a:pt x="442" y="482"/>
                  </a:lnTo>
                  <a:lnTo>
                    <a:pt x="449" y="482"/>
                  </a:lnTo>
                  <a:lnTo>
                    <a:pt x="455" y="489"/>
                  </a:lnTo>
                  <a:lnTo>
                    <a:pt x="462" y="495"/>
                  </a:lnTo>
                  <a:lnTo>
                    <a:pt x="469" y="502"/>
                  </a:lnTo>
                  <a:lnTo>
                    <a:pt x="475" y="502"/>
                  </a:lnTo>
                  <a:lnTo>
                    <a:pt x="482" y="509"/>
                  </a:lnTo>
                  <a:lnTo>
                    <a:pt x="489" y="515"/>
                  </a:lnTo>
                  <a:lnTo>
                    <a:pt x="495" y="515"/>
                  </a:lnTo>
                  <a:lnTo>
                    <a:pt x="502" y="522"/>
                  </a:lnTo>
                  <a:lnTo>
                    <a:pt x="509" y="529"/>
                  </a:lnTo>
                  <a:lnTo>
                    <a:pt x="515" y="535"/>
                  </a:lnTo>
                  <a:lnTo>
                    <a:pt x="522" y="535"/>
                  </a:lnTo>
                  <a:lnTo>
                    <a:pt x="529" y="542"/>
                  </a:lnTo>
                  <a:lnTo>
                    <a:pt x="536" y="549"/>
                  </a:lnTo>
                  <a:lnTo>
                    <a:pt x="542" y="549"/>
                  </a:lnTo>
                  <a:lnTo>
                    <a:pt x="549" y="556"/>
                  </a:lnTo>
                  <a:lnTo>
                    <a:pt x="556" y="556"/>
                  </a:lnTo>
                  <a:lnTo>
                    <a:pt x="562" y="562"/>
                  </a:lnTo>
                  <a:lnTo>
                    <a:pt x="569" y="569"/>
                  </a:lnTo>
                  <a:lnTo>
                    <a:pt x="576" y="569"/>
                  </a:lnTo>
                  <a:lnTo>
                    <a:pt x="582" y="576"/>
                  </a:lnTo>
                  <a:lnTo>
                    <a:pt x="589" y="582"/>
                  </a:lnTo>
                  <a:lnTo>
                    <a:pt x="596" y="582"/>
                  </a:lnTo>
                  <a:lnTo>
                    <a:pt x="602" y="589"/>
                  </a:lnTo>
                  <a:lnTo>
                    <a:pt x="609" y="589"/>
                  </a:lnTo>
                  <a:lnTo>
                    <a:pt x="616" y="596"/>
                  </a:lnTo>
                  <a:lnTo>
                    <a:pt x="623" y="602"/>
                  </a:lnTo>
                  <a:lnTo>
                    <a:pt x="629" y="602"/>
                  </a:lnTo>
                  <a:lnTo>
                    <a:pt x="636" y="609"/>
                  </a:lnTo>
                  <a:lnTo>
                    <a:pt x="643" y="609"/>
                  </a:lnTo>
                  <a:lnTo>
                    <a:pt x="649" y="616"/>
                  </a:lnTo>
                  <a:lnTo>
                    <a:pt x="656" y="616"/>
                  </a:lnTo>
                  <a:lnTo>
                    <a:pt x="663" y="623"/>
                  </a:lnTo>
                  <a:lnTo>
                    <a:pt x="669" y="629"/>
                  </a:lnTo>
                  <a:lnTo>
                    <a:pt x="676" y="629"/>
                  </a:lnTo>
                  <a:lnTo>
                    <a:pt x="683" y="636"/>
                  </a:lnTo>
                  <a:lnTo>
                    <a:pt x="689" y="636"/>
                  </a:lnTo>
                  <a:lnTo>
                    <a:pt x="696" y="643"/>
                  </a:lnTo>
                  <a:lnTo>
                    <a:pt x="703" y="643"/>
                  </a:lnTo>
                  <a:lnTo>
                    <a:pt x="710" y="649"/>
                  </a:lnTo>
                  <a:lnTo>
                    <a:pt x="716" y="649"/>
                  </a:lnTo>
                  <a:lnTo>
                    <a:pt x="723" y="656"/>
                  </a:lnTo>
                  <a:lnTo>
                    <a:pt x="730" y="656"/>
                  </a:lnTo>
                  <a:lnTo>
                    <a:pt x="736" y="663"/>
                  </a:lnTo>
                  <a:lnTo>
                    <a:pt x="743" y="663"/>
                  </a:lnTo>
                  <a:lnTo>
                    <a:pt x="750" y="669"/>
                  </a:lnTo>
                  <a:lnTo>
                    <a:pt x="756" y="669"/>
                  </a:lnTo>
                  <a:lnTo>
                    <a:pt x="763" y="676"/>
                  </a:lnTo>
                  <a:lnTo>
                    <a:pt x="770" y="676"/>
                  </a:lnTo>
                  <a:lnTo>
                    <a:pt x="776" y="676"/>
                  </a:lnTo>
                  <a:lnTo>
                    <a:pt x="783" y="683"/>
                  </a:lnTo>
                  <a:lnTo>
                    <a:pt x="790" y="683"/>
                  </a:lnTo>
                  <a:lnTo>
                    <a:pt x="796" y="690"/>
                  </a:lnTo>
                  <a:lnTo>
                    <a:pt x="803" y="690"/>
                  </a:lnTo>
                  <a:lnTo>
                    <a:pt x="810" y="696"/>
                  </a:lnTo>
                  <a:lnTo>
                    <a:pt x="817" y="696"/>
                  </a:lnTo>
                  <a:lnTo>
                    <a:pt x="823" y="703"/>
                  </a:lnTo>
                  <a:lnTo>
                    <a:pt x="830" y="703"/>
                  </a:lnTo>
                  <a:lnTo>
                    <a:pt x="837" y="703"/>
                  </a:lnTo>
                  <a:lnTo>
                    <a:pt x="843" y="710"/>
                  </a:lnTo>
                  <a:lnTo>
                    <a:pt x="850" y="710"/>
                  </a:lnTo>
                </a:path>
              </a:pathLst>
            </a:custGeom>
            <a:noFill/>
            <a:ln w="825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66" name="Freeform 90"/>
            <p:cNvSpPr>
              <a:spLocks/>
            </p:cNvSpPr>
            <p:nvPr/>
          </p:nvSpPr>
          <p:spPr bwMode="auto">
            <a:xfrm>
              <a:off x="2094" y="2372"/>
              <a:ext cx="850" cy="201"/>
            </a:xfrm>
            <a:custGeom>
              <a:avLst/>
              <a:gdLst/>
              <a:ahLst/>
              <a:cxnLst>
                <a:cxn ang="0">
                  <a:pos x="13" y="6"/>
                </a:cxn>
                <a:cxn ang="0">
                  <a:pos x="33" y="13"/>
                </a:cxn>
                <a:cxn ang="0">
                  <a:pos x="54" y="20"/>
                </a:cxn>
                <a:cxn ang="0">
                  <a:pos x="74" y="33"/>
                </a:cxn>
                <a:cxn ang="0">
                  <a:pos x="94" y="40"/>
                </a:cxn>
                <a:cxn ang="0">
                  <a:pos x="114" y="47"/>
                </a:cxn>
                <a:cxn ang="0">
                  <a:pos x="134" y="53"/>
                </a:cxn>
                <a:cxn ang="0">
                  <a:pos x="154" y="60"/>
                </a:cxn>
                <a:cxn ang="0">
                  <a:pos x="174" y="67"/>
                </a:cxn>
                <a:cxn ang="0">
                  <a:pos x="194" y="73"/>
                </a:cxn>
                <a:cxn ang="0">
                  <a:pos x="214" y="73"/>
                </a:cxn>
                <a:cxn ang="0">
                  <a:pos x="234" y="80"/>
                </a:cxn>
                <a:cxn ang="0">
                  <a:pos x="254" y="87"/>
                </a:cxn>
                <a:cxn ang="0">
                  <a:pos x="274" y="93"/>
                </a:cxn>
                <a:cxn ang="0">
                  <a:pos x="294" y="100"/>
                </a:cxn>
                <a:cxn ang="0">
                  <a:pos x="314" y="107"/>
                </a:cxn>
                <a:cxn ang="0">
                  <a:pos x="335" y="107"/>
                </a:cxn>
                <a:cxn ang="0">
                  <a:pos x="355" y="114"/>
                </a:cxn>
                <a:cxn ang="0">
                  <a:pos x="375" y="120"/>
                </a:cxn>
                <a:cxn ang="0">
                  <a:pos x="395" y="127"/>
                </a:cxn>
                <a:cxn ang="0">
                  <a:pos x="415" y="127"/>
                </a:cxn>
                <a:cxn ang="0">
                  <a:pos x="435" y="134"/>
                </a:cxn>
                <a:cxn ang="0">
                  <a:pos x="455" y="134"/>
                </a:cxn>
                <a:cxn ang="0">
                  <a:pos x="475" y="140"/>
                </a:cxn>
                <a:cxn ang="0">
                  <a:pos x="495" y="147"/>
                </a:cxn>
                <a:cxn ang="0">
                  <a:pos x="515" y="147"/>
                </a:cxn>
                <a:cxn ang="0">
                  <a:pos x="535" y="154"/>
                </a:cxn>
                <a:cxn ang="0">
                  <a:pos x="555" y="154"/>
                </a:cxn>
                <a:cxn ang="0">
                  <a:pos x="575" y="160"/>
                </a:cxn>
                <a:cxn ang="0">
                  <a:pos x="595" y="160"/>
                </a:cxn>
                <a:cxn ang="0">
                  <a:pos x="615" y="167"/>
                </a:cxn>
                <a:cxn ang="0">
                  <a:pos x="636" y="167"/>
                </a:cxn>
                <a:cxn ang="0">
                  <a:pos x="656" y="174"/>
                </a:cxn>
                <a:cxn ang="0">
                  <a:pos x="676" y="174"/>
                </a:cxn>
                <a:cxn ang="0">
                  <a:pos x="696" y="181"/>
                </a:cxn>
                <a:cxn ang="0">
                  <a:pos x="716" y="181"/>
                </a:cxn>
                <a:cxn ang="0">
                  <a:pos x="736" y="187"/>
                </a:cxn>
                <a:cxn ang="0">
                  <a:pos x="756" y="187"/>
                </a:cxn>
                <a:cxn ang="0">
                  <a:pos x="776" y="187"/>
                </a:cxn>
                <a:cxn ang="0">
                  <a:pos x="796" y="194"/>
                </a:cxn>
                <a:cxn ang="0">
                  <a:pos x="816" y="194"/>
                </a:cxn>
                <a:cxn ang="0">
                  <a:pos x="836" y="194"/>
                </a:cxn>
              </a:cxnLst>
              <a:rect l="0" t="0" r="r" b="b"/>
              <a:pathLst>
                <a:path w="850" h="201">
                  <a:moveTo>
                    <a:pt x="0" y="0"/>
                  </a:moveTo>
                  <a:lnTo>
                    <a:pt x="7" y="6"/>
                  </a:lnTo>
                  <a:lnTo>
                    <a:pt x="13" y="6"/>
                  </a:lnTo>
                  <a:lnTo>
                    <a:pt x="20" y="6"/>
                  </a:lnTo>
                  <a:lnTo>
                    <a:pt x="27" y="13"/>
                  </a:lnTo>
                  <a:lnTo>
                    <a:pt x="33" y="13"/>
                  </a:lnTo>
                  <a:lnTo>
                    <a:pt x="40" y="20"/>
                  </a:lnTo>
                  <a:lnTo>
                    <a:pt x="47" y="20"/>
                  </a:lnTo>
                  <a:lnTo>
                    <a:pt x="54" y="20"/>
                  </a:lnTo>
                  <a:lnTo>
                    <a:pt x="60" y="26"/>
                  </a:lnTo>
                  <a:lnTo>
                    <a:pt x="67" y="26"/>
                  </a:lnTo>
                  <a:lnTo>
                    <a:pt x="74" y="33"/>
                  </a:lnTo>
                  <a:lnTo>
                    <a:pt x="80" y="33"/>
                  </a:lnTo>
                  <a:lnTo>
                    <a:pt x="87" y="33"/>
                  </a:lnTo>
                  <a:lnTo>
                    <a:pt x="94" y="40"/>
                  </a:lnTo>
                  <a:lnTo>
                    <a:pt x="100" y="40"/>
                  </a:lnTo>
                  <a:lnTo>
                    <a:pt x="107" y="40"/>
                  </a:lnTo>
                  <a:lnTo>
                    <a:pt x="114" y="47"/>
                  </a:lnTo>
                  <a:lnTo>
                    <a:pt x="120" y="47"/>
                  </a:lnTo>
                  <a:lnTo>
                    <a:pt x="127" y="47"/>
                  </a:lnTo>
                  <a:lnTo>
                    <a:pt x="134" y="53"/>
                  </a:lnTo>
                  <a:lnTo>
                    <a:pt x="140" y="53"/>
                  </a:lnTo>
                  <a:lnTo>
                    <a:pt x="147" y="53"/>
                  </a:lnTo>
                  <a:lnTo>
                    <a:pt x="154" y="60"/>
                  </a:lnTo>
                  <a:lnTo>
                    <a:pt x="161" y="60"/>
                  </a:lnTo>
                  <a:lnTo>
                    <a:pt x="167" y="60"/>
                  </a:lnTo>
                  <a:lnTo>
                    <a:pt x="174" y="67"/>
                  </a:lnTo>
                  <a:lnTo>
                    <a:pt x="181" y="67"/>
                  </a:lnTo>
                  <a:lnTo>
                    <a:pt x="187" y="67"/>
                  </a:lnTo>
                  <a:lnTo>
                    <a:pt x="194" y="73"/>
                  </a:lnTo>
                  <a:lnTo>
                    <a:pt x="201" y="73"/>
                  </a:lnTo>
                  <a:lnTo>
                    <a:pt x="207" y="73"/>
                  </a:lnTo>
                  <a:lnTo>
                    <a:pt x="214" y="73"/>
                  </a:lnTo>
                  <a:lnTo>
                    <a:pt x="221" y="80"/>
                  </a:lnTo>
                  <a:lnTo>
                    <a:pt x="227" y="80"/>
                  </a:lnTo>
                  <a:lnTo>
                    <a:pt x="234" y="80"/>
                  </a:lnTo>
                  <a:lnTo>
                    <a:pt x="241" y="87"/>
                  </a:lnTo>
                  <a:lnTo>
                    <a:pt x="248" y="87"/>
                  </a:lnTo>
                  <a:lnTo>
                    <a:pt x="254" y="87"/>
                  </a:lnTo>
                  <a:lnTo>
                    <a:pt x="261" y="87"/>
                  </a:lnTo>
                  <a:lnTo>
                    <a:pt x="268" y="93"/>
                  </a:lnTo>
                  <a:lnTo>
                    <a:pt x="274" y="93"/>
                  </a:lnTo>
                  <a:lnTo>
                    <a:pt x="281" y="93"/>
                  </a:lnTo>
                  <a:lnTo>
                    <a:pt x="288" y="100"/>
                  </a:lnTo>
                  <a:lnTo>
                    <a:pt x="294" y="100"/>
                  </a:lnTo>
                  <a:lnTo>
                    <a:pt x="301" y="100"/>
                  </a:lnTo>
                  <a:lnTo>
                    <a:pt x="308" y="100"/>
                  </a:lnTo>
                  <a:lnTo>
                    <a:pt x="314" y="107"/>
                  </a:lnTo>
                  <a:lnTo>
                    <a:pt x="321" y="107"/>
                  </a:lnTo>
                  <a:lnTo>
                    <a:pt x="328" y="107"/>
                  </a:lnTo>
                  <a:lnTo>
                    <a:pt x="335" y="107"/>
                  </a:lnTo>
                  <a:lnTo>
                    <a:pt x="341" y="114"/>
                  </a:lnTo>
                  <a:lnTo>
                    <a:pt x="348" y="114"/>
                  </a:lnTo>
                  <a:lnTo>
                    <a:pt x="355" y="114"/>
                  </a:lnTo>
                  <a:lnTo>
                    <a:pt x="361" y="114"/>
                  </a:lnTo>
                  <a:lnTo>
                    <a:pt x="368" y="120"/>
                  </a:lnTo>
                  <a:lnTo>
                    <a:pt x="375" y="120"/>
                  </a:lnTo>
                  <a:lnTo>
                    <a:pt x="381" y="120"/>
                  </a:lnTo>
                  <a:lnTo>
                    <a:pt x="388" y="120"/>
                  </a:lnTo>
                  <a:lnTo>
                    <a:pt x="395" y="127"/>
                  </a:lnTo>
                  <a:lnTo>
                    <a:pt x="401" y="127"/>
                  </a:lnTo>
                  <a:lnTo>
                    <a:pt x="408" y="127"/>
                  </a:lnTo>
                  <a:lnTo>
                    <a:pt x="415" y="127"/>
                  </a:lnTo>
                  <a:lnTo>
                    <a:pt x="421" y="127"/>
                  </a:lnTo>
                  <a:lnTo>
                    <a:pt x="428" y="134"/>
                  </a:lnTo>
                  <a:lnTo>
                    <a:pt x="435" y="134"/>
                  </a:lnTo>
                  <a:lnTo>
                    <a:pt x="442" y="134"/>
                  </a:lnTo>
                  <a:lnTo>
                    <a:pt x="448" y="134"/>
                  </a:lnTo>
                  <a:lnTo>
                    <a:pt x="455" y="134"/>
                  </a:lnTo>
                  <a:lnTo>
                    <a:pt x="462" y="140"/>
                  </a:lnTo>
                  <a:lnTo>
                    <a:pt x="468" y="140"/>
                  </a:lnTo>
                  <a:lnTo>
                    <a:pt x="475" y="140"/>
                  </a:lnTo>
                  <a:lnTo>
                    <a:pt x="482" y="140"/>
                  </a:lnTo>
                  <a:lnTo>
                    <a:pt x="488" y="140"/>
                  </a:lnTo>
                  <a:lnTo>
                    <a:pt x="495" y="147"/>
                  </a:lnTo>
                  <a:lnTo>
                    <a:pt x="502" y="147"/>
                  </a:lnTo>
                  <a:lnTo>
                    <a:pt x="508" y="147"/>
                  </a:lnTo>
                  <a:lnTo>
                    <a:pt x="515" y="147"/>
                  </a:lnTo>
                  <a:lnTo>
                    <a:pt x="522" y="147"/>
                  </a:lnTo>
                  <a:lnTo>
                    <a:pt x="529" y="154"/>
                  </a:lnTo>
                  <a:lnTo>
                    <a:pt x="535" y="154"/>
                  </a:lnTo>
                  <a:lnTo>
                    <a:pt x="542" y="154"/>
                  </a:lnTo>
                  <a:lnTo>
                    <a:pt x="549" y="154"/>
                  </a:lnTo>
                  <a:lnTo>
                    <a:pt x="555" y="154"/>
                  </a:lnTo>
                  <a:lnTo>
                    <a:pt x="562" y="160"/>
                  </a:lnTo>
                  <a:lnTo>
                    <a:pt x="569" y="160"/>
                  </a:lnTo>
                  <a:lnTo>
                    <a:pt x="575" y="160"/>
                  </a:lnTo>
                  <a:lnTo>
                    <a:pt x="582" y="160"/>
                  </a:lnTo>
                  <a:lnTo>
                    <a:pt x="589" y="160"/>
                  </a:lnTo>
                  <a:lnTo>
                    <a:pt x="595" y="160"/>
                  </a:lnTo>
                  <a:lnTo>
                    <a:pt x="602" y="167"/>
                  </a:lnTo>
                  <a:lnTo>
                    <a:pt x="609" y="167"/>
                  </a:lnTo>
                  <a:lnTo>
                    <a:pt x="615" y="167"/>
                  </a:lnTo>
                  <a:lnTo>
                    <a:pt x="622" y="167"/>
                  </a:lnTo>
                  <a:lnTo>
                    <a:pt x="629" y="167"/>
                  </a:lnTo>
                  <a:lnTo>
                    <a:pt x="636" y="167"/>
                  </a:lnTo>
                  <a:lnTo>
                    <a:pt x="642" y="174"/>
                  </a:lnTo>
                  <a:lnTo>
                    <a:pt x="649" y="174"/>
                  </a:lnTo>
                  <a:lnTo>
                    <a:pt x="656" y="174"/>
                  </a:lnTo>
                  <a:lnTo>
                    <a:pt x="662" y="174"/>
                  </a:lnTo>
                  <a:lnTo>
                    <a:pt x="669" y="174"/>
                  </a:lnTo>
                  <a:lnTo>
                    <a:pt x="676" y="174"/>
                  </a:lnTo>
                  <a:lnTo>
                    <a:pt x="682" y="174"/>
                  </a:lnTo>
                  <a:lnTo>
                    <a:pt x="689" y="181"/>
                  </a:lnTo>
                  <a:lnTo>
                    <a:pt x="696" y="181"/>
                  </a:lnTo>
                  <a:lnTo>
                    <a:pt x="702" y="181"/>
                  </a:lnTo>
                  <a:lnTo>
                    <a:pt x="709" y="181"/>
                  </a:lnTo>
                  <a:lnTo>
                    <a:pt x="716" y="181"/>
                  </a:lnTo>
                  <a:lnTo>
                    <a:pt x="723" y="181"/>
                  </a:lnTo>
                  <a:lnTo>
                    <a:pt x="729" y="181"/>
                  </a:lnTo>
                  <a:lnTo>
                    <a:pt x="736" y="187"/>
                  </a:lnTo>
                  <a:lnTo>
                    <a:pt x="743" y="187"/>
                  </a:lnTo>
                  <a:lnTo>
                    <a:pt x="749" y="187"/>
                  </a:lnTo>
                  <a:lnTo>
                    <a:pt x="756" y="187"/>
                  </a:lnTo>
                  <a:lnTo>
                    <a:pt x="763" y="187"/>
                  </a:lnTo>
                  <a:lnTo>
                    <a:pt x="769" y="187"/>
                  </a:lnTo>
                  <a:lnTo>
                    <a:pt x="776" y="187"/>
                  </a:lnTo>
                  <a:lnTo>
                    <a:pt x="783" y="187"/>
                  </a:lnTo>
                  <a:lnTo>
                    <a:pt x="789" y="194"/>
                  </a:lnTo>
                  <a:lnTo>
                    <a:pt x="796" y="194"/>
                  </a:lnTo>
                  <a:lnTo>
                    <a:pt x="803" y="194"/>
                  </a:lnTo>
                  <a:lnTo>
                    <a:pt x="810" y="194"/>
                  </a:lnTo>
                  <a:lnTo>
                    <a:pt x="816" y="194"/>
                  </a:lnTo>
                  <a:lnTo>
                    <a:pt x="823" y="194"/>
                  </a:lnTo>
                  <a:lnTo>
                    <a:pt x="830" y="194"/>
                  </a:lnTo>
                  <a:lnTo>
                    <a:pt x="836" y="194"/>
                  </a:lnTo>
                  <a:lnTo>
                    <a:pt x="843" y="201"/>
                  </a:lnTo>
                  <a:lnTo>
                    <a:pt x="850" y="201"/>
                  </a:lnTo>
                </a:path>
              </a:pathLst>
            </a:custGeom>
            <a:noFill/>
            <a:ln w="825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67" name="Freeform 91"/>
            <p:cNvSpPr>
              <a:spLocks/>
            </p:cNvSpPr>
            <p:nvPr/>
          </p:nvSpPr>
          <p:spPr bwMode="auto">
            <a:xfrm>
              <a:off x="2944" y="2573"/>
              <a:ext cx="849" cy="5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33" y="0"/>
                </a:cxn>
                <a:cxn ang="0">
                  <a:pos x="53" y="6"/>
                </a:cxn>
                <a:cxn ang="0">
                  <a:pos x="73" y="6"/>
                </a:cxn>
                <a:cxn ang="0">
                  <a:pos x="93" y="6"/>
                </a:cxn>
                <a:cxn ang="0">
                  <a:pos x="113" y="6"/>
                </a:cxn>
                <a:cxn ang="0">
                  <a:pos x="133" y="13"/>
                </a:cxn>
                <a:cxn ang="0">
                  <a:pos x="154" y="13"/>
                </a:cxn>
                <a:cxn ang="0">
                  <a:pos x="174" y="13"/>
                </a:cxn>
                <a:cxn ang="0">
                  <a:pos x="194" y="20"/>
                </a:cxn>
                <a:cxn ang="0">
                  <a:pos x="214" y="20"/>
                </a:cxn>
                <a:cxn ang="0">
                  <a:pos x="234" y="20"/>
                </a:cxn>
                <a:cxn ang="0">
                  <a:pos x="254" y="20"/>
                </a:cxn>
                <a:cxn ang="0">
                  <a:pos x="274" y="26"/>
                </a:cxn>
                <a:cxn ang="0">
                  <a:pos x="294" y="26"/>
                </a:cxn>
                <a:cxn ang="0">
                  <a:pos x="314" y="26"/>
                </a:cxn>
                <a:cxn ang="0">
                  <a:pos x="334" y="26"/>
                </a:cxn>
                <a:cxn ang="0">
                  <a:pos x="354" y="26"/>
                </a:cxn>
                <a:cxn ang="0">
                  <a:pos x="374" y="33"/>
                </a:cxn>
                <a:cxn ang="0">
                  <a:pos x="394" y="33"/>
                </a:cxn>
                <a:cxn ang="0">
                  <a:pos x="414" y="33"/>
                </a:cxn>
                <a:cxn ang="0">
                  <a:pos x="435" y="33"/>
                </a:cxn>
                <a:cxn ang="0">
                  <a:pos x="455" y="33"/>
                </a:cxn>
                <a:cxn ang="0">
                  <a:pos x="475" y="33"/>
                </a:cxn>
                <a:cxn ang="0">
                  <a:pos x="495" y="40"/>
                </a:cxn>
                <a:cxn ang="0">
                  <a:pos x="515" y="40"/>
                </a:cxn>
                <a:cxn ang="0">
                  <a:pos x="535" y="40"/>
                </a:cxn>
                <a:cxn ang="0">
                  <a:pos x="555" y="40"/>
                </a:cxn>
                <a:cxn ang="0">
                  <a:pos x="575" y="40"/>
                </a:cxn>
                <a:cxn ang="0">
                  <a:pos x="595" y="40"/>
                </a:cxn>
                <a:cxn ang="0">
                  <a:pos x="615" y="47"/>
                </a:cxn>
                <a:cxn ang="0">
                  <a:pos x="635" y="47"/>
                </a:cxn>
                <a:cxn ang="0">
                  <a:pos x="655" y="47"/>
                </a:cxn>
                <a:cxn ang="0">
                  <a:pos x="675" y="47"/>
                </a:cxn>
                <a:cxn ang="0">
                  <a:pos x="695" y="47"/>
                </a:cxn>
                <a:cxn ang="0">
                  <a:pos x="715" y="47"/>
                </a:cxn>
                <a:cxn ang="0">
                  <a:pos x="736" y="47"/>
                </a:cxn>
                <a:cxn ang="0">
                  <a:pos x="756" y="47"/>
                </a:cxn>
                <a:cxn ang="0">
                  <a:pos x="776" y="47"/>
                </a:cxn>
                <a:cxn ang="0">
                  <a:pos x="796" y="53"/>
                </a:cxn>
                <a:cxn ang="0">
                  <a:pos x="816" y="53"/>
                </a:cxn>
                <a:cxn ang="0">
                  <a:pos x="836" y="53"/>
                </a:cxn>
              </a:cxnLst>
              <a:rect l="0" t="0" r="r" b="b"/>
              <a:pathLst>
                <a:path w="849" h="53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3" y="6"/>
                  </a:lnTo>
                  <a:lnTo>
                    <a:pt x="60" y="6"/>
                  </a:lnTo>
                  <a:lnTo>
                    <a:pt x="67" y="6"/>
                  </a:lnTo>
                  <a:lnTo>
                    <a:pt x="73" y="6"/>
                  </a:lnTo>
                  <a:lnTo>
                    <a:pt x="80" y="6"/>
                  </a:lnTo>
                  <a:lnTo>
                    <a:pt x="87" y="6"/>
                  </a:lnTo>
                  <a:lnTo>
                    <a:pt x="93" y="6"/>
                  </a:lnTo>
                  <a:lnTo>
                    <a:pt x="100" y="6"/>
                  </a:lnTo>
                  <a:lnTo>
                    <a:pt x="107" y="6"/>
                  </a:lnTo>
                  <a:lnTo>
                    <a:pt x="113" y="6"/>
                  </a:lnTo>
                  <a:lnTo>
                    <a:pt x="120" y="13"/>
                  </a:lnTo>
                  <a:lnTo>
                    <a:pt x="127" y="13"/>
                  </a:lnTo>
                  <a:lnTo>
                    <a:pt x="133" y="13"/>
                  </a:lnTo>
                  <a:lnTo>
                    <a:pt x="140" y="13"/>
                  </a:lnTo>
                  <a:lnTo>
                    <a:pt x="147" y="13"/>
                  </a:lnTo>
                  <a:lnTo>
                    <a:pt x="154" y="13"/>
                  </a:lnTo>
                  <a:lnTo>
                    <a:pt x="160" y="13"/>
                  </a:lnTo>
                  <a:lnTo>
                    <a:pt x="167" y="13"/>
                  </a:lnTo>
                  <a:lnTo>
                    <a:pt x="174" y="13"/>
                  </a:lnTo>
                  <a:lnTo>
                    <a:pt x="180" y="13"/>
                  </a:lnTo>
                  <a:lnTo>
                    <a:pt x="187" y="13"/>
                  </a:lnTo>
                  <a:lnTo>
                    <a:pt x="194" y="20"/>
                  </a:lnTo>
                  <a:lnTo>
                    <a:pt x="200" y="20"/>
                  </a:lnTo>
                  <a:lnTo>
                    <a:pt x="207" y="20"/>
                  </a:lnTo>
                  <a:lnTo>
                    <a:pt x="214" y="20"/>
                  </a:lnTo>
                  <a:lnTo>
                    <a:pt x="220" y="20"/>
                  </a:lnTo>
                  <a:lnTo>
                    <a:pt x="227" y="20"/>
                  </a:lnTo>
                  <a:lnTo>
                    <a:pt x="234" y="20"/>
                  </a:lnTo>
                  <a:lnTo>
                    <a:pt x="240" y="20"/>
                  </a:lnTo>
                  <a:lnTo>
                    <a:pt x="247" y="20"/>
                  </a:lnTo>
                  <a:lnTo>
                    <a:pt x="254" y="20"/>
                  </a:lnTo>
                  <a:lnTo>
                    <a:pt x="261" y="20"/>
                  </a:lnTo>
                  <a:lnTo>
                    <a:pt x="267" y="20"/>
                  </a:lnTo>
                  <a:lnTo>
                    <a:pt x="274" y="26"/>
                  </a:lnTo>
                  <a:lnTo>
                    <a:pt x="281" y="26"/>
                  </a:lnTo>
                  <a:lnTo>
                    <a:pt x="287" y="26"/>
                  </a:lnTo>
                  <a:lnTo>
                    <a:pt x="294" y="26"/>
                  </a:lnTo>
                  <a:lnTo>
                    <a:pt x="301" y="26"/>
                  </a:lnTo>
                  <a:lnTo>
                    <a:pt x="307" y="26"/>
                  </a:lnTo>
                  <a:lnTo>
                    <a:pt x="314" y="26"/>
                  </a:lnTo>
                  <a:lnTo>
                    <a:pt x="321" y="26"/>
                  </a:lnTo>
                  <a:lnTo>
                    <a:pt x="327" y="26"/>
                  </a:lnTo>
                  <a:lnTo>
                    <a:pt x="334" y="26"/>
                  </a:lnTo>
                  <a:lnTo>
                    <a:pt x="341" y="26"/>
                  </a:lnTo>
                  <a:lnTo>
                    <a:pt x="348" y="26"/>
                  </a:lnTo>
                  <a:lnTo>
                    <a:pt x="354" y="26"/>
                  </a:lnTo>
                  <a:lnTo>
                    <a:pt x="361" y="26"/>
                  </a:lnTo>
                  <a:lnTo>
                    <a:pt x="368" y="26"/>
                  </a:lnTo>
                  <a:lnTo>
                    <a:pt x="374" y="33"/>
                  </a:lnTo>
                  <a:lnTo>
                    <a:pt x="381" y="33"/>
                  </a:lnTo>
                  <a:lnTo>
                    <a:pt x="388" y="33"/>
                  </a:lnTo>
                  <a:lnTo>
                    <a:pt x="394" y="33"/>
                  </a:lnTo>
                  <a:lnTo>
                    <a:pt x="401" y="33"/>
                  </a:lnTo>
                  <a:lnTo>
                    <a:pt x="408" y="33"/>
                  </a:lnTo>
                  <a:lnTo>
                    <a:pt x="414" y="33"/>
                  </a:lnTo>
                  <a:lnTo>
                    <a:pt x="421" y="33"/>
                  </a:lnTo>
                  <a:lnTo>
                    <a:pt x="428" y="33"/>
                  </a:lnTo>
                  <a:lnTo>
                    <a:pt x="435" y="33"/>
                  </a:lnTo>
                  <a:lnTo>
                    <a:pt x="441" y="33"/>
                  </a:lnTo>
                  <a:lnTo>
                    <a:pt x="448" y="33"/>
                  </a:lnTo>
                  <a:lnTo>
                    <a:pt x="455" y="33"/>
                  </a:lnTo>
                  <a:lnTo>
                    <a:pt x="461" y="33"/>
                  </a:lnTo>
                  <a:lnTo>
                    <a:pt x="468" y="33"/>
                  </a:lnTo>
                  <a:lnTo>
                    <a:pt x="475" y="33"/>
                  </a:lnTo>
                  <a:lnTo>
                    <a:pt x="481" y="40"/>
                  </a:lnTo>
                  <a:lnTo>
                    <a:pt x="488" y="40"/>
                  </a:lnTo>
                  <a:lnTo>
                    <a:pt x="495" y="40"/>
                  </a:lnTo>
                  <a:lnTo>
                    <a:pt x="501" y="40"/>
                  </a:lnTo>
                  <a:lnTo>
                    <a:pt x="508" y="40"/>
                  </a:lnTo>
                  <a:lnTo>
                    <a:pt x="515" y="40"/>
                  </a:lnTo>
                  <a:lnTo>
                    <a:pt x="521" y="40"/>
                  </a:lnTo>
                  <a:lnTo>
                    <a:pt x="528" y="40"/>
                  </a:lnTo>
                  <a:lnTo>
                    <a:pt x="535" y="40"/>
                  </a:lnTo>
                  <a:lnTo>
                    <a:pt x="542" y="40"/>
                  </a:lnTo>
                  <a:lnTo>
                    <a:pt x="548" y="40"/>
                  </a:lnTo>
                  <a:lnTo>
                    <a:pt x="555" y="40"/>
                  </a:lnTo>
                  <a:lnTo>
                    <a:pt x="562" y="40"/>
                  </a:lnTo>
                  <a:lnTo>
                    <a:pt x="568" y="40"/>
                  </a:lnTo>
                  <a:lnTo>
                    <a:pt x="575" y="40"/>
                  </a:lnTo>
                  <a:lnTo>
                    <a:pt x="582" y="40"/>
                  </a:lnTo>
                  <a:lnTo>
                    <a:pt x="588" y="40"/>
                  </a:lnTo>
                  <a:lnTo>
                    <a:pt x="595" y="40"/>
                  </a:lnTo>
                  <a:lnTo>
                    <a:pt x="602" y="40"/>
                  </a:lnTo>
                  <a:lnTo>
                    <a:pt x="608" y="40"/>
                  </a:lnTo>
                  <a:lnTo>
                    <a:pt x="615" y="47"/>
                  </a:lnTo>
                  <a:lnTo>
                    <a:pt x="622" y="47"/>
                  </a:lnTo>
                  <a:lnTo>
                    <a:pt x="629" y="47"/>
                  </a:lnTo>
                  <a:lnTo>
                    <a:pt x="635" y="47"/>
                  </a:lnTo>
                  <a:lnTo>
                    <a:pt x="642" y="47"/>
                  </a:lnTo>
                  <a:lnTo>
                    <a:pt x="649" y="47"/>
                  </a:lnTo>
                  <a:lnTo>
                    <a:pt x="655" y="47"/>
                  </a:lnTo>
                  <a:lnTo>
                    <a:pt x="662" y="47"/>
                  </a:lnTo>
                  <a:lnTo>
                    <a:pt x="669" y="47"/>
                  </a:lnTo>
                  <a:lnTo>
                    <a:pt x="675" y="47"/>
                  </a:lnTo>
                  <a:lnTo>
                    <a:pt x="682" y="47"/>
                  </a:lnTo>
                  <a:lnTo>
                    <a:pt x="689" y="47"/>
                  </a:lnTo>
                  <a:lnTo>
                    <a:pt x="695" y="47"/>
                  </a:lnTo>
                  <a:lnTo>
                    <a:pt x="702" y="47"/>
                  </a:lnTo>
                  <a:lnTo>
                    <a:pt x="709" y="47"/>
                  </a:lnTo>
                  <a:lnTo>
                    <a:pt x="715" y="47"/>
                  </a:lnTo>
                  <a:lnTo>
                    <a:pt x="722" y="47"/>
                  </a:lnTo>
                  <a:lnTo>
                    <a:pt x="729" y="47"/>
                  </a:lnTo>
                  <a:lnTo>
                    <a:pt x="736" y="47"/>
                  </a:lnTo>
                  <a:lnTo>
                    <a:pt x="742" y="47"/>
                  </a:lnTo>
                  <a:lnTo>
                    <a:pt x="749" y="47"/>
                  </a:lnTo>
                  <a:lnTo>
                    <a:pt x="756" y="47"/>
                  </a:lnTo>
                  <a:lnTo>
                    <a:pt x="762" y="47"/>
                  </a:lnTo>
                  <a:lnTo>
                    <a:pt x="769" y="47"/>
                  </a:lnTo>
                  <a:lnTo>
                    <a:pt x="776" y="47"/>
                  </a:lnTo>
                  <a:lnTo>
                    <a:pt x="782" y="53"/>
                  </a:lnTo>
                  <a:lnTo>
                    <a:pt x="789" y="53"/>
                  </a:lnTo>
                  <a:lnTo>
                    <a:pt x="796" y="53"/>
                  </a:lnTo>
                  <a:lnTo>
                    <a:pt x="802" y="53"/>
                  </a:lnTo>
                  <a:lnTo>
                    <a:pt x="809" y="53"/>
                  </a:lnTo>
                  <a:lnTo>
                    <a:pt x="816" y="53"/>
                  </a:lnTo>
                  <a:lnTo>
                    <a:pt x="823" y="53"/>
                  </a:lnTo>
                  <a:lnTo>
                    <a:pt x="829" y="53"/>
                  </a:lnTo>
                  <a:lnTo>
                    <a:pt x="836" y="53"/>
                  </a:lnTo>
                  <a:lnTo>
                    <a:pt x="843" y="53"/>
                  </a:lnTo>
                  <a:lnTo>
                    <a:pt x="849" y="53"/>
                  </a:lnTo>
                </a:path>
              </a:pathLst>
            </a:custGeom>
            <a:noFill/>
            <a:ln w="825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68" name="Freeform 92"/>
            <p:cNvSpPr>
              <a:spLocks/>
            </p:cNvSpPr>
            <p:nvPr/>
          </p:nvSpPr>
          <p:spPr bwMode="auto">
            <a:xfrm>
              <a:off x="3793" y="2626"/>
              <a:ext cx="850" cy="14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4" y="0"/>
                </a:cxn>
                <a:cxn ang="0">
                  <a:pos x="54" y="0"/>
                </a:cxn>
                <a:cxn ang="0">
                  <a:pos x="74" y="0"/>
                </a:cxn>
                <a:cxn ang="0">
                  <a:pos x="94" y="0"/>
                </a:cxn>
                <a:cxn ang="0">
                  <a:pos x="114" y="0"/>
                </a:cxn>
                <a:cxn ang="0">
                  <a:pos x="134" y="0"/>
                </a:cxn>
                <a:cxn ang="0">
                  <a:pos x="154" y="7"/>
                </a:cxn>
                <a:cxn ang="0">
                  <a:pos x="174" y="7"/>
                </a:cxn>
                <a:cxn ang="0">
                  <a:pos x="194" y="7"/>
                </a:cxn>
                <a:cxn ang="0">
                  <a:pos x="214" y="7"/>
                </a:cxn>
                <a:cxn ang="0">
                  <a:pos x="234" y="7"/>
                </a:cxn>
                <a:cxn ang="0">
                  <a:pos x="255" y="7"/>
                </a:cxn>
                <a:cxn ang="0">
                  <a:pos x="275" y="7"/>
                </a:cxn>
                <a:cxn ang="0">
                  <a:pos x="295" y="7"/>
                </a:cxn>
                <a:cxn ang="0">
                  <a:pos x="315" y="7"/>
                </a:cxn>
                <a:cxn ang="0">
                  <a:pos x="335" y="7"/>
                </a:cxn>
                <a:cxn ang="0">
                  <a:pos x="355" y="7"/>
                </a:cxn>
                <a:cxn ang="0">
                  <a:pos x="375" y="7"/>
                </a:cxn>
                <a:cxn ang="0">
                  <a:pos x="395" y="7"/>
                </a:cxn>
                <a:cxn ang="0">
                  <a:pos x="415" y="7"/>
                </a:cxn>
                <a:cxn ang="0">
                  <a:pos x="435" y="7"/>
                </a:cxn>
                <a:cxn ang="0">
                  <a:pos x="455" y="7"/>
                </a:cxn>
                <a:cxn ang="0">
                  <a:pos x="475" y="7"/>
                </a:cxn>
                <a:cxn ang="0">
                  <a:pos x="495" y="14"/>
                </a:cxn>
                <a:cxn ang="0">
                  <a:pos x="515" y="14"/>
                </a:cxn>
                <a:cxn ang="0">
                  <a:pos x="535" y="14"/>
                </a:cxn>
                <a:cxn ang="0">
                  <a:pos x="556" y="14"/>
                </a:cxn>
                <a:cxn ang="0">
                  <a:pos x="576" y="14"/>
                </a:cxn>
                <a:cxn ang="0">
                  <a:pos x="596" y="14"/>
                </a:cxn>
                <a:cxn ang="0">
                  <a:pos x="616" y="14"/>
                </a:cxn>
                <a:cxn ang="0">
                  <a:pos x="636" y="14"/>
                </a:cxn>
                <a:cxn ang="0">
                  <a:pos x="656" y="14"/>
                </a:cxn>
                <a:cxn ang="0">
                  <a:pos x="676" y="14"/>
                </a:cxn>
                <a:cxn ang="0">
                  <a:pos x="696" y="14"/>
                </a:cxn>
                <a:cxn ang="0">
                  <a:pos x="716" y="14"/>
                </a:cxn>
                <a:cxn ang="0">
                  <a:pos x="736" y="14"/>
                </a:cxn>
                <a:cxn ang="0">
                  <a:pos x="756" y="14"/>
                </a:cxn>
                <a:cxn ang="0">
                  <a:pos x="776" y="14"/>
                </a:cxn>
                <a:cxn ang="0">
                  <a:pos x="796" y="14"/>
                </a:cxn>
                <a:cxn ang="0">
                  <a:pos x="816" y="14"/>
                </a:cxn>
                <a:cxn ang="0">
                  <a:pos x="837" y="14"/>
                </a:cxn>
              </a:cxnLst>
              <a:rect l="0" t="0" r="r" b="b"/>
              <a:pathLst>
                <a:path w="850" h="14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7" y="0"/>
                  </a:lnTo>
                  <a:lnTo>
                    <a:pt x="74" y="0"/>
                  </a:lnTo>
                  <a:lnTo>
                    <a:pt x="81" y="0"/>
                  </a:lnTo>
                  <a:lnTo>
                    <a:pt x="87" y="0"/>
                  </a:lnTo>
                  <a:lnTo>
                    <a:pt x="94" y="0"/>
                  </a:lnTo>
                  <a:lnTo>
                    <a:pt x="101" y="0"/>
                  </a:lnTo>
                  <a:lnTo>
                    <a:pt x="107" y="0"/>
                  </a:lnTo>
                  <a:lnTo>
                    <a:pt x="114" y="0"/>
                  </a:lnTo>
                  <a:lnTo>
                    <a:pt x="121" y="0"/>
                  </a:lnTo>
                  <a:lnTo>
                    <a:pt x="127" y="0"/>
                  </a:lnTo>
                  <a:lnTo>
                    <a:pt x="134" y="0"/>
                  </a:lnTo>
                  <a:lnTo>
                    <a:pt x="141" y="0"/>
                  </a:lnTo>
                  <a:lnTo>
                    <a:pt x="147" y="0"/>
                  </a:lnTo>
                  <a:lnTo>
                    <a:pt x="154" y="7"/>
                  </a:lnTo>
                  <a:lnTo>
                    <a:pt x="161" y="7"/>
                  </a:lnTo>
                  <a:lnTo>
                    <a:pt x="168" y="7"/>
                  </a:lnTo>
                  <a:lnTo>
                    <a:pt x="174" y="7"/>
                  </a:lnTo>
                  <a:lnTo>
                    <a:pt x="181" y="7"/>
                  </a:lnTo>
                  <a:lnTo>
                    <a:pt x="188" y="7"/>
                  </a:lnTo>
                  <a:lnTo>
                    <a:pt x="194" y="7"/>
                  </a:lnTo>
                  <a:lnTo>
                    <a:pt x="201" y="7"/>
                  </a:lnTo>
                  <a:lnTo>
                    <a:pt x="208" y="7"/>
                  </a:lnTo>
                  <a:lnTo>
                    <a:pt x="214" y="7"/>
                  </a:lnTo>
                  <a:lnTo>
                    <a:pt x="221" y="7"/>
                  </a:lnTo>
                  <a:lnTo>
                    <a:pt x="228" y="7"/>
                  </a:lnTo>
                  <a:lnTo>
                    <a:pt x="234" y="7"/>
                  </a:lnTo>
                  <a:lnTo>
                    <a:pt x="241" y="7"/>
                  </a:lnTo>
                  <a:lnTo>
                    <a:pt x="248" y="7"/>
                  </a:lnTo>
                  <a:lnTo>
                    <a:pt x="255" y="7"/>
                  </a:lnTo>
                  <a:lnTo>
                    <a:pt x="261" y="7"/>
                  </a:lnTo>
                  <a:lnTo>
                    <a:pt x="268" y="7"/>
                  </a:lnTo>
                  <a:lnTo>
                    <a:pt x="275" y="7"/>
                  </a:lnTo>
                  <a:lnTo>
                    <a:pt x="281" y="7"/>
                  </a:lnTo>
                  <a:lnTo>
                    <a:pt x="288" y="7"/>
                  </a:lnTo>
                  <a:lnTo>
                    <a:pt x="295" y="7"/>
                  </a:lnTo>
                  <a:lnTo>
                    <a:pt x="301" y="7"/>
                  </a:lnTo>
                  <a:lnTo>
                    <a:pt x="308" y="7"/>
                  </a:lnTo>
                  <a:lnTo>
                    <a:pt x="315" y="7"/>
                  </a:lnTo>
                  <a:lnTo>
                    <a:pt x="321" y="7"/>
                  </a:lnTo>
                  <a:lnTo>
                    <a:pt x="328" y="7"/>
                  </a:lnTo>
                  <a:lnTo>
                    <a:pt x="335" y="7"/>
                  </a:lnTo>
                  <a:lnTo>
                    <a:pt x="341" y="7"/>
                  </a:lnTo>
                  <a:lnTo>
                    <a:pt x="348" y="7"/>
                  </a:lnTo>
                  <a:lnTo>
                    <a:pt x="355" y="7"/>
                  </a:lnTo>
                  <a:lnTo>
                    <a:pt x="362" y="7"/>
                  </a:lnTo>
                  <a:lnTo>
                    <a:pt x="368" y="7"/>
                  </a:lnTo>
                  <a:lnTo>
                    <a:pt x="375" y="7"/>
                  </a:lnTo>
                  <a:lnTo>
                    <a:pt x="382" y="7"/>
                  </a:lnTo>
                  <a:lnTo>
                    <a:pt x="388" y="7"/>
                  </a:lnTo>
                  <a:lnTo>
                    <a:pt x="395" y="7"/>
                  </a:lnTo>
                  <a:lnTo>
                    <a:pt x="402" y="7"/>
                  </a:lnTo>
                  <a:lnTo>
                    <a:pt x="408" y="7"/>
                  </a:lnTo>
                  <a:lnTo>
                    <a:pt x="415" y="7"/>
                  </a:lnTo>
                  <a:lnTo>
                    <a:pt x="422" y="7"/>
                  </a:lnTo>
                  <a:lnTo>
                    <a:pt x="428" y="7"/>
                  </a:lnTo>
                  <a:lnTo>
                    <a:pt x="435" y="7"/>
                  </a:lnTo>
                  <a:lnTo>
                    <a:pt x="442" y="7"/>
                  </a:lnTo>
                  <a:lnTo>
                    <a:pt x="449" y="7"/>
                  </a:lnTo>
                  <a:lnTo>
                    <a:pt x="455" y="7"/>
                  </a:lnTo>
                  <a:lnTo>
                    <a:pt x="462" y="7"/>
                  </a:lnTo>
                  <a:lnTo>
                    <a:pt x="469" y="7"/>
                  </a:lnTo>
                  <a:lnTo>
                    <a:pt x="475" y="7"/>
                  </a:lnTo>
                  <a:lnTo>
                    <a:pt x="482" y="7"/>
                  </a:lnTo>
                  <a:lnTo>
                    <a:pt x="489" y="7"/>
                  </a:lnTo>
                  <a:lnTo>
                    <a:pt x="495" y="14"/>
                  </a:lnTo>
                  <a:lnTo>
                    <a:pt x="502" y="14"/>
                  </a:lnTo>
                  <a:lnTo>
                    <a:pt x="509" y="14"/>
                  </a:lnTo>
                  <a:lnTo>
                    <a:pt x="515" y="14"/>
                  </a:lnTo>
                  <a:lnTo>
                    <a:pt x="522" y="14"/>
                  </a:lnTo>
                  <a:lnTo>
                    <a:pt x="529" y="14"/>
                  </a:lnTo>
                  <a:lnTo>
                    <a:pt x="535" y="14"/>
                  </a:lnTo>
                  <a:lnTo>
                    <a:pt x="542" y="14"/>
                  </a:lnTo>
                  <a:lnTo>
                    <a:pt x="549" y="14"/>
                  </a:lnTo>
                  <a:lnTo>
                    <a:pt x="556" y="14"/>
                  </a:lnTo>
                  <a:lnTo>
                    <a:pt x="562" y="14"/>
                  </a:lnTo>
                  <a:lnTo>
                    <a:pt x="569" y="14"/>
                  </a:lnTo>
                  <a:lnTo>
                    <a:pt x="576" y="14"/>
                  </a:lnTo>
                  <a:lnTo>
                    <a:pt x="582" y="14"/>
                  </a:lnTo>
                  <a:lnTo>
                    <a:pt x="589" y="14"/>
                  </a:lnTo>
                  <a:lnTo>
                    <a:pt x="596" y="14"/>
                  </a:lnTo>
                  <a:lnTo>
                    <a:pt x="602" y="14"/>
                  </a:lnTo>
                  <a:lnTo>
                    <a:pt x="609" y="14"/>
                  </a:lnTo>
                  <a:lnTo>
                    <a:pt x="616" y="14"/>
                  </a:lnTo>
                  <a:lnTo>
                    <a:pt x="622" y="14"/>
                  </a:lnTo>
                  <a:lnTo>
                    <a:pt x="629" y="14"/>
                  </a:lnTo>
                  <a:lnTo>
                    <a:pt x="636" y="14"/>
                  </a:lnTo>
                  <a:lnTo>
                    <a:pt x="643" y="14"/>
                  </a:lnTo>
                  <a:lnTo>
                    <a:pt x="649" y="14"/>
                  </a:lnTo>
                  <a:lnTo>
                    <a:pt x="656" y="14"/>
                  </a:lnTo>
                  <a:lnTo>
                    <a:pt x="663" y="14"/>
                  </a:lnTo>
                  <a:lnTo>
                    <a:pt x="669" y="14"/>
                  </a:lnTo>
                  <a:lnTo>
                    <a:pt x="676" y="14"/>
                  </a:lnTo>
                  <a:lnTo>
                    <a:pt x="683" y="14"/>
                  </a:lnTo>
                  <a:lnTo>
                    <a:pt x="689" y="14"/>
                  </a:lnTo>
                  <a:lnTo>
                    <a:pt x="696" y="14"/>
                  </a:lnTo>
                  <a:lnTo>
                    <a:pt x="703" y="14"/>
                  </a:lnTo>
                  <a:lnTo>
                    <a:pt x="709" y="14"/>
                  </a:lnTo>
                  <a:lnTo>
                    <a:pt x="716" y="14"/>
                  </a:lnTo>
                  <a:lnTo>
                    <a:pt x="723" y="14"/>
                  </a:lnTo>
                  <a:lnTo>
                    <a:pt x="730" y="14"/>
                  </a:lnTo>
                  <a:lnTo>
                    <a:pt x="736" y="14"/>
                  </a:lnTo>
                  <a:lnTo>
                    <a:pt x="743" y="14"/>
                  </a:lnTo>
                  <a:lnTo>
                    <a:pt x="750" y="14"/>
                  </a:lnTo>
                  <a:lnTo>
                    <a:pt x="756" y="14"/>
                  </a:lnTo>
                  <a:lnTo>
                    <a:pt x="763" y="14"/>
                  </a:lnTo>
                  <a:lnTo>
                    <a:pt x="770" y="14"/>
                  </a:lnTo>
                  <a:lnTo>
                    <a:pt x="776" y="14"/>
                  </a:lnTo>
                  <a:lnTo>
                    <a:pt x="783" y="14"/>
                  </a:lnTo>
                  <a:lnTo>
                    <a:pt x="790" y="14"/>
                  </a:lnTo>
                  <a:lnTo>
                    <a:pt x="796" y="14"/>
                  </a:lnTo>
                  <a:lnTo>
                    <a:pt x="803" y="14"/>
                  </a:lnTo>
                  <a:lnTo>
                    <a:pt x="810" y="14"/>
                  </a:lnTo>
                  <a:lnTo>
                    <a:pt x="816" y="14"/>
                  </a:lnTo>
                  <a:lnTo>
                    <a:pt x="823" y="14"/>
                  </a:lnTo>
                  <a:lnTo>
                    <a:pt x="830" y="14"/>
                  </a:lnTo>
                  <a:lnTo>
                    <a:pt x="837" y="14"/>
                  </a:lnTo>
                  <a:lnTo>
                    <a:pt x="843" y="14"/>
                  </a:lnTo>
                  <a:lnTo>
                    <a:pt x="850" y="14"/>
                  </a:lnTo>
                </a:path>
              </a:pathLst>
            </a:custGeom>
            <a:noFill/>
            <a:ln w="825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69" name="Line 93"/>
            <p:cNvSpPr>
              <a:spLocks noChangeShapeType="1"/>
            </p:cNvSpPr>
            <p:nvPr/>
          </p:nvSpPr>
          <p:spPr bwMode="auto">
            <a:xfrm>
              <a:off x="4643" y="2640"/>
              <a:ext cx="7" cy="1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70" name="Line 94"/>
            <p:cNvSpPr>
              <a:spLocks noChangeShapeType="1"/>
            </p:cNvSpPr>
            <p:nvPr/>
          </p:nvSpPr>
          <p:spPr bwMode="auto">
            <a:xfrm flipH="1">
              <a:off x="900" y="516"/>
              <a:ext cx="766" cy="744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71" name="Rectangle 95"/>
            <p:cNvSpPr>
              <a:spLocks noChangeArrowheads="1"/>
            </p:cNvSpPr>
            <p:nvPr/>
          </p:nvSpPr>
          <p:spPr bwMode="auto">
            <a:xfrm>
              <a:off x="1673" y="347"/>
              <a:ext cx="1755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>
                  <a:solidFill>
                    <a:srgbClr val="000000"/>
                  </a:solidFill>
                  <a:latin typeface="Helvetica" pitchFamily="34" charset="0"/>
                </a:rPr>
                <a:t>Overall solution</a:t>
              </a:r>
              <a:endParaRPr lang="en-GB"/>
            </a:p>
          </p:txBody>
        </p:sp>
        <p:sp>
          <p:nvSpPr>
            <p:cNvPr id="152672" name="Line 96"/>
            <p:cNvSpPr>
              <a:spLocks noChangeShapeType="1"/>
            </p:cNvSpPr>
            <p:nvPr/>
          </p:nvSpPr>
          <p:spPr bwMode="auto">
            <a:xfrm flipH="1">
              <a:off x="1260" y="1080"/>
              <a:ext cx="670" cy="5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73" name="Rectangle 97"/>
            <p:cNvSpPr>
              <a:spLocks noChangeArrowheads="1"/>
            </p:cNvSpPr>
            <p:nvPr/>
          </p:nvSpPr>
          <p:spPr bwMode="auto">
            <a:xfrm>
              <a:off x="1988" y="1032"/>
              <a:ext cx="127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>
                  <a:solidFill>
                    <a:srgbClr val="000000"/>
                  </a:solidFill>
                  <a:latin typeface="Helvetica" pitchFamily="34" charset="0"/>
                </a:rPr>
                <a:t>x</a:t>
              </a:r>
              <a:endParaRPr lang="en-GB"/>
            </a:p>
          </p:txBody>
        </p:sp>
        <p:sp>
          <p:nvSpPr>
            <p:cNvPr id="152674" name="Rectangle 98"/>
            <p:cNvSpPr>
              <a:spLocks noChangeArrowheads="1"/>
            </p:cNvSpPr>
            <p:nvPr/>
          </p:nvSpPr>
          <p:spPr bwMode="auto">
            <a:xfrm>
              <a:off x="2055" y="1132"/>
              <a:ext cx="141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>
                  <a:solidFill>
                    <a:srgbClr val="000000"/>
                  </a:solidFill>
                  <a:latin typeface="Helvetica" pitchFamily="34" charset="0"/>
                </a:rPr>
                <a:t>2</a:t>
              </a:r>
              <a:endParaRPr lang="en-GB"/>
            </a:p>
          </p:txBody>
        </p:sp>
        <p:sp>
          <p:nvSpPr>
            <p:cNvPr id="152675" name="Line 99"/>
            <p:cNvSpPr>
              <a:spLocks noChangeShapeType="1"/>
            </p:cNvSpPr>
            <p:nvPr/>
          </p:nvSpPr>
          <p:spPr bwMode="auto">
            <a:xfrm flipH="1" flipV="1">
              <a:off x="1365" y="2693"/>
              <a:ext cx="742" cy="32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76" name="Freeform 100"/>
            <p:cNvSpPr>
              <a:spLocks/>
            </p:cNvSpPr>
            <p:nvPr/>
          </p:nvSpPr>
          <p:spPr bwMode="auto">
            <a:xfrm>
              <a:off x="1311" y="2673"/>
              <a:ext cx="101" cy="67"/>
            </a:xfrm>
            <a:custGeom>
              <a:avLst/>
              <a:gdLst/>
              <a:ahLst/>
              <a:cxnLst>
                <a:cxn ang="0">
                  <a:pos x="74" y="67"/>
                </a:cxn>
                <a:cxn ang="0">
                  <a:pos x="0" y="0"/>
                </a:cxn>
                <a:cxn ang="0">
                  <a:pos x="101" y="7"/>
                </a:cxn>
                <a:cxn ang="0">
                  <a:pos x="54" y="20"/>
                </a:cxn>
                <a:cxn ang="0">
                  <a:pos x="74" y="67"/>
                </a:cxn>
              </a:cxnLst>
              <a:rect l="0" t="0" r="r" b="b"/>
              <a:pathLst>
                <a:path w="101" h="67">
                  <a:moveTo>
                    <a:pt x="74" y="67"/>
                  </a:moveTo>
                  <a:lnTo>
                    <a:pt x="0" y="0"/>
                  </a:lnTo>
                  <a:lnTo>
                    <a:pt x="101" y="7"/>
                  </a:lnTo>
                  <a:lnTo>
                    <a:pt x="54" y="20"/>
                  </a:lnTo>
                  <a:lnTo>
                    <a:pt x="74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677" name="Rectangle 101"/>
            <p:cNvSpPr>
              <a:spLocks noChangeArrowheads="1"/>
            </p:cNvSpPr>
            <p:nvPr/>
          </p:nvSpPr>
          <p:spPr bwMode="auto">
            <a:xfrm>
              <a:off x="2108" y="2914"/>
              <a:ext cx="127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>
                  <a:solidFill>
                    <a:srgbClr val="000000"/>
                  </a:solidFill>
                  <a:latin typeface="Helvetica" pitchFamily="34" charset="0"/>
                </a:rPr>
                <a:t>x</a:t>
              </a:r>
              <a:endParaRPr lang="en-GB"/>
            </a:p>
          </p:txBody>
        </p:sp>
        <p:sp>
          <p:nvSpPr>
            <p:cNvPr id="152678" name="Rectangle 102"/>
            <p:cNvSpPr>
              <a:spLocks noChangeArrowheads="1"/>
            </p:cNvSpPr>
            <p:nvPr/>
          </p:nvSpPr>
          <p:spPr bwMode="auto">
            <a:xfrm>
              <a:off x="2175" y="3013"/>
              <a:ext cx="14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GB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31828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320" name="Object 8"/>
          <p:cNvGraphicFramePr>
            <a:graphicFrameLocks noChangeAspect="1"/>
          </p:cNvGraphicFramePr>
          <p:nvPr/>
        </p:nvGraphicFramePr>
        <p:xfrm>
          <a:off x="4375150" y="2112963"/>
          <a:ext cx="1358900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4" imgW="1358640" imgH="228600" progId="Equation.3">
                  <p:embed/>
                </p:oleObj>
              </mc:Choice>
              <mc:Fallback>
                <p:oleObj name="Equation" r:id="rId4" imgW="1358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5150" y="2112963"/>
                        <a:ext cx="1358900" cy="227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410" name="Text Box 98"/>
          <p:cNvSpPr txBox="1">
            <a:spLocks noChangeArrowheads="1"/>
          </p:cNvSpPr>
          <p:nvPr/>
        </p:nvSpPr>
        <p:spPr bwMode="auto">
          <a:xfrm>
            <a:off x="3468688" y="39688"/>
            <a:ext cx="2063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Example</a:t>
            </a:r>
            <a:endParaRPr lang="en-GB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1411" name="Text Box 99"/>
          <p:cNvSpPr txBox="1">
            <a:spLocks noChangeArrowheads="1"/>
          </p:cNvSpPr>
          <p:nvPr/>
        </p:nvSpPr>
        <p:spPr bwMode="auto">
          <a:xfrm>
            <a:off x="971550" y="1989138"/>
            <a:ext cx="3222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A 2</a:t>
            </a:r>
            <a:r>
              <a:rPr lang="en-GB" baseline="30000"/>
              <a:t>nd</a:t>
            </a:r>
            <a:r>
              <a:rPr lang="en-GB"/>
              <a:t> order system is given by</a:t>
            </a:r>
          </a:p>
        </p:txBody>
      </p:sp>
      <p:sp>
        <p:nvSpPr>
          <p:cNvPr id="141412" name="Text Box 100"/>
          <p:cNvSpPr txBox="1">
            <a:spLocks noChangeArrowheads="1"/>
          </p:cNvSpPr>
          <p:nvPr/>
        </p:nvSpPr>
        <p:spPr bwMode="auto">
          <a:xfrm>
            <a:off x="971550" y="2492375"/>
            <a:ext cx="5086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GB" dirty="0"/>
              <a:t>Find the general solution</a:t>
            </a:r>
          </a:p>
          <a:p>
            <a:pPr marL="342900" indent="-342900">
              <a:buFontTx/>
              <a:buAutoNum type="arabicPeriod"/>
            </a:pPr>
            <a:r>
              <a:rPr lang="en-GB" dirty="0"/>
              <a:t>Find the particular solution for x(0)=1, x’(0)=2</a:t>
            </a:r>
          </a:p>
          <a:p>
            <a:pPr marL="342900" indent="-342900">
              <a:buFontTx/>
              <a:buAutoNum type="arabicPeriod"/>
            </a:pPr>
            <a:r>
              <a:rPr lang="en-GB" dirty="0"/>
              <a:t>Describe the overall response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9421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1657350" y="111125"/>
            <a:ext cx="5695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Critically damped system</a:t>
            </a:r>
            <a:endParaRPr lang="en-GB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40296" name="Object 8"/>
          <p:cNvGraphicFramePr>
            <a:graphicFrameLocks noChangeAspect="1"/>
          </p:cNvGraphicFramePr>
          <p:nvPr/>
        </p:nvGraphicFramePr>
        <p:xfrm>
          <a:off x="2444750" y="1341438"/>
          <a:ext cx="7588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4" imgW="761760" imgH="266400" progId="Equation.3">
                  <p:embed/>
                </p:oleObj>
              </mc:Choice>
              <mc:Fallback>
                <p:oleObj name="Equation" r:id="rId4" imgW="7617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0" y="1341438"/>
                        <a:ext cx="758825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7" name="Object 9"/>
          <p:cNvGraphicFramePr>
            <a:graphicFrameLocks noChangeAspect="1"/>
          </p:cNvGraphicFramePr>
          <p:nvPr/>
        </p:nvGraphicFramePr>
        <p:xfrm>
          <a:off x="357188" y="1268413"/>
          <a:ext cx="17811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6" imgW="1778000" imgH="609600" progId="Equation.3">
                  <p:embed/>
                </p:oleObj>
              </mc:Choice>
              <mc:Fallback>
                <p:oleObj name="Equation" r:id="rId6" imgW="17780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1268413"/>
                        <a:ext cx="178117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8" name="Rectangle 10"/>
          <p:cNvSpPr>
            <a:spLocks noChangeArrowheads="1"/>
          </p:cNvSpPr>
          <p:nvPr/>
        </p:nvSpPr>
        <p:spPr bwMode="auto">
          <a:xfrm>
            <a:off x="3492500" y="1333500"/>
            <a:ext cx="274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GB"/>
              <a:t>Roots are real and equal </a:t>
            </a:r>
          </a:p>
        </p:txBody>
      </p:sp>
      <p:grpSp>
        <p:nvGrpSpPr>
          <p:cNvPr id="140299" name="Group 11"/>
          <p:cNvGrpSpPr>
            <a:grpSpLocks/>
          </p:cNvGrpSpPr>
          <p:nvPr/>
        </p:nvGrpSpPr>
        <p:grpSpPr bwMode="auto">
          <a:xfrm>
            <a:off x="323850" y="1916113"/>
            <a:ext cx="1400175" cy="333375"/>
            <a:chOff x="204" y="1207"/>
            <a:chExt cx="882" cy="210"/>
          </a:xfrm>
        </p:grpSpPr>
        <p:graphicFrame>
          <p:nvGraphicFramePr>
            <p:cNvPr id="140300" name="Object 12"/>
            <p:cNvGraphicFramePr>
              <a:graphicFrameLocks noChangeAspect="1"/>
            </p:cNvGraphicFramePr>
            <p:nvPr/>
          </p:nvGraphicFramePr>
          <p:xfrm>
            <a:off x="204" y="1207"/>
            <a:ext cx="414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2" name="Equation" r:id="rId8" imgW="660113" imgH="330057" progId="Equation.3">
                    <p:embed/>
                  </p:oleObj>
                </mc:Choice>
                <mc:Fallback>
                  <p:oleObj name="Equation" r:id="rId8" imgW="660113" imgH="3300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" y="1207"/>
                          <a:ext cx="414" cy="21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0301" name="Object 13"/>
            <p:cNvGraphicFramePr>
              <a:graphicFrameLocks noChangeAspect="1"/>
            </p:cNvGraphicFramePr>
            <p:nvPr/>
          </p:nvGraphicFramePr>
          <p:xfrm>
            <a:off x="612" y="1207"/>
            <a:ext cx="474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3" name="Equation" r:id="rId10" imgW="749300" imgH="330200" progId="Equation.3">
                    <p:embed/>
                  </p:oleObj>
                </mc:Choice>
                <mc:Fallback>
                  <p:oleObj name="Equation" r:id="rId10" imgW="749300" imgH="330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" y="1207"/>
                          <a:ext cx="474" cy="21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0302" name="Object 14"/>
          <p:cNvGraphicFramePr>
            <a:graphicFrameLocks noChangeAspect="1"/>
          </p:cNvGraphicFramePr>
          <p:nvPr/>
        </p:nvGraphicFramePr>
        <p:xfrm>
          <a:off x="323850" y="2349500"/>
          <a:ext cx="2119313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12" imgW="1536480" imgH="660240" progId="Equation.3">
                  <p:embed/>
                </p:oleObj>
              </mc:Choice>
              <mc:Fallback>
                <p:oleObj name="Equation" r:id="rId12" imgW="153648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349500"/>
                        <a:ext cx="2119313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303" name="Rectangle 15"/>
          <p:cNvSpPr>
            <a:spLocks noChangeArrowheads="1"/>
          </p:cNvSpPr>
          <p:nvPr/>
        </p:nvSpPr>
        <p:spPr bwMode="auto">
          <a:xfrm>
            <a:off x="250825" y="3716338"/>
            <a:ext cx="3079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GB" i="1"/>
              <a:t>A</a:t>
            </a:r>
            <a:r>
              <a:rPr lang="en-GB"/>
              <a:t>=2, </a:t>
            </a:r>
            <a:r>
              <a:rPr lang="en-GB" i="1"/>
              <a:t>B</a:t>
            </a:r>
            <a:r>
              <a:rPr lang="en-GB"/>
              <a:t>=1, </a:t>
            </a:r>
            <a:r>
              <a:rPr lang="en-GB" i="1"/>
              <a:t>x</a:t>
            </a:r>
            <a:r>
              <a:rPr lang="en-GB"/>
              <a:t>(0)=1, </a:t>
            </a:r>
            <a:r>
              <a:rPr lang="en-GB" i="1"/>
              <a:t>x’</a:t>
            </a:r>
            <a:r>
              <a:rPr lang="en-GB"/>
              <a:t>(0)=0 =&gt;</a:t>
            </a:r>
          </a:p>
          <a:p>
            <a:r>
              <a:rPr lang="en-GB"/>
              <a:t> </a:t>
            </a:r>
            <a:r>
              <a:rPr lang="en-GB" i="1"/>
              <a:t>c</a:t>
            </a:r>
            <a:r>
              <a:rPr lang="en-GB" baseline="-25000"/>
              <a:t>1</a:t>
            </a:r>
            <a:r>
              <a:rPr lang="en-GB"/>
              <a:t>=</a:t>
            </a:r>
            <a:r>
              <a:rPr lang="en-GB" i="1"/>
              <a:t>c</a:t>
            </a:r>
            <a:r>
              <a:rPr lang="en-GB" baseline="-25000"/>
              <a:t>2</a:t>
            </a:r>
            <a:r>
              <a:rPr lang="en-GB"/>
              <a:t>=1 </a:t>
            </a:r>
          </a:p>
        </p:txBody>
      </p:sp>
      <p:pic>
        <p:nvPicPr>
          <p:cNvPr id="140304" name="Picture 1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76600" y="2133600"/>
            <a:ext cx="5616575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2211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8" grpId="0"/>
      <p:bldP spid="14030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81" name="Text Box 17"/>
          <p:cNvSpPr txBox="1">
            <a:spLocks noChangeArrowheads="1"/>
          </p:cNvSpPr>
          <p:nvPr/>
        </p:nvSpPr>
        <p:spPr bwMode="auto">
          <a:xfrm>
            <a:off x="2022475" y="39688"/>
            <a:ext cx="495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Underdamped system</a:t>
            </a:r>
            <a:endParaRPr lang="en-GB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39282" name="Object 18"/>
          <p:cNvGraphicFramePr>
            <a:graphicFrameLocks noChangeAspect="1"/>
          </p:cNvGraphicFramePr>
          <p:nvPr/>
        </p:nvGraphicFramePr>
        <p:xfrm>
          <a:off x="2339975" y="1196975"/>
          <a:ext cx="7588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4" imgW="761760" imgH="266400" progId="Equation.3">
                  <p:embed/>
                </p:oleObj>
              </mc:Choice>
              <mc:Fallback>
                <p:oleObj name="Equation" r:id="rId4" imgW="7617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1196975"/>
                        <a:ext cx="758825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3" name="Object 19"/>
          <p:cNvGraphicFramePr>
            <a:graphicFrameLocks noChangeAspect="1"/>
          </p:cNvGraphicFramePr>
          <p:nvPr/>
        </p:nvGraphicFramePr>
        <p:xfrm>
          <a:off x="395288" y="1196975"/>
          <a:ext cx="17811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Equation" r:id="rId6" imgW="1778000" imgH="609600" progId="Equation.3">
                  <p:embed/>
                </p:oleObj>
              </mc:Choice>
              <mc:Fallback>
                <p:oleObj name="Equation" r:id="rId6" imgW="17780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196975"/>
                        <a:ext cx="178117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84" name="Rectangle 20"/>
          <p:cNvSpPr>
            <a:spLocks noChangeArrowheads="1"/>
          </p:cNvSpPr>
          <p:nvPr/>
        </p:nvSpPr>
        <p:spPr bwMode="auto">
          <a:xfrm>
            <a:off x="3276600" y="1341438"/>
            <a:ext cx="215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GB"/>
              <a:t>Roots are complex </a:t>
            </a:r>
          </a:p>
        </p:txBody>
      </p:sp>
      <p:sp>
        <p:nvSpPr>
          <p:cNvPr id="139285" name="Rectangle 21"/>
          <p:cNvSpPr>
            <a:spLocks noChangeArrowheads="1"/>
          </p:cNvSpPr>
          <p:nvPr/>
        </p:nvSpPr>
        <p:spPr bwMode="auto">
          <a:xfrm>
            <a:off x="5435600" y="1341438"/>
            <a:ext cx="248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GB"/>
              <a:t>Underdamped system </a:t>
            </a:r>
          </a:p>
        </p:txBody>
      </p:sp>
      <p:sp>
        <p:nvSpPr>
          <p:cNvPr id="139286" name="Rectangle 22"/>
          <p:cNvSpPr>
            <a:spLocks noChangeArrowheads="1"/>
          </p:cNvSpPr>
          <p:nvPr/>
        </p:nvSpPr>
        <p:spPr bwMode="auto">
          <a:xfrm>
            <a:off x="323850" y="1963738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GB">
                <a:latin typeface="Times New Roman" pitchFamily="18" charset="0"/>
              </a:rPr>
              <a:t> </a:t>
            </a:r>
            <a:r>
              <a:rPr lang="en-GB" i="1">
                <a:latin typeface="Times New Roman" pitchFamily="18" charset="0"/>
              </a:rPr>
              <a:t>r</a:t>
            </a:r>
            <a:r>
              <a:rPr lang="en-GB">
                <a:latin typeface="Times New Roman" pitchFamily="18" charset="0"/>
              </a:rPr>
              <a:t>=</a:t>
            </a:r>
            <a:r>
              <a:rPr lang="en-GB" i="1">
                <a:latin typeface="Times New Roman" pitchFamily="18" charset="0"/>
              </a:rPr>
              <a:t>a</a:t>
            </a:r>
            <a:r>
              <a:rPr lang="en-GB">
                <a:latin typeface="Times New Roman" pitchFamily="18" charset="0"/>
              </a:rPr>
              <a:t>+</a:t>
            </a:r>
            <a:r>
              <a:rPr lang="en-GB" i="1">
                <a:latin typeface="Times New Roman" pitchFamily="18" charset="0"/>
              </a:rPr>
              <a:t>b</a:t>
            </a:r>
            <a:r>
              <a:rPr lang="en-GB">
                <a:latin typeface="Times New Roman" pitchFamily="18" charset="0"/>
              </a:rPr>
              <a:t>j </a:t>
            </a:r>
          </a:p>
        </p:txBody>
      </p:sp>
      <p:graphicFrame>
        <p:nvGraphicFramePr>
          <p:cNvPr id="139287" name="Object 23"/>
          <p:cNvGraphicFramePr>
            <a:graphicFrameLocks noChangeAspect="1"/>
          </p:cNvGraphicFramePr>
          <p:nvPr/>
        </p:nvGraphicFramePr>
        <p:xfrm>
          <a:off x="2339975" y="1557338"/>
          <a:ext cx="52387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Equation" r:id="rId8" imgW="520474" imgH="215806" progId="Equation.3">
                  <p:embed/>
                </p:oleObj>
              </mc:Choice>
              <mc:Fallback>
                <p:oleObj name="Equation" r:id="rId8" imgW="520474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1557338"/>
                        <a:ext cx="52387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8" name="Object 24"/>
          <p:cNvGraphicFramePr>
            <a:graphicFrameLocks noChangeAspect="1"/>
          </p:cNvGraphicFramePr>
          <p:nvPr/>
        </p:nvGraphicFramePr>
        <p:xfrm>
          <a:off x="3635375" y="2009775"/>
          <a:ext cx="7493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Equation" r:id="rId10" imgW="749160" imgH="279360" progId="Equation.3">
                  <p:embed/>
                </p:oleObj>
              </mc:Choice>
              <mc:Fallback>
                <p:oleObj name="Equation" r:id="rId10" imgW="7491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2009775"/>
                        <a:ext cx="749300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91" name="Object 27"/>
          <p:cNvGraphicFramePr>
            <a:graphicFrameLocks noChangeAspect="1"/>
          </p:cNvGraphicFramePr>
          <p:nvPr>
            <p:extLst/>
          </p:nvPr>
        </p:nvGraphicFramePr>
        <p:xfrm>
          <a:off x="408185" y="2497138"/>
          <a:ext cx="3749675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Equation" r:id="rId12" imgW="3746160" imgH="330120" progId="Equation.3">
                  <p:embed/>
                </p:oleObj>
              </mc:Choice>
              <mc:Fallback>
                <p:oleObj name="Equation" r:id="rId12" imgW="374616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85" y="2497138"/>
                        <a:ext cx="3749675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93" name="Object 29"/>
          <p:cNvGraphicFramePr>
            <a:graphicFrameLocks noChangeAspect="1"/>
          </p:cNvGraphicFramePr>
          <p:nvPr/>
        </p:nvGraphicFramePr>
        <p:xfrm>
          <a:off x="1331913" y="2008188"/>
          <a:ext cx="2119312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Equation" r:id="rId14" imgW="2120760" imgH="279360" progId="Equation.3">
                  <p:embed/>
                </p:oleObj>
              </mc:Choice>
              <mc:Fallback>
                <p:oleObj name="Equation" r:id="rId14" imgW="21207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008188"/>
                        <a:ext cx="2119312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94" name="Object 30"/>
          <p:cNvGraphicFramePr>
            <a:graphicFrameLocks noChangeAspect="1"/>
          </p:cNvGraphicFramePr>
          <p:nvPr/>
        </p:nvGraphicFramePr>
        <p:xfrm>
          <a:off x="4500563" y="1989138"/>
          <a:ext cx="2108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Equation" r:id="rId16" imgW="2108160" imgH="317160" progId="Equation.3">
                  <p:embed/>
                </p:oleObj>
              </mc:Choice>
              <mc:Fallback>
                <p:oleObj name="Equation" r:id="rId16" imgW="210816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989138"/>
                        <a:ext cx="2108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31554" y="3064032"/>
            <a:ext cx="4775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=1,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=1,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(0)=1,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’(0)=0 =&gt;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=1,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=1/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sqrt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3531792"/>
            <a:ext cx="4535487" cy="339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103687" y="3584179"/>
            <a:ext cx="4537075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Object 7"/>
          <p:cNvGraphicFramePr>
            <a:graphicFrameLocks noChangeAspect="1"/>
          </p:cNvGraphicFramePr>
          <p:nvPr>
            <p:extLst/>
          </p:nvPr>
        </p:nvGraphicFramePr>
        <p:xfrm>
          <a:off x="4500563" y="2497138"/>
          <a:ext cx="1371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Equation" r:id="rId20" imgW="1371600" imgH="317160" progId="Equation.3">
                  <p:embed/>
                </p:oleObj>
              </mc:Choice>
              <mc:Fallback>
                <p:oleObj name="Equation" r:id="rId20" imgW="137160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2497138"/>
                        <a:ext cx="13716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48493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84" grpId="0"/>
      <p:bldP spid="139285" grpId="0"/>
      <p:bldP spid="13928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3221038" y="39688"/>
            <a:ext cx="254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Undamped</a:t>
            </a:r>
            <a:endParaRPr lang="en-GB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37219" name="Object 3"/>
          <p:cNvGraphicFramePr>
            <a:graphicFrameLocks noChangeAspect="1"/>
          </p:cNvGraphicFramePr>
          <p:nvPr/>
        </p:nvGraphicFramePr>
        <p:xfrm>
          <a:off x="468313" y="1268413"/>
          <a:ext cx="52387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4" imgW="520474" imgH="215806" progId="Equation.3">
                  <p:embed/>
                </p:oleObj>
              </mc:Choice>
              <mc:Fallback>
                <p:oleObj name="Equation" r:id="rId4" imgW="520474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268413"/>
                        <a:ext cx="52387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1116013" y="1196975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Undamped system</a:t>
            </a:r>
          </a:p>
        </p:txBody>
      </p:sp>
      <p:graphicFrame>
        <p:nvGraphicFramePr>
          <p:cNvPr id="137221" name="Object 5"/>
          <p:cNvGraphicFramePr>
            <a:graphicFrameLocks noChangeAspect="1"/>
          </p:cNvGraphicFramePr>
          <p:nvPr/>
        </p:nvGraphicFramePr>
        <p:xfrm>
          <a:off x="3348038" y="1279525"/>
          <a:ext cx="1233487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Equation" r:id="rId6" imgW="1231560" imgH="215640" progId="Equation.3">
                  <p:embed/>
                </p:oleObj>
              </mc:Choice>
              <mc:Fallback>
                <p:oleObj name="Equation" r:id="rId6" imgW="12315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1279525"/>
                        <a:ext cx="1233487" cy="212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22" name="Object 6"/>
          <p:cNvGraphicFramePr>
            <a:graphicFrameLocks noChangeAspect="1"/>
          </p:cNvGraphicFramePr>
          <p:nvPr/>
        </p:nvGraphicFramePr>
        <p:xfrm>
          <a:off x="395288" y="1773238"/>
          <a:ext cx="35052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Equation" r:id="rId8" imgW="3505200" imgH="279400" progId="Equation.3">
                  <p:embed/>
                </p:oleObj>
              </mc:Choice>
              <mc:Fallback>
                <p:oleObj name="Equation" r:id="rId8" imgW="35052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773238"/>
                        <a:ext cx="3505200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23" name="Rectangle 7"/>
          <p:cNvSpPr>
            <a:spLocks noChangeArrowheads="1"/>
          </p:cNvSpPr>
          <p:nvPr/>
        </p:nvSpPr>
        <p:spPr bwMode="auto">
          <a:xfrm>
            <a:off x="4081310" y="1698903"/>
            <a:ext cx="41024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=0,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=1,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(0)=1,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x’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(0)=0 =&gt;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=1,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=0:</a:t>
            </a:r>
          </a:p>
        </p:txBody>
      </p:sp>
      <p:pic>
        <p:nvPicPr>
          <p:cNvPr id="137224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31913" y="2133600"/>
            <a:ext cx="583247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7225" name="Object 9"/>
          <p:cNvGraphicFramePr>
            <a:graphicFrameLocks noChangeAspect="1"/>
          </p:cNvGraphicFramePr>
          <p:nvPr/>
        </p:nvGraphicFramePr>
        <p:xfrm>
          <a:off x="4643438" y="1249363"/>
          <a:ext cx="2935287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Equation" r:id="rId11" imgW="2933640" imgH="279360" progId="Equation.3">
                  <p:embed/>
                </p:oleObj>
              </mc:Choice>
              <mc:Fallback>
                <p:oleObj name="Equation" r:id="rId11" imgW="29336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249363"/>
                        <a:ext cx="2935287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46964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0" grpId="0"/>
      <p:bldP spid="1372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F7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9923" name="Picture 3" descr="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353638"/>
              </a:clrFrom>
              <a:clrTo>
                <a:srgbClr val="35363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035675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924" name="Text Box 5"/>
          <p:cNvSpPr txBox="1">
            <a:spLocks noChangeArrowheads="1"/>
          </p:cNvSpPr>
          <p:nvPr/>
        </p:nvSpPr>
        <p:spPr bwMode="auto">
          <a:xfrm>
            <a:off x="468313" y="908050"/>
            <a:ext cx="867568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Summary: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GB" sz="3200" dirty="0">
                <a:solidFill>
                  <a:schemeClr val="bg1"/>
                </a:solidFill>
              </a:rPr>
              <a:t>Analytical </a:t>
            </a:r>
            <a:r>
              <a:rPr lang="en-GB" sz="3200" dirty="0" smtClean="0">
                <a:solidFill>
                  <a:schemeClr val="bg1"/>
                </a:solidFill>
              </a:rPr>
              <a:t>solution of </a:t>
            </a:r>
            <a:r>
              <a:rPr lang="en-GB" sz="3200" dirty="0">
                <a:solidFill>
                  <a:schemeClr val="bg1"/>
                </a:solidFill>
              </a:rPr>
              <a:t>1</a:t>
            </a:r>
            <a:r>
              <a:rPr lang="en-GB" sz="3200" baseline="30000" dirty="0">
                <a:solidFill>
                  <a:schemeClr val="bg1"/>
                </a:solidFill>
              </a:rPr>
              <a:t>st</a:t>
            </a:r>
            <a:r>
              <a:rPr lang="en-GB" sz="3200" dirty="0">
                <a:solidFill>
                  <a:schemeClr val="bg1"/>
                </a:solidFill>
              </a:rPr>
              <a:t> and 2</a:t>
            </a:r>
            <a:r>
              <a:rPr lang="en-GB" sz="3200" baseline="30000" dirty="0">
                <a:solidFill>
                  <a:schemeClr val="bg1"/>
                </a:solidFill>
              </a:rPr>
              <a:t>nd</a:t>
            </a:r>
            <a:r>
              <a:rPr lang="en-GB" sz="3200" dirty="0">
                <a:solidFill>
                  <a:schemeClr val="bg1"/>
                </a:solidFill>
              </a:rPr>
              <a:t> order linear systems</a:t>
            </a:r>
            <a:r>
              <a:rPr lang="en-GB" sz="3200" dirty="0" smtClean="0">
                <a:solidFill>
                  <a:schemeClr val="bg1"/>
                </a:solidFill>
              </a:rPr>
              <a:t>.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402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2854938" y="44450"/>
            <a:ext cx="32880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EEE8013/3001</a:t>
            </a:r>
            <a:endParaRPr lang="en-GB" sz="36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467544" y="981075"/>
            <a:ext cx="7560444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2870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rgbClr val="000000"/>
                </a:solidFill>
              </a:rPr>
              <a:t>Requires good mathematical skills.</a:t>
            </a:r>
          </a:p>
          <a:p>
            <a:pPr marL="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rgbClr val="000000"/>
                </a:solidFill>
              </a:rPr>
              <a:t>Starts assuming that most students have a light background on control theory.</a:t>
            </a:r>
          </a:p>
          <a:p>
            <a:pPr marL="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rgbClr val="000000"/>
                </a:solidFill>
              </a:rPr>
              <a:t>Requires continuous study and work.</a:t>
            </a:r>
          </a:p>
          <a:p>
            <a:pPr marL="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rgbClr val="000000"/>
                </a:solidFill>
              </a:rPr>
              <a:t>Does not rely only on PowerPoint presentations.</a:t>
            </a:r>
          </a:p>
          <a:p>
            <a:pPr marL="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rgbClr val="000000"/>
                </a:solidFill>
              </a:rPr>
              <a:t>Most material will be uploaded </a:t>
            </a:r>
            <a:r>
              <a:rPr lang="en-GB" altLang="en-US" sz="2000" dirty="0">
                <a:solidFill>
                  <a:srgbClr val="000000"/>
                </a:solidFill>
              </a:rPr>
              <a:t>at: </a:t>
            </a:r>
            <a:r>
              <a:rPr lang="en-GB" altLang="en-US" sz="2000" dirty="0">
                <a:solidFill>
                  <a:srgbClr val="000000"/>
                </a:solidFill>
                <a:hlinkClick r:id="rId2"/>
              </a:rPr>
              <a:t>https://</a:t>
            </a:r>
            <a:r>
              <a:rPr lang="en-GB" altLang="en-US" sz="2000" dirty="0" smtClean="0">
                <a:solidFill>
                  <a:srgbClr val="000000"/>
                </a:solidFill>
                <a:hlinkClick r:id="rId2"/>
              </a:rPr>
              <a:t>www.staff.ncl.ac.uk/damian.giaouris/teaching.html</a:t>
            </a:r>
            <a:r>
              <a:rPr lang="en-GB" altLang="en-US" sz="2000" dirty="0" smtClean="0">
                <a:solidFill>
                  <a:srgbClr val="000000"/>
                </a:solidFill>
              </a:rPr>
              <a:t>  </a:t>
            </a:r>
            <a:endParaRPr lang="en-GB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7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2867765" y="44450"/>
            <a:ext cx="32624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Do Not Forget</a:t>
            </a:r>
            <a:endParaRPr lang="en-GB" sz="36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484987" y="2060848"/>
            <a:ext cx="80279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2870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>
              <a:lnSpc>
                <a:spcPct val="150000"/>
              </a:lnSpc>
              <a:buClr>
                <a:srgbClr val="FF0000"/>
              </a:buClr>
            </a:pPr>
            <a:r>
              <a:rPr lang="en-GB" altLang="en-US" sz="3600" dirty="0" smtClean="0">
                <a:solidFill>
                  <a:srgbClr val="000000"/>
                </a:solidFill>
              </a:rPr>
              <a:t>There are NO stupid questions, there are ONLY stupid answers!!!!!!!!!!!</a:t>
            </a:r>
            <a:endParaRPr lang="en-GB" alt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44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3393545" y="44450"/>
            <a:ext cx="22108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Syllabus </a:t>
            </a:r>
            <a:endParaRPr lang="en-GB" sz="36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250825" y="981075"/>
            <a:ext cx="7777163" cy="380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2870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lnSpc>
                <a:spcPct val="2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rgbClr val="000000"/>
                </a:solidFill>
              </a:rPr>
              <a:t>Ordinary </a:t>
            </a:r>
            <a:r>
              <a:rPr lang="en-GB" altLang="en-US" sz="2000" dirty="0" smtClean="0">
                <a:solidFill>
                  <a:srgbClr val="000000"/>
                </a:solidFill>
              </a:rPr>
              <a:t>differential equations</a:t>
            </a:r>
            <a:endParaRPr lang="en-GB" altLang="en-US" sz="20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2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rgbClr val="000000"/>
                </a:solidFill>
              </a:rPr>
              <a:t>Introduction </a:t>
            </a:r>
            <a:r>
              <a:rPr lang="en-GB" altLang="en-US" sz="2000" dirty="0">
                <a:solidFill>
                  <a:srgbClr val="000000"/>
                </a:solidFill>
              </a:rPr>
              <a:t>to state </a:t>
            </a:r>
            <a:r>
              <a:rPr lang="en-GB" altLang="en-US" sz="2000" dirty="0" smtClean="0">
                <a:solidFill>
                  <a:srgbClr val="000000"/>
                </a:solidFill>
              </a:rPr>
              <a:t>space (+ Observability/Controllability)</a:t>
            </a:r>
          </a:p>
          <a:p>
            <a:pPr marL="285750" indent="-285750">
              <a:lnSpc>
                <a:spcPct val="2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rgbClr val="000000"/>
                </a:solidFill>
              </a:rPr>
              <a:t>Solution of state space models</a:t>
            </a:r>
          </a:p>
          <a:p>
            <a:pPr marL="285750" indent="-285750">
              <a:lnSpc>
                <a:spcPct val="2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rgbClr val="000000"/>
                </a:solidFill>
              </a:rPr>
              <a:t>Controller Design</a:t>
            </a:r>
            <a:endParaRPr lang="en-GB" altLang="en-US" sz="20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2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rgbClr val="000000"/>
                </a:solidFill>
              </a:rPr>
              <a:t>State space transformations and Normal forms</a:t>
            </a:r>
            <a:endParaRPr lang="en-GB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4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3342251" y="44450"/>
            <a:ext cx="2313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Chapter 1</a:t>
            </a:r>
            <a:endParaRPr lang="en-GB" sz="36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250825" y="981075"/>
            <a:ext cx="7777163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2870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250000"/>
              </a:lnSpc>
              <a:buClr>
                <a:srgbClr val="FF0000"/>
              </a:buClr>
            </a:pPr>
            <a:r>
              <a:rPr lang="en-GB" altLang="en-US" sz="2000" dirty="0">
                <a:solidFill>
                  <a:srgbClr val="000000"/>
                </a:solidFill>
              </a:rPr>
              <a:t>Ordinary Differential </a:t>
            </a:r>
            <a:r>
              <a:rPr lang="en-GB" altLang="en-US" sz="2000" dirty="0" smtClean="0">
                <a:solidFill>
                  <a:srgbClr val="000000"/>
                </a:solidFill>
              </a:rPr>
              <a:t>Equations</a:t>
            </a:r>
            <a:endParaRPr lang="en-GB" altLang="en-US" sz="20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2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rgbClr val="000000"/>
                </a:solidFill>
              </a:rPr>
              <a:t>First </a:t>
            </a:r>
            <a:r>
              <a:rPr lang="en-GB" altLang="en-US" sz="2000" dirty="0">
                <a:solidFill>
                  <a:srgbClr val="000000"/>
                </a:solidFill>
              </a:rPr>
              <a:t>Order </a:t>
            </a:r>
            <a:r>
              <a:rPr lang="en-GB" altLang="en-US" sz="2000" dirty="0" err="1" smtClean="0">
                <a:solidFill>
                  <a:srgbClr val="000000"/>
                </a:solidFill>
              </a:rPr>
              <a:t>ODEs</a:t>
            </a:r>
            <a:endParaRPr lang="en-GB" altLang="en-US" sz="2000" dirty="0" smtClean="0">
              <a:solidFill>
                <a:srgbClr val="000000"/>
              </a:solidFill>
            </a:endParaRPr>
          </a:p>
          <a:p>
            <a:pPr marL="285750" indent="-285750">
              <a:lnSpc>
                <a:spcPct val="2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rgbClr val="000000"/>
                </a:solidFill>
              </a:rPr>
              <a:t>Second Order</a:t>
            </a:r>
            <a:endParaRPr lang="en-GB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2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2252213" y="44450"/>
            <a:ext cx="44935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Chapter 1 summary</a:t>
            </a:r>
            <a:endParaRPr lang="en-US" altLang="zh-TW" sz="36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PMingLiU" pitchFamily="18" charset="-120"/>
              <a:cs typeface="Arial" charset="0"/>
            </a:endParaRP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107504" y="981075"/>
            <a:ext cx="885698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2870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To </a:t>
            </a:r>
            <a:r>
              <a:rPr lang="en-GB" sz="2000" dirty="0">
                <a:solidFill>
                  <a:srgbClr val="FF0000"/>
                </a:solidFill>
              </a:rPr>
              <a:t>understand</a:t>
            </a:r>
            <a:r>
              <a:rPr lang="en-GB" sz="2000" dirty="0"/>
              <a:t> the properties (</a:t>
            </a:r>
            <a:r>
              <a:rPr lang="en-GB" sz="2000" dirty="0">
                <a:solidFill>
                  <a:srgbClr val="FF0000"/>
                </a:solidFill>
              </a:rPr>
              <a:t>dynamics</a:t>
            </a:r>
            <a:r>
              <a:rPr lang="en-GB" sz="2000" dirty="0"/>
              <a:t>) of a system, we can </a:t>
            </a:r>
            <a:r>
              <a:rPr lang="en-GB" sz="2000" dirty="0">
                <a:solidFill>
                  <a:srgbClr val="FF0000"/>
                </a:solidFill>
              </a:rPr>
              <a:t>model</a:t>
            </a:r>
            <a:r>
              <a:rPr lang="en-GB" sz="2000" dirty="0"/>
              <a:t> (represent) it using </a:t>
            </a:r>
            <a:r>
              <a:rPr lang="en-GB" sz="2000" dirty="0">
                <a:solidFill>
                  <a:srgbClr val="FF0000"/>
                </a:solidFill>
              </a:rPr>
              <a:t>differential equations </a:t>
            </a:r>
            <a:r>
              <a:rPr lang="en-GB" sz="2000" dirty="0"/>
              <a:t>(</a:t>
            </a:r>
            <a:r>
              <a:rPr lang="en-GB" sz="2000" dirty="0" err="1"/>
              <a:t>DEs</a:t>
            </a:r>
            <a:r>
              <a:rPr lang="en-GB" sz="2000" dirty="0"/>
              <a:t>). </a:t>
            </a:r>
            <a:endParaRPr lang="en-GB" sz="2000" dirty="0" smtClean="0"/>
          </a:p>
          <a:p>
            <a:pPr marL="342900" indent="-342900" algn="just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000" dirty="0" smtClean="0"/>
              <a:t>The </a:t>
            </a:r>
            <a:r>
              <a:rPr lang="en-GB" sz="2000" dirty="0">
                <a:solidFill>
                  <a:srgbClr val="FF0000"/>
                </a:solidFill>
              </a:rPr>
              <a:t>response</a:t>
            </a:r>
            <a:r>
              <a:rPr lang="en-GB" sz="2000" dirty="0"/>
              <a:t>/behaviour of the system is found by </a:t>
            </a:r>
            <a:r>
              <a:rPr lang="en-GB" sz="2000" dirty="0">
                <a:solidFill>
                  <a:srgbClr val="FF0000"/>
                </a:solidFill>
              </a:rPr>
              <a:t>solving the </a:t>
            </a:r>
            <a:r>
              <a:rPr lang="en-GB" sz="2000" dirty="0" err="1">
                <a:solidFill>
                  <a:srgbClr val="FF0000"/>
                </a:solidFill>
              </a:rPr>
              <a:t>DEs</a:t>
            </a:r>
            <a:r>
              <a:rPr lang="en-GB" sz="2000" dirty="0"/>
              <a:t>. </a:t>
            </a:r>
            <a:endParaRPr lang="en-GB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86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Goals/Aims of Chapter 1</a:t>
            </a:r>
            <a:endParaRPr lang="en-US" sz="4000" smtClean="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002587" cy="24479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b="1" dirty="0" smtClean="0"/>
              <a:t>Introduction</a:t>
            </a:r>
          </a:p>
          <a:p>
            <a:pPr>
              <a:lnSpc>
                <a:spcPct val="90000"/>
              </a:lnSpc>
            </a:pPr>
            <a:r>
              <a:rPr lang="en-GB" b="1" dirty="0" smtClean="0"/>
              <a:t>Revision of </a:t>
            </a:r>
          </a:p>
          <a:p>
            <a:pPr lvl="1">
              <a:lnSpc>
                <a:spcPct val="90000"/>
              </a:lnSpc>
            </a:pPr>
            <a:r>
              <a:rPr lang="en-GB" b="1" dirty="0" smtClean="0"/>
              <a:t>1st order dynamics</a:t>
            </a:r>
          </a:p>
          <a:p>
            <a:pPr lvl="1">
              <a:lnSpc>
                <a:spcPct val="90000"/>
              </a:lnSpc>
            </a:pPr>
            <a:r>
              <a:rPr lang="en-GB" b="1" dirty="0" smtClean="0"/>
              <a:t>2nd order dynamics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580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Introduction</a:t>
            </a:r>
            <a:endParaRPr lang="en-US" smtClean="0"/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323850" y="765175"/>
            <a:ext cx="83534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System</a:t>
            </a:r>
            <a:r>
              <a:rPr lang="en-GB"/>
              <a:t>: is a set of objects/elements that are connected or related to each other in such a way that they create and hence define a unity that performs a certain objective. </a:t>
            </a:r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323850" y="1700213"/>
            <a:ext cx="545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GB" b="1"/>
              <a:t>Control</a:t>
            </a:r>
            <a:r>
              <a:rPr lang="en-GB"/>
              <a:t>: means regulate, guide or give a command</a:t>
            </a:r>
            <a:r>
              <a:rPr lang="en-GB" b="1"/>
              <a:t>.</a:t>
            </a:r>
          </a:p>
        </p:txBody>
      </p:sp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323850" y="2133600"/>
            <a:ext cx="8353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Task</a:t>
            </a:r>
            <a:r>
              <a:rPr lang="en-GB"/>
              <a:t>: To study, analyse and ultimately to control the system to produce a “satisfactory” performance.</a:t>
            </a:r>
          </a:p>
        </p:txBody>
      </p:sp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323850" y="2781300"/>
            <a:ext cx="8353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Model</a:t>
            </a:r>
            <a:r>
              <a:rPr lang="en-GB"/>
              <a:t>: Ordinary Differential Equations (ODE):</a:t>
            </a:r>
          </a:p>
        </p:txBody>
      </p:sp>
      <p:sp>
        <p:nvSpPr>
          <p:cNvPr id="124938" name="Rectangle 10"/>
          <p:cNvSpPr>
            <a:spLocks noChangeArrowheads="1"/>
          </p:cNvSpPr>
          <p:nvPr/>
        </p:nvSpPr>
        <p:spPr bwMode="auto">
          <a:xfrm>
            <a:off x="0" y="2838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124937" name="Object 9"/>
          <p:cNvGraphicFramePr>
            <a:graphicFrameLocks noChangeAspect="1"/>
          </p:cNvGraphicFramePr>
          <p:nvPr/>
        </p:nvGraphicFramePr>
        <p:xfrm>
          <a:off x="468313" y="3284538"/>
          <a:ext cx="3816350" cy="187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Visio" r:id="rId4" imgW="1010581" imgH="495808" progId="">
                  <p:embed/>
                </p:oleObj>
              </mc:Choice>
              <mc:Fallback>
                <p:oleObj name="Visio" r:id="rId4" imgW="1010581" imgH="49580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284538"/>
                        <a:ext cx="3816350" cy="187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40" name="Rectangle 12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124939" name="Object 11"/>
          <p:cNvGraphicFramePr>
            <a:graphicFrameLocks noChangeAspect="1"/>
          </p:cNvGraphicFramePr>
          <p:nvPr/>
        </p:nvGraphicFramePr>
        <p:xfrm>
          <a:off x="4859338" y="3284538"/>
          <a:ext cx="3159125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6" imgW="3162240" imgH="1002960" progId="Equation.3">
                  <p:embed/>
                </p:oleObj>
              </mc:Choice>
              <mc:Fallback>
                <p:oleObj name="Equation" r:id="rId6" imgW="3162240" imgH="1002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3284538"/>
                        <a:ext cx="3159125" cy="996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41" name="Rectangle 13"/>
          <p:cNvSpPr>
            <a:spLocks noChangeArrowheads="1"/>
          </p:cNvSpPr>
          <p:nvPr/>
        </p:nvSpPr>
        <p:spPr bwMode="auto">
          <a:xfrm>
            <a:off x="6227763" y="3573463"/>
            <a:ext cx="2089150" cy="1008062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4942" name="Rectangle 14"/>
          <p:cNvSpPr>
            <a:spLocks noChangeArrowheads="1"/>
          </p:cNvSpPr>
          <p:nvPr/>
        </p:nvSpPr>
        <p:spPr bwMode="auto">
          <a:xfrm>
            <a:off x="323850" y="5373688"/>
            <a:ext cx="735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GB" b="1"/>
              <a:t>Dynamics</a:t>
            </a:r>
            <a:r>
              <a:rPr lang="en-GB"/>
              <a:t>: Properties of the system, we have to solve/study the ODE. 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6980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/>
      <p:bldP spid="124933" grpId="0"/>
      <p:bldP spid="124935" grpId="0"/>
      <p:bldP spid="124936" grpId="0"/>
      <p:bldP spid="124941" grpId="0" animBg="1"/>
      <p:bldP spid="1249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6130</TotalTime>
  <Words>591</Words>
  <Application>Microsoft Office PowerPoint</Application>
  <PresentationFormat>On-screen Show (4:3)</PresentationFormat>
  <Paragraphs>125</Paragraphs>
  <Slides>26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PMingLiU</vt:lpstr>
      <vt:lpstr>Arial</vt:lpstr>
      <vt:lpstr>Helvetica</vt:lpstr>
      <vt:lpstr>Times New Roman</vt:lpstr>
      <vt:lpstr>Wingdings</vt:lpstr>
      <vt:lpstr>Custom Design</vt:lpstr>
      <vt:lpstr>1_Custom Design</vt:lpstr>
      <vt:lpstr>2_Custom Design</vt:lpstr>
      <vt:lpstr>Visio</vt:lpstr>
      <vt:lpstr>Equation</vt:lpstr>
      <vt:lpstr>PowerPoint Presentation</vt:lpstr>
      <vt:lpstr>Goals/Aims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Goals/Aims of Chapter 1</vt:lpstr>
      <vt:lpstr>Introduction</vt:lpstr>
      <vt:lpstr>First order ODEs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Newcastle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LESLEY BRAIDEN</dc:creator>
  <cp:lastModifiedBy>Damian Giaouris</cp:lastModifiedBy>
  <cp:revision>250</cp:revision>
  <dcterms:created xsi:type="dcterms:W3CDTF">2006-06-06T11:35:19Z</dcterms:created>
  <dcterms:modified xsi:type="dcterms:W3CDTF">2017-10-16T08:45:21Z</dcterms:modified>
</cp:coreProperties>
</file>