
<file path=[Content_Types].xml><?xml version="1.0" encoding="utf-8"?>
<Types xmlns="http://schemas.openxmlformats.org/package/2006/content-types">
  <Default Extension="vsd" ContentType="application/vnd.visio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22"/>
  </p:notesMasterIdLst>
  <p:handoutMasterIdLst>
    <p:handoutMasterId r:id="rId23"/>
  </p:handoutMasterIdLst>
  <p:sldIdLst>
    <p:sldId id="404" r:id="rId3"/>
    <p:sldId id="383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66"/>
    <a:srgbClr val="CC0000"/>
    <a:srgbClr val="700205"/>
    <a:srgbClr val="00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6" autoAdjust="0"/>
    <p:restoredTop sz="99528" autoAdjust="0"/>
  </p:normalViewPr>
  <p:slideViewPr>
    <p:cSldViewPr>
      <p:cViewPr varScale="1">
        <p:scale>
          <a:sx n="122" d="100"/>
          <a:sy n="122" d="100"/>
        </p:scale>
        <p:origin x="125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>
      <p:cViewPr varScale="1">
        <p:scale>
          <a:sx n="73" d="100"/>
          <a:sy n="73" d="100"/>
        </p:scale>
        <p:origin x="-27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e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image" Target="../media/image10.emf"/><Relationship Id="rId4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104C8A-ED13-49F7-8EF3-EA2BD61B8E83}" type="datetimeFigureOut">
              <a:rPr lang="en-US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EEE8044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648DEA7-DFD8-44A5-9940-4674DB7015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1815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0CD23D-02A1-4F1F-875D-C13F58E303E5}" type="datetimeFigureOut">
              <a:rPr lang="en-GB"/>
              <a:pPr>
                <a:defRPr/>
              </a:pPr>
              <a:t>12/12/2017</a:t>
            </a:fld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EEE8044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2B274-DF01-4A35-AC00-6AC5E7C44D7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50662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03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84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1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34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10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35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9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86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846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9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0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6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21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44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8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55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mtClean="0"/>
              <a:t>EEE8044</a:t>
            </a: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7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7" descr="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53638"/>
              </a:clrFrom>
              <a:clrTo>
                <a:srgbClr val="3536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685800"/>
            <a:ext cx="581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45125"/>
            <a:ext cx="7704137" cy="9366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en-GB"/>
              <a:t>Additional Text e.g. Presenter Name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30257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573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1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0"/>
            <a:ext cx="20574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19800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0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5" name="Picture 8" descr="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53638"/>
              </a:clrFrom>
              <a:clrTo>
                <a:srgbClr val="35363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685800"/>
            <a:ext cx="5816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7772400" cy="30257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45125"/>
            <a:ext cx="7704137" cy="9366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GB"/>
              <a:t>Additional Text e.g.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352688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17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511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9243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013" y="1628775"/>
            <a:ext cx="3925887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25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578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286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182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24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50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759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25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0"/>
            <a:ext cx="2057400" cy="576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0"/>
            <a:ext cx="6019800" cy="576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266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65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22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39243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5013" y="1628775"/>
            <a:ext cx="3925887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7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9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16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19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21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13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F200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0025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pic>
        <p:nvPicPr>
          <p:cNvPr id="35846" name="Picture 10" descr="Newcastle_Master_ColOut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8" r="-2965" b="2365"/>
          <a:stretch>
            <a:fillRect/>
          </a:stretch>
        </p:blipFill>
        <p:spPr bwMode="auto">
          <a:xfrm>
            <a:off x="6372225" y="5876925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F200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0025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68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4450"/>
            <a:ext cx="8229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36869" name="Picture 12" descr="Newcastle_Master_Co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926138"/>
            <a:ext cx="20161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000" b="1">
          <a:solidFill>
            <a:srgbClr val="003F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b="1">
          <a:solidFill>
            <a:srgbClr val="003F7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1">
          <a:solidFill>
            <a:srgbClr val="003F7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rgbClr val="003F7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wmf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3.emf"/><Relationship Id="rId5" Type="http://schemas.openxmlformats.org/officeDocument/2006/relationships/image" Target="../media/image29.wmf"/><Relationship Id="rId10" Type="http://schemas.openxmlformats.org/officeDocument/2006/relationships/image" Target="../media/image31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wmf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6.emf"/><Relationship Id="rId5" Type="http://schemas.openxmlformats.org/officeDocument/2006/relationships/image" Target="../media/image29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emf"/><Relationship Id="rId5" Type="http://schemas.openxmlformats.org/officeDocument/2006/relationships/image" Target="../media/image32.emf"/><Relationship Id="rId4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6.emf"/><Relationship Id="rId4" Type="http://schemas.openxmlformats.org/officeDocument/2006/relationships/oleObject" Target="../embeddings/Microsoft_Visio_2003-2010_Drawing11.vsd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8.emf"/><Relationship Id="rId4" Type="http://schemas.openxmlformats.org/officeDocument/2006/relationships/oleObject" Target="../embeddings/Microsoft_Visio_2003-2010_Drawing12.vsd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54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53.wmf"/><Relationship Id="rId5" Type="http://schemas.openxmlformats.org/officeDocument/2006/relationships/image" Target="../media/image50.e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Microsoft_Visio_2003-2010_Drawing13.vsd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7.emf"/><Relationship Id="rId4" Type="http://schemas.openxmlformats.org/officeDocument/2006/relationships/oleObject" Target="../embeddings/Microsoft_Visio_2003-2010_Drawing14.vsd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Visio_2003-2010_Drawing3.vsd"/><Relationship Id="rId13" Type="http://schemas.openxmlformats.org/officeDocument/2006/relationships/image" Target="../media/image9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12" Type="http://schemas.openxmlformats.org/officeDocument/2006/relationships/oleObject" Target="../embeddings/Microsoft_Visio_2003-2010_Drawing5.vsd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Visio_2003-2010_Drawing2.vsd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Microsoft_Visio_2003-2010_Drawing4.vsd"/><Relationship Id="rId4" Type="http://schemas.openxmlformats.org/officeDocument/2006/relationships/oleObject" Target="../embeddings/Microsoft_Visio_2003-2010_Drawing1.vsd"/><Relationship Id="rId9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Visio_2003-2010_Drawing8.vsd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Visio_2003-2010_Drawing7.vsd"/><Relationship Id="rId11" Type="http://schemas.openxmlformats.org/officeDocument/2006/relationships/image" Target="../media/image6.emf"/><Relationship Id="rId5" Type="http://schemas.openxmlformats.org/officeDocument/2006/relationships/image" Target="../media/image10.emf"/><Relationship Id="rId10" Type="http://schemas.openxmlformats.org/officeDocument/2006/relationships/oleObject" Target="../embeddings/Microsoft_Visio_2003-2010_Drawing9.vsd"/><Relationship Id="rId4" Type="http://schemas.openxmlformats.org/officeDocument/2006/relationships/oleObject" Target="../embeddings/Microsoft_Visio_2003-2010_Drawing6.vsd"/><Relationship Id="rId9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Visio_2003-2010_Drawing10.vsd"/><Relationship Id="rId5" Type="http://schemas.openxmlformats.org/officeDocument/2006/relationships/image" Target="../media/image12.emf"/><Relationship Id="rId4" Type="http://schemas.openxmlformats.org/officeDocument/2006/relationships/package" Target="../embeddings/Microsoft_Visio_Drawing1.vsd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5.wmf"/><Relationship Id="rId5" Type="http://schemas.openxmlformats.org/officeDocument/2006/relationships/image" Target="../media/image12.e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3.bin"/><Relationship Id="rId4" Type="http://schemas.openxmlformats.org/officeDocument/2006/relationships/package" Target="../embeddings/Microsoft_Visio_Drawing2.vsdx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Relationship Id="rId9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2.w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wmf"/><Relationship Id="rId10" Type="http://schemas.openxmlformats.org/officeDocument/2006/relationships/image" Target="../media/image28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Newcastle_Master_ColOu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1" r="-2965" b="3569"/>
          <a:stretch>
            <a:fillRect/>
          </a:stretch>
        </p:blipFill>
        <p:spPr bwMode="auto">
          <a:xfrm>
            <a:off x="0" y="0"/>
            <a:ext cx="47037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892175" y="2274888"/>
            <a:ext cx="764381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EEE3001 – EEE8013</a:t>
            </a:r>
          </a:p>
          <a:p>
            <a:pPr algn="ctr" eaLnBrk="0" hangingPunct="0"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State Space Analysis and Controller Design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7504" y="3717032"/>
            <a:ext cx="5910464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This lecture will be recorded and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you will be able to download it</a:t>
            </a:r>
          </a:p>
          <a:p>
            <a:endParaRPr lang="en-GB" sz="2400" dirty="0" smtClean="0">
              <a:solidFill>
                <a:srgbClr val="FFFF00"/>
              </a:solidFill>
            </a:endParaRPr>
          </a:p>
          <a:p>
            <a:endParaRPr lang="en-GB" sz="2400" dirty="0" smtClean="0">
              <a:solidFill>
                <a:srgbClr val="FFFF00"/>
              </a:solidFill>
            </a:endParaRPr>
          </a:p>
          <a:p>
            <a:r>
              <a:rPr lang="en-GB" sz="2400" dirty="0" smtClean="0">
                <a:solidFill>
                  <a:srgbClr val="FFFF00"/>
                </a:solidFill>
              </a:rPr>
              <a:t>Dr </a:t>
            </a:r>
            <a:r>
              <a:rPr lang="en-GB" sz="2400" dirty="0">
                <a:solidFill>
                  <a:srgbClr val="FFFF00"/>
                </a:solidFill>
              </a:rPr>
              <a:t>Damian Giaouris</a:t>
            </a:r>
          </a:p>
          <a:p>
            <a:r>
              <a:rPr lang="en-GB" sz="2400" dirty="0">
                <a:solidFill>
                  <a:srgbClr val="FFFF00"/>
                </a:solidFill>
              </a:rPr>
              <a:t>http://www.staff.ncl.ac.uk/damian.giaouris/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916174" y="44450"/>
            <a:ext cx="1159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LQR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406572"/>
              </p:ext>
            </p:extLst>
          </p:nvPr>
        </p:nvGraphicFramePr>
        <p:xfrm>
          <a:off x="142686" y="980728"/>
          <a:ext cx="37734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7" name="Equation" r:id="rId4" imgW="4330440" imgH="672840" progId="Equation.DSMT4">
                  <p:embed/>
                </p:oleObj>
              </mc:Choice>
              <mc:Fallback>
                <p:oleObj name="Equation" r:id="rId4" imgW="4330440" imgH="672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86" y="980728"/>
                        <a:ext cx="37734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6478"/>
              </p:ext>
            </p:extLst>
          </p:nvPr>
        </p:nvGraphicFramePr>
        <p:xfrm>
          <a:off x="4151542" y="1122363"/>
          <a:ext cx="18478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Equation" r:id="rId6" imgW="2120760" imgH="342720" progId="Equation.DSMT4">
                  <p:embed/>
                </p:oleObj>
              </mc:Choice>
              <mc:Fallback>
                <p:oleObj name="Equation" r:id="rId6" imgW="2120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542" y="1122363"/>
                        <a:ext cx="184785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1671508"/>
            <a:ext cx="5062528" cy="280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612981"/>
              </p:ext>
            </p:extLst>
          </p:nvPr>
        </p:nvGraphicFramePr>
        <p:xfrm>
          <a:off x="6588224" y="1100138"/>
          <a:ext cx="12763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name="Equation" r:id="rId9" imgW="1282144" imgH="317362" progId="Equation.DSMT4">
                  <p:embed/>
                </p:oleObj>
              </mc:Choice>
              <mc:Fallback>
                <p:oleObj name="Equation" r:id="rId9" imgW="1282144" imgH="31736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1100138"/>
                        <a:ext cx="12763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9228" y="1819536"/>
            <a:ext cx="4466575" cy="247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32237" y="4475102"/>
            <a:ext cx="4518009" cy="23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111664" y="451350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0.9383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25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916174" y="44450"/>
            <a:ext cx="1159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LQR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2686" y="980728"/>
          <a:ext cx="37734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9" name="Equation" r:id="rId4" imgW="4330440" imgH="672840" progId="Equation.DSMT4">
                  <p:embed/>
                </p:oleObj>
              </mc:Choice>
              <mc:Fallback>
                <p:oleObj name="Equation" r:id="rId4" imgW="4330440" imgH="672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86" y="980728"/>
                        <a:ext cx="3773488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51542" y="1122363"/>
          <a:ext cx="184785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0" name="Equation" r:id="rId6" imgW="2120760" imgH="342720" progId="Equation.DSMT4">
                  <p:embed/>
                </p:oleObj>
              </mc:Choice>
              <mc:Fallback>
                <p:oleObj name="Equation" r:id="rId6" imgW="212076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1542" y="1122363"/>
                        <a:ext cx="184785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0528" y="1671508"/>
            <a:ext cx="5062528" cy="280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182708"/>
              </p:ext>
            </p:extLst>
          </p:nvPr>
        </p:nvGraphicFramePr>
        <p:xfrm>
          <a:off x="6361113" y="1062038"/>
          <a:ext cx="17319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1" name="Equation" r:id="rId9" imgW="1739880" imgH="393480" progId="Equation.DSMT4">
                  <p:embed/>
                </p:oleObj>
              </mc:Choice>
              <mc:Fallback>
                <p:oleObj name="Equation" r:id="rId9" imgW="1739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113" y="1062038"/>
                        <a:ext cx="17319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37914" y="1813143"/>
            <a:ext cx="4806086" cy="253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93506" y="4489614"/>
            <a:ext cx="4405886" cy="232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608469" y="4561993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=1.403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19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916174" y="44450"/>
            <a:ext cx="1159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LQR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28433"/>
            <a:ext cx="4405886" cy="232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226923" y="1200812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=1.403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67544" y="759101"/>
            <a:ext cx="1706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Poles at -10, -11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8127968" y="4216624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i="1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=1.271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67544" y="3783437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Poles at -15, -20</a:t>
            </a:r>
            <a:endParaRPr lang="en-GB" dirty="0"/>
          </a:p>
        </p:txBody>
      </p:sp>
      <p:pic>
        <p:nvPicPr>
          <p:cNvPr id="22" name="Picture 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6028" y="4026485"/>
            <a:ext cx="4293678" cy="226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956836"/>
            <a:ext cx="5062528" cy="280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9395" y="4176567"/>
            <a:ext cx="4291355" cy="226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305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916174" y="44450"/>
            <a:ext cx="1159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LQR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709946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83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916174" y="44450"/>
            <a:ext cx="1159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LQR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089988"/>
            <a:ext cx="6346194" cy="334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466552"/>
              </p:ext>
            </p:extLst>
          </p:nvPr>
        </p:nvGraphicFramePr>
        <p:xfrm>
          <a:off x="323528" y="1089989"/>
          <a:ext cx="1080120" cy="42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7" name="Equation" r:id="rId5" imgW="812447" imgH="317362" progId="Equation.DSMT4">
                  <p:embed/>
                </p:oleObj>
              </mc:Choice>
              <mc:Fallback>
                <p:oleObj name="Equation" r:id="rId5" imgW="812447" imgH="31736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089989"/>
                        <a:ext cx="1080120" cy="4243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491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916174" y="44450"/>
            <a:ext cx="1159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LQR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52257"/>
              </p:ext>
            </p:extLst>
          </p:nvPr>
        </p:nvGraphicFramePr>
        <p:xfrm>
          <a:off x="2181225" y="1124744"/>
          <a:ext cx="383388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1" name="Equation" r:id="rId4" imgW="2349500" imgH="317500" progId="Equation.DSMT4">
                  <p:embed/>
                </p:oleObj>
              </mc:Choice>
              <mc:Fallback>
                <p:oleObj name="Equation" r:id="rId4" imgW="2349500" imgH="317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" y="1124744"/>
                        <a:ext cx="3833880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47693"/>
              </p:ext>
            </p:extLst>
          </p:nvPr>
        </p:nvGraphicFramePr>
        <p:xfrm>
          <a:off x="3275856" y="1944500"/>
          <a:ext cx="4519269" cy="50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2" name="Equation" r:id="rId6" imgW="2234230" imgH="266584" progId="Equation.DSMT4">
                  <p:embed/>
                </p:oleObj>
              </mc:Choice>
              <mc:Fallback>
                <p:oleObj name="Equation" r:id="rId6" imgW="2234230" imgH="26658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944500"/>
                        <a:ext cx="4519269" cy="5021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95536" y="19445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Reduced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Riccati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Equation</a:t>
            </a:r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601738"/>
              </p:ext>
            </p:extLst>
          </p:nvPr>
        </p:nvGraphicFramePr>
        <p:xfrm>
          <a:off x="3275856" y="3068960"/>
          <a:ext cx="1640952" cy="397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3" name="Equation" r:id="rId8" imgW="914003" imgH="215806" progId="Equation.DSMT4">
                  <p:embed/>
                </p:oleObj>
              </mc:Choice>
              <mc:Fallback>
                <p:oleObj name="Equation" r:id="rId8" imgW="914003" imgH="21580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68960"/>
                        <a:ext cx="1640952" cy="397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855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941275" y="44450"/>
            <a:ext cx="5109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Estimating techniques</a:t>
            </a: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843665"/>
              </p:ext>
            </p:extLst>
          </p:nvPr>
        </p:nvGraphicFramePr>
        <p:xfrm>
          <a:off x="35496" y="1052736"/>
          <a:ext cx="407670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4" name="Visio" r:id="rId4" imgW="4072254" imgH="3826980" progId="Visio.Drawing.11">
                  <p:embed/>
                </p:oleObj>
              </mc:Choice>
              <mc:Fallback>
                <p:oleObj name="Visio" r:id="rId4" imgW="4072254" imgH="382698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052736"/>
                        <a:ext cx="4076700" cy="381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40151"/>
              </p:ext>
            </p:extLst>
          </p:nvPr>
        </p:nvGraphicFramePr>
        <p:xfrm>
          <a:off x="4427984" y="2348880"/>
          <a:ext cx="35337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5" name="Equation" r:id="rId6" imgW="3556000" imgH="571500" progId="Equation.DSMT4">
                  <p:embed/>
                </p:oleObj>
              </mc:Choice>
              <mc:Fallback>
                <p:oleObj name="Equation" r:id="rId6" imgW="3556000" imgH="571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348880"/>
                        <a:ext cx="35337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5930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941275" y="44450"/>
            <a:ext cx="5109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Estimating techniques</a:t>
            </a: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370544"/>
              </p:ext>
            </p:extLst>
          </p:nvPr>
        </p:nvGraphicFramePr>
        <p:xfrm>
          <a:off x="107504" y="980728"/>
          <a:ext cx="54864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7" name="Visio" r:id="rId4" imgW="6994552" imgH="3346920" progId="Visio.Drawing.11">
                  <p:embed/>
                </p:oleObj>
              </mc:Choice>
              <mc:Fallback>
                <p:oleObj name="Visio" r:id="rId4" imgW="6994552" imgH="334692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80728"/>
                        <a:ext cx="5486400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029737"/>
              </p:ext>
            </p:extLst>
          </p:nvPr>
        </p:nvGraphicFramePr>
        <p:xfrm>
          <a:off x="1975875" y="4077072"/>
          <a:ext cx="5117711" cy="3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8" name="Equation" r:id="rId6" imgW="3797300" imgH="266700" progId="Equation.DSMT4">
                  <p:embed/>
                </p:oleObj>
              </mc:Choice>
              <mc:Fallback>
                <p:oleObj name="Equation" r:id="rId6" imgW="3797300" imgH="266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875" y="4077072"/>
                        <a:ext cx="5117711" cy="360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483768" y="4660165"/>
            <a:ext cx="35894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But the system must be observable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8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941275" y="44450"/>
            <a:ext cx="51090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Estimating techniques</a:t>
            </a: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31658"/>
              </p:ext>
            </p:extLst>
          </p:nvPr>
        </p:nvGraphicFramePr>
        <p:xfrm>
          <a:off x="107504" y="1124744"/>
          <a:ext cx="548640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8" name="Visio" r:id="rId4" imgW="6994552" imgH="3728700" progId="Visio.Drawing.11">
                  <p:embed/>
                </p:oleObj>
              </mc:Choice>
              <mc:Fallback>
                <p:oleObj name="Visio" r:id="rId4" imgW="6994552" imgH="37287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744"/>
                        <a:ext cx="5486400" cy="292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962562"/>
              </p:ext>
            </p:extLst>
          </p:nvPr>
        </p:nvGraphicFramePr>
        <p:xfrm>
          <a:off x="6012160" y="1124744"/>
          <a:ext cx="1562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9" name="Equation" r:id="rId6" imgW="1459866" imgH="495085" progId="Equation.DSMT4">
                  <p:embed/>
                </p:oleObj>
              </mc:Choice>
              <mc:Fallback>
                <p:oleObj name="Equation" r:id="rId6" imgW="1459866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124744"/>
                        <a:ext cx="15621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93638"/>
              </p:ext>
            </p:extLst>
          </p:nvPr>
        </p:nvGraphicFramePr>
        <p:xfrm>
          <a:off x="6030966" y="1836161"/>
          <a:ext cx="1038225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0" name="Equation" r:id="rId8" imgW="1040948" imgH="266584" progId="Equation.DSMT4">
                  <p:embed/>
                </p:oleObj>
              </mc:Choice>
              <mc:Fallback>
                <p:oleObj name="Equation" r:id="rId8" imgW="1040948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66" y="1836161"/>
                        <a:ext cx="1038225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3865"/>
              </p:ext>
            </p:extLst>
          </p:nvPr>
        </p:nvGraphicFramePr>
        <p:xfrm>
          <a:off x="6030913" y="2176463"/>
          <a:ext cx="23098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1" name="Equation" r:id="rId10" imgW="2311200" imgH="901440" progId="Equation.DSMT4">
                  <p:embed/>
                </p:oleObj>
              </mc:Choice>
              <mc:Fallback>
                <p:oleObj name="Equation" r:id="rId10" imgW="2311200" imgH="9014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2176463"/>
                        <a:ext cx="2309812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535695"/>
              </p:ext>
            </p:extLst>
          </p:nvPr>
        </p:nvGraphicFramePr>
        <p:xfrm>
          <a:off x="6006184" y="3212976"/>
          <a:ext cx="127635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2" name="Equation" r:id="rId12" imgW="1269449" imgH="266584" progId="Equation.DSMT4">
                  <p:embed/>
                </p:oleObj>
              </mc:Choice>
              <mc:Fallback>
                <p:oleObj name="Equation" r:id="rId12" imgW="1269449" imgH="26658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6184" y="3212976"/>
                        <a:ext cx="127635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567943"/>
              </p:ext>
            </p:extLst>
          </p:nvPr>
        </p:nvGraphicFramePr>
        <p:xfrm>
          <a:off x="107504" y="4192369"/>
          <a:ext cx="25431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3" name="Equation" r:id="rId14" imgW="2552700" imgH="571500" progId="Equation.DSMT4">
                  <p:embed/>
                </p:oleObj>
              </mc:Choice>
              <mc:Fallback>
                <p:oleObj name="Equation" r:id="rId14" imgW="2552700" imgH="5715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4192369"/>
                        <a:ext cx="254317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16297"/>
              </p:ext>
            </p:extLst>
          </p:nvPr>
        </p:nvGraphicFramePr>
        <p:xfrm>
          <a:off x="2915816" y="4230560"/>
          <a:ext cx="50736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4" name="Equation" r:id="rId16" imgW="5079960" imgH="545760" progId="Equation.DSMT4">
                  <p:embed/>
                </p:oleObj>
              </mc:Choice>
              <mc:Fallback>
                <p:oleObj name="Equation" r:id="rId16" imgW="5079960" imgH="5457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230560"/>
                        <a:ext cx="50736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691680" y="51457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This means that the pole placement design and the estimator design are independent of each other. Then they can be designed separately and combined to form the observed-state feedback control system.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25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736000" y="44450"/>
            <a:ext cx="55196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Estimation and Tracking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858323"/>
              </p:ext>
            </p:extLst>
          </p:nvPr>
        </p:nvGraphicFramePr>
        <p:xfrm>
          <a:off x="107504" y="908720"/>
          <a:ext cx="8841912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9" name="Visio" r:id="rId4" imgW="8296323" imgH="3705210" progId="Visio.Drawing.11">
                  <p:embed/>
                </p:oleObj>
              </mc:Choice>
              <mc:Fallback>
                <p:oleObj name="Visio" r:id="rId4" imgW="8296323" imgH="370521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908720"/>
                        <a:ext cx="8841912" cy="39604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786648"/>
              </p:ext>
            </p:extLst>
          </p:nvPr>
        </p:nvGraphicFramePr>
        <p:xfrm>
          <a:off x="107190" y="5013176"/>
          <a:ext cx="1550987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0" name="Equation" r:id="rId6" imgW="1549080" imgH="1409400" progId="Equation.DSMT4">
                  <p:embed/>
                </p:oleObj>
              </mc:Choice>
              <mc:Fallback>
                <p:oleObj name="Equation" r:id="rId6" imgW="1549080" imgH="140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90" y="5013176"/>
                        <a:ext cx="1550987" cy="140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039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Goals/Aims of Chapter 4</a:t>
            </a:r>
            <a:endParaRPr lang="en-US" altLang="en-US" sz="4000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002587" cy="4465637"/>
          </a:xfrm>
        </p:spPr>
        <p:txBody>
          <a:bodyPr/>
          <a:lstStyle/>
          <a:p>
            <a:r>
              <a:rPr lang="en-GB" altLang="en-US" b="1" smtClean="0"/>
              <a:t>Controller design in state space</a:t>
            </a:r>
          </a:p>
          <a:p>
            <a:pPr lvl="1"/>
            <a:r>
              <a:rPr lang="en-GB" altLang="en-US" b="1" smtClean="0"/>
              <a:t>Controllability/Observability  </a:t>
            </a:r>
          </a:p>
          <a:p>
            <a:pPr lvl="1"/>
            <a:r>
              <a:rPr lang="en-GB" altLang="en-US" b="1" smtClean="0"/>
              <a:t>State feedback control (pole placement)</a:t>
            </a:r>
          </a:p>
          <a:p>
            <a:pPr lvl="1"/>
            <a:r>
              <a:rPr lang="en-GB" altLang="en-US" b="1" smtClean="0"/>
              <a:t>Linear Quadratic Regulator (LQR)</a:t>
            </a:r>
          </a:p>
          <a:p>
            <a:pPr lvl="1"/>
            <a:r>
              <a:rPr lang="en-GB" altLang="en-US" b="1" smtClean="0"/>
              <a:t>Estimator design in state space</a:t>
            </a:r>
          </a:p>
          <a:p>
            <a:pPr lvl="2"/>
            <a:r>
              <a:rPr lang="en-GB" altLang="en-US" b="1" smtClean="0"/>
              <a:t>Open loop estimator</a:t>
            </a:r>
          </a:p>
          <a:p>
            <a:pPr lvl="2"/>
            <a:r>
              <a:rPr lang="en-GB" altLang="en-US" b="1" smtClean="0"/>
              <a:t>Closed loop estimator</a:t>
            </a:r>
          </a:p>
          <a:p>
            <a:pPr lvl="1"/>
            <a:r>
              <a:rPr lang="en-GB" altLang="en-US" b="1" smtClean="0"/>
              <a:t>Summary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107703" y="44450"/>
            <a:ext cx="67762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Feedback Controlled Systems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606617"/>
              </p:ext>
            </p:extLst>
          </p:nvPr>
        </p:nvGraphicFramePr>
        <p:xfrm>
          <a:off x="2987824" y="1556792"/>
          <a:ext cx="20478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Visio" r:id="rId4" imgW="2962008" imgH="911520" progId="Visio.Drawing.11">
                  <p:embed/>
                </p:oleObj>
              </mc:Choice>
              <mc:Fallback>
                <p:oleObj name="Visio" r:id="rId4" imgW="2962008" imgH="911520" progId="Visio.Drawing.11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556792"/>
                        <a:ext cx="20478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984168"/>
            <a:ext cx="376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Loop Transfer Function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OLTF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891552"/>
              </p:ext>
            </p:extLst>
          </p:nvPr>
        </p:nvGraphicFramePr>
        <p:xfrm>
          <a:off x="2092473" y="3302064"/>
          <a:ext cx="38385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Visio" r:id="rId6" imgW="4728137" imgH="1851930" progId="Visio.Drawing.11">
                  <p:embed/>
                </p:oleObj>
              </mc:Choice>
              <mc:Fallback>
                <p:oleObj name="Visio" r:id="rId6" imgW="4728137" imgH="1851930" progId="Visio.Drawing.11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473" y="3302064"/>
                        <a:ext cx="3838575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9512" y="2701171"/>
            <a:ext cx="681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Loop Transfer Function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CLTF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OLTF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843593"/>
              </p:ext>
            </p:extLst>
          </p:nvPr>
        </p:nvGraphicFramePr>
        <p:xfrm>
          <a:off x="1835696" y="4797489"/>
          <a:ext cx="4686300" cy="174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Visio" r:id="rId8" imgW="5496125" imgH="2027430" progId="Visio.Drawing.11">
                  <p:embed/>
                </p:oleObj>
              </mc:Choice>
              <mc:Fallback>
                <p:oleObj name="Visio" r:id="rId8" imgW="5496125" imgH="2027430" progId="Visio.Drawing.11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797489"/>
                        <a:ext cx="4686300" cy="174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138855"/>
              </p:ext>
            </p:extLst>
          </p:nvPr>
        </p:nvGraphicFramePr>
        <p:xfrm>
          <a:off x="1862199" y="4813578"/>
          <a:ext cx="4659797" cy="1726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Visio" r:id="rId10" imgW="5496125" imgH="2027430" progId="Visio.Drawing.11">
                  <p:embed/>
                </p:oleObj>
              </mc:Choice>
              <mc:Fallback>
                <p:oleObj name="Visio" r:id="rId10" imgW="5496125" imgH="2027430" progId="Visio.Drawing.11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99" y="4813578"/>
                        <a:ext cx="4659797" cy="17269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6997983"/>
              </p:ext>
            </p:extLst>
          </p:nvPr>
        </p:nvGraphicFramePr>
        <p:xfrm>
          <a:off x="1892846" y="4838550"/>
          <a:ext cx="45720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Visio" r:id="rId12" imgW="5496125" imgH="2027430" progId="Visio.Drawing.11">
                  <p:embed/>
                </p:oleObj>
              </mc:Choice>
              <mc:Fallback>
                <p:oleObj name="Visio" r:id="rId12" imgW="5496125" imgH="2027430" progId="Visio.Drawing.11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846" y="4838550"/>
                        <a:ext cx="4572000" cy="1685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479329" y="44450"/>
            <a:ext cx="803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State Feedback State Space Models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984168"/>
            <a:ext cx="376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 Loop Transfer Function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OLTF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28522"/>
              </p:ext>
            </p:extLst>
          </p:nvPr>
        </p:nvGraphicFramePr>
        <p:xfrm>
          <a:off x="3203848" y="1948565"/>
          <a:ext cx="5508741" cy="1353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7" name="Visio" r:id="rId4" imgW="7669614" imgH="1907820" progId="Visio.Drawing.11">
                  <p:embed/>
                </p:oleObj>
              </mc:Choice>
              <mc:Fallback>
                <p:oleObj name="Visio" r:id="rId4" imgW="7669614" imgH="190782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948565"/>
                        <a:ext cx="5508741" cy="1353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923982"/>
              </p:ext>
            </p:extLst>
          </p:nvPr>
        </p:nvGraphicFramePr>
        <p:xfrm>
          <a:off x="323528" y="1948565"/>
          <a:ext cx="20478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8" name="Visio" r:id="rId6" imgW="2962008" imgH="911520" progId="Visio.Drawing.11">
                  <p:embed/>
                </p:oleObj>
              </mc:Choice>
              <mc:Fallback>
                <p:oleObj name="Visio" r:id="rId6" imgW="2962008" imgH="9115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48565"/>
                        <a:ext cx="20478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974980"/>
              </p:ext>
            </p:extLst>
          </p:nvPr>
        </p:nvGraphicFramePr>
        <p:xfrm>
          <a:off x="3347864" y="3899560"/>
          <a:ext cx="559117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69" name="Visio" r:id="rId8" imgW="7537519" imgH="2014470" progId="Visio.Drawing.11">
                  <p:embed/>
                </p:oleObj>
              </mc:Choice>
              <mc:Fallback>
                <p:oleObj name="Visio" r:id="rId8" imgW="7537519" imgH="201447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899560"/>
                        <a:ext cx="5591175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376490"/>
              </p:ext>
            </p:extLst>
          </p:nvPr>
        </p:nvGraphicFramePr>
        <p:xfrm>
          <a:off x="-108519" y="3897129"/>
          <a:ext cx="3168352" cy="1234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70" name="Visio" r:id="rId10" imgW="4728137" imgH="1851930" progId="Visio.Drawing.11">
                  <p:embed/>
                </p:oleObj>
              </mc:Choice>
              <mc:Fallback>
                <p:oleObj name="Visio" r:id="rId10" imgW="4728137" imgH="18519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19" y="3897129"/>
                        <a:ext cx="3168352" cy="1234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79512" y="3306091"/>
            <a:ext cx="674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Loop Transfer Function (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CLTF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OLTF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GB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92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479329" y="44450"/>
            <a:ext cx="803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State Feedback State Space Models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906466"/>
              </p:ext>
            </p:extLst>
          </p:nvPr>
        </p:nvGraphicFramePr>
        <p:xfrm>
          <a:off x="107504" y="3068960"/>
          <a:ext cx="7004415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3" name="Visio" r:id="rId4" imgW="5314866" imgH="2086020" progId="Visio.Drawing.15">
                  <p:embed/>
                </p:oleObj>
              </mc:Choice>
              <mc:Fallback>
                <p:oleObj name="Visio" r:id="rId4" imgW="5314866" imgH="20860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504" y="3068960"/>
                        <a:ext cx="7004415" cy="2880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603025"/>
              </p:ext>
            </p:extLst>
          </p:nvPr>
        </p:nvGraphicFramePr>
        <p:xfrm>
          <a:off x="179512" y="980728"/>
          <a:ext cx="45720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Visio" r:id="rId6" imgW="5496125" imgH="2027430" progId="Visio.Drawing.11">
                  <p:embed/>
                </p:oleObj>
              </mc:Choice>
              <mc:Fallback>
                <p:oleObj name="Visio" r:id="rId6" imgW="5496125" imgH="202743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80728"/>
                        <a:ext cx="4572000" cy="1685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214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389836" y="44450"/>
            <a:ext cx="62119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State Feedback - Equations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452756"/>
              </p:ext>
            </p:extLst>
          </p:nvPr>
        </p:nvGraphicFramePr>
        <p:xfrm>
          <a:off x="1" y="1052736"/>
          <a:ext cx="4860032" cy="1998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1" name="Visio" r:id="rId4" imgW="5314866" imgH="2086020" progId="Visio.Drawing.15">
                  <p:embed/>
                </p:oleObj>
              </mc:Choice>
              <mc:Fallback>
                <p:oleObj name="Visio" r:id="rId4" imgW="5314866" imgH="20860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1052736"/>
                        <a:ext cx="4860032" cy="1998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716016" y="908720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task of the controller is to produce the appropriate control signal </a:t>
            </a:r>
            <a:r>
              <a:rPr lang="en-GB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that will insure that </a:t>
            </a:r>
            <a:r>
              <a:rPr lang="en-GB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y=r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848028"/>
              </p:ext>
            </p:extLst>
          </p:nvPr>
        </p:nvGraphicFramePr>
        <p:xfrm>
          <a:off x="4750379" y="2095576"/>
          <a:ext cx="15716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2" name="Equation" r:id="rId6" imgW="1574117" imgH="266584" progId="Equation.DSMT4">
                  <p:embed/>
                </p:oleObj>
              </mc:Choice>
              <mc:Fallback>
                <p:oleObj name="Equation" r:id="rId6" imgW="1574117" imgH="26658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379" y="2095576"/>
                        <a:ext cx="1571625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093608"/>
              </p:ext>
            </p:extLst>
          </p:nvPr>
        </p:nvGraphicFramePr>
        <p:xfrm>
          <a:off x="4750379" y="2581516"/>
          <a:ext cx="20669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3" name="Equation" r:id="rId8" imgW="1879600" imgH="596900" progId="Equation.DSMT4">
                  <p:embed/>
                </p:oleObj>
              </mc:Choice>
              <mc:Fallback>
                <p:oleObj name="Equation" r:id="rId8" imgW="1879600" imgH="596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379" y="2581516"/>
                        <a:ext cx="206692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835696" y="409391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460748"/>
              </p:ext>
            </p:extLst>
          </p:nvPr>
        </p:nvGraphicFramePr>
        <p:xfrm>
          <a:off x="1502321" y="3518938"/>
          <a:ext cx="490537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4" name="Equation" r:id="rId10" imgW="4902120" imgH="596880" progId="Equation.DSMT4">
                  <p:embed/>
                </p:oleObj>
              </mc:Choice>
              <mc:Fallback>
                <p:oleObj name="Equation" r:id="rId10" imgW="4902120" imgH="596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321" y="3518938"/>
                        <a:ext cx="4905375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997082"/>
              </p:ext>
            </p:extLst>
          </p:nvPr>
        </p:nvGraphicFramePr>
        <p:xfrm>
          <a:off x="1502321" y="4297772"/>
          <a:ext cx="16573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5" name="Equation" r:id="rId12" imgW="1892300" imgH="596900" progId="Equation.DSMT4">
                  <p:embed/>
                </p:oleObj>
              </mc:Choice>
              <mc:Fallback>
                <p:oleObj name="Equation" r:id="rId12" imgW="1892300" imgH="596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321" y="4297772"/>
                        <a:ext cx="16573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941939"/>
              </p:ext>
            </p:extLst>
          </p:nvPr>
        </p:nvGraphicFramePr>
        <p:xfrm>
          <a:off x="1502321" y="4970577"/>
          <a:ext cx="9906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16" name="Equation" r:id="rId14" imgW="1130300" imgH="1104900" progId="Equation.DSMT4">
                  <p:embed/>
                </p:oleObj>
              </mc:Choice>
              <mc:Fallback>
                <p:oleObj name="Equation" r:id="rId14" imgW="1130300" imgH="1104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2321" y="4970577"/>
                        <a:ext cx="99060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3911666" y="4569444"/>
            <a:ext cx="4572000" cy="8735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K? : </a:t>
            </a:r>
            <a:r>
              <a:rPr lang="en-GB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faster/stable.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method is called pole placement.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580" y="3100459"/>
            <a:ext cx="8727916" cy="18283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GB" sz="4000" b="1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MUST CHECK IF THE SYSTEM IS CONTROLLABLE</a:t>
            </a:r>
            <a:r>
              <a:rPr lang="en-GB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61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368904" y="44450"/>
            <a:ext cx="2253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RL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Circut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160240" cy="2016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868637"/>
              </p:ext>
            </p:extLst>
          </p:nvPr>
        </p:nvGraphicFramePr>
        <p:xfrm>
          <a:off x="2699792" y="1474555"/>
          <a:ext cx="2476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Equation" r:id="rId5" imgW="2463800" imgH="444500" progId="Equation.DSMT4">
                  <p:embed/>
                </p:oleObj>
              </mc:Choice>
              <mc:Fallback>
                <p:oleObj name="Equation" r:id="rId5" imgW="24638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474555"/>
                        <a:ext cx="2476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34452" y="2199295"/>
            <a:ext cx="280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=-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R/L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=1/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endParaRPr lang="en-GB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461330"/>
              </p:ext>
            </p:extLst>
          </p:nvPr>
        </p:nvGraphicFramePr>
        <p:xfrm>
          <a:off x="5502275" y="1587500"/>
          <a:ext cx="11271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10" name="Equation" r:id="rId7" imgW="1130040" imgH="228600" progId="Equation.DSMT4">
                  <p:embed/>
                </p:oleObj>
              </mc:Choice>
              <mc:Fallback>
                <p:oleObj name="Equation" r:id="rId7" imgW="11300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1587500"/>
                        <a:ext cx="11271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534452" y="2820255"/>
            <a:ext cx="6430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Obviously the eigenvalue is –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(assume here 0.5 and u=0)</a:t>
            </a:r>
            <a:endParaRPr lang="en-GB" dirty="0"/>
          </a:p>
        </p:txBody>
      </p:sp>
      <p:pic>
        <p:nvPicPr>
          <p:cNvPr id="24" name="Picture 2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00932"/>
            <a:ext cx="5174612" cy="286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337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368904" y="44450"/>
            <a:ext cx="2253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RL</a:t>
            </a: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Circut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7" name="Pictur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2160240" cy="2016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699792" y="1474555"/>
          <a:ext cx="2476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6" name="Equation" r:id="rId5" imgW="2463800" imgH="444500" progId="Equation.DSMT4">
                  <p:embed/>
                </p:oleObj>
              </mc:Choice>
              <mc:Fallback>
                <p:oleObj name="Equation" r:id="rId5" imgW="2463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474555"/>
                        <a:ext cx="24765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534452" y="2199295"/>
            <a:ext cx="3424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=-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R/L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=1/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=-</a:t>
            </a:r>
            <a:r>
              <a:rPr lang="en-US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Kx</a:t>
            </a:r>
            <a:r>
              <a:rPr lang="en-US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-Ki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502275" y="1587500"/>
          <a:ext cx="11271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7" name="Equation" r:id="rId7" imgW="1130040" imgH="228600" progId="Equation.DSMT4">
                  <p:embed/>
                </p:oleObj>
              </mc:Choice>
              <mc:Fallback>
                <p:oleObj name="Equation" r:id="rId7" imgW="1130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5" y="1587500"/>
                        <a:ext cx="11271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75217"/>
              </p:ext>
            </p:extLst>
          </p:nvPr>
        </p:nvGraphicFramePr>
        <p:xfrm>
          <a:off x="2534452" y="2890075"/>
          <a:ext cx="31845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8" name="Equation" r:id="rId9" imgW="3187440" imgH="571320" progId="Equation.DSMT4">
                  <p:embed/>
                </p:oleObj>
              </mc:Choice>
              <mc:Fallback>
                <p:oleObj name="Equation" r:id="rId9" imgW="3187440" imgH="571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452" y="2890075"/>
                        <a:ext cx="318452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339752" y="3590419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Choose to place the eigenvalue at -6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186716"/>
              </p:ext>
            </p:extLst>
          </p:nvPr>
        </p:nvGraphicFramePr>
        <p:xfrm>
          <a:off x="6262621" y="3556010"/>
          <a:ext cx="19621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59" name="Equation" r:id="rId11" imgW="1954951" imgH="444307" progId="Equation.DSMT4">
                  <p:embed/>
                </p:oleObj>
              </mc:Choice>
              <mc:Fallback>
                <p:oleObj name="Equation" r:id="rId11" imgW="1954951" imgH="44430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21" y="3556010"/>
                        <a:ext cx="19621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594" y="3905476"/>
            <a:ext cx="4665422" cy="2944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49293" y="401779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u=V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=-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224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2544004" y="44450"/>
            <a:ext cx="3903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PMingLiU" pitchFamily="18" charset="-120"/>
                <a:cs typeface="Arial" charset="0"/>
              </a:rPr>
              <a:t>Unstable System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PMingLiU" pitchFamily="18" charset="-120"/>
              <a:cs typeface="Arial" charset="0"/>
            </a:endParaRPr>
          </a:p>
        </p:txBody>
      </p:sp>
      <p:sp>
        <p:nvSpPr>
          <p:cNvPr id="103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995632"/>
              </p:ext>
            </p:extLst>
          </p:nvPr>
        </p:nvGraphicFramePr>
        <p:xfrm>
          <a:off x="251520" y="980728"/>
          <a:ext cx="7429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7" name="Equation" r:id="rId4" imgW="749300" imgH="190500" progId="Equation.DSMT4">
                  <p:embed/>
                </p:oleObj>
              </mc:Choice>
              <mc:Fallback>
                <p:oleObj name="Equation" r:id="rId4" imgW="7493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7429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351864"/>
              </p:ext>
            </p:extLst>
          </p:nvPr>
        </p:nvGraphicFramePr>
        <p:xfrm>
          <a:off x="1403648" y="980728"/>
          <a:ext cx="59055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8" name="Equation" r:id="rId6" imgW="583947" imgH="190417" progId="Equation.DSMT4">
                  <p:embed/>
                </p:oleObj>
              </mc:Choice>
              <mc:Fallback>
                <p:oleObj name="Equation" r:id="rId6" imgW="583947" imgH="19041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980728"/>
                        <a:ext cx="59055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82819"/>
              </p:ext>
            </p:extLst>
          </p:nvPr>
        </p:nvGraphicFramePr>
        <p:xfrm>
          <a:off x="2380597" y="961678"/>
          <a:ext cx="876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9" name="Equation" r:id="rId8" imgW="850900" imgH="228600" progId="Equation.DSMT4">
                  <p:embed/>
                </p:oleObj>
              </mc:Choice>
              <mc:Fallback>
                <p:oleObj name="Equation" r:id="rId8" imgW="8509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597" y="961678"/>
                        <a:ext cx="8763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491880" y="891312"/>
            <a:ext cx="4369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ence the eigenvalue of the CL system is 3-</a:t>
            </a:r>
            <a:r>
              <a:rPr lang="en-GB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468813" y="1397426"/>
            <a:ext cx="647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=13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3491880" y="1866898"/>
            <a:ext cx="5132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GB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ence the eigenvalue of the CL system is -10 (stable)</a:t>
            </a:r>
            <a:endParaRPr lang="en-GB" dirty="0"/>
          </a:p>
        </p:txBody>
      </p:sp>
      <p:pic>
        <p:nvPicPr>
          <p:cNvPr id="25" name="Picture 24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64726" y="2373012"/>
            <a:ext cx="5486400" cy="27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2605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6161</TotalTime>
  <Words>331</Words>
  <Application>Microsoft Office PowerPoint</Application>
  <PresentationFormat>On-screen Show (4:3)</PresentationFormat>
  <Paragraphs>77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PMingLiU</vt:lpstr>
      <vt:lpstr>Arial</vt:lpstr>
      <vt:lpstr>Symbol</vt:lpstr>
      <vt:lpstr>Times New Roman</vt:lpstr>
      <vt:lpstr>Wingdings</vt:lpstr>
      <vt:lpstr>Custom Design</vt:lpstr>
      <vt:lpstr>1_Custom Design</vt:lpstr>
      <vt:lpstr>Visio</vt:lpstr>
      <vt:lpstr>Equation</vt:lpstr>
      <vt:lpstr>Microsoft Visio 2003-2010 Drawing</vt:lpstr>
      <vt:lpstr>MathType 6.0 Equation</vt:lpstr>
      <vt:lpstr>PowerPoint Presentation</vt:lpstr>
      <vt:lpstr>Goals/Aims of Chapter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Newcastle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LESLEY BRAIDEN</dc:creator>
  <cp:lastModifiedBy>Damian Giaouris</cp:lastModifiedBy>
  <cp:revision>252</cp:revision>
  <dcterms:created xsi:type="dcterms:W3CDTF">2006-06-06T11:35:19Z</dcterms:created>
  <dcterms:modified xsi:type="dcterms:W3CDTF">2017-12-12T09:54:02Z</dcterms:modified>
</cp:coreProperties>
</file>