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317" r:id="rId2"/>
    <p:sldId id="318" r:id="rId3"/>
    <p:sldId id="319" r:id="rId4"/>
    <p:sldId id="320" r:id="rId5"/>
    <p:sldId id="321" r:id="rId6"/>
    <p:sldId id="322" r:id="rId7"/>
    <p:sldId id="32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CD62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12" autoAdjust="0"/>
    <p:restoredTop sz="78243" autoAdjust="0"/>
  </p:normalViewPr>
  <p:slideViewPr>
    <p:cSldViewPr snapToGrid="0" snapToObjects="1">
      <p:cViewPr varScale="1">
        <p:scale>
          <a:sx n="87" d="100"/>
          <a:sy n="87" d="100"/>
        </p:scale>
        <p:origin x="-9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F173CA-0477-064F-9D95-EBDCE21A8A1D}" type="datetimeFigureOut">
              <a:rPr lang="en-US" smtClean="0"/>
              <a:pPr/>
              <a:t>15/11/2012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79C875-A311-A446-9412-E81B2CC3A15A}" type="slidenum">
              <a:rPr lang="en-US" smtClean="0"/>
              <a:pPr/>
              <a:t>‹#›</a:t>
            </a:fld>
            <a:endParaRPr lang="en-US"/>
          </a:p>
        </p:txBody>
      </p:sp>
    </p:spTree>
    <p:extLst>
      <p:ext uri="{BB962C8B-B14F-4D97-AF65-F5344CB8AC3E}">
        <p14:creationId xmlns:p14="http://schemas.microsoft.com/office/powerpoint/2010/main" val="389349407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1</a:t>
            </a:fld>
            <a:endParaRPr lang="en-US"/>
          </a:p>
        </p:txBody>
      </p:sp>
    </p:spTree>
    <p:extLst>
      <p:ext uri="{BB962C8B-B14F-4D97-AF65-F5344CB8AC3E}">
        <p14:creationId xmlns:p14="http://schemas.microsoft.com/office/powerpoint/2010/main" val="3405720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2</a:t>
            </a:fld>
            <a:endParaRPr lang="en-US"/>
          </a:p>
        </p:txBody>
      </p:sp>
    </p:spTree>
    <p:extLst>
      <p:ext uri="{BB962C8B-B14F-4D97-AF65-F5344CB8AC3E}">
        <p14:creationId xmlns:p14="http://schemas.microsoft.com/office/powerpoint/2010/main" val="3405720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Suppose that we could obtain reliable panel data on: peoples’ stated concerns about Environmental Services (their votes in favour of improved environments); their stated WTP for more</a:t>
            </a:r>
            <a:r>
              <a:rPr lang="en-GB" sz="1200" kern="1200" baseline="0" dirty="0" smtClean="0">
                <a:solidFill>
                  <a:schemeClr val="tx1"/>
                </a:solidFill>
                <a:effectLst/>
                <a:latin typeface="+mn-lt"/>
                <a:ea typeface="+mn-ea"/>
                <a:cs typeface="+mn-cs"/>
              </a:rPr>
              <a:t> &amp;</a:t>
            </a:r>
            <a:r>
              <a:rPr lang="en-GB" sz="1200" kern="1200" dirty="0" smtClean="0">
                <a:solidFill>
                  <a:schemeClr val="tx1"/>
                </a:solidFill>
                <a:effectLst/>
                <a:latin typeface="+mn-lt"/>
                <a:ea typeface="+mn-ea"/>
                <a:cs typeface="+mn-cs"/>
              </a:rPr>
              <a:t> improved ES; their actual spending on these products &amp;</a:t>
            </a:r>
            <a:r>
              <a:rPr lang="en-GB" sz="1200" kern="1200" baseline="0" dirty="0" smtClean="0">
                <a:solidFill>
                  <a:schemeClr val="tx1"/>
                </a:solidFill>
                <a:effectLst/>
                <a:latin typeface="+mn-lt"/>
                <a:ea typeface="+mn-ea"/>
                <a:cs typeface="+mn-cs"/>
              </a:rPr>
              <a:t> services</a:t>
            </a:r>
            <a:r>
              <a:rPr lang="en-GB" sz="1200" kern="1200" dirty="0" smtClean="0">
                <a:solidFill>
                  <a:schemeClr val="tx1"/>
                </a:solidFill>
                <a:effectLst/>
                <a:latin typeface="+mn-lt"/>
                <a:ea typeface="+mn-ea"/>
                <a:cs typeface="+mn-cs"/>
              </a:rPr>
              <a:t>. By reliable data, we mean that these data would be very closely replicated in repeat surveys and observations, implying that they are collected from appropriate samples of the population, appropriately controlled and corrected for known biases, and appropriately analysed to correct for confounding factors (i.e. inter alia, that the survey is treated as </a:t>
            </a:r>
            <a:r>
              <a:rPr lang="en-GB" sz="1200" b="1" kern="1200" dirty="0" smtClean="0">
                <a:solidFill>
                  <a:schemeClr val="tx1"/>
                </a:solidFill>
                <a:effectLst/>
                <a:latin typeface="+mn-lt"/>
                <a:ea typeface="+mn-ea"/>
                <a:cs typeface="+mn-cs"/>
              </a:rPr>
              <a:t>consequential</a:t>
            </a:r>
            <a:r>
              <a:rPr lang="en-GB" sz="1200" b="0" kern="1200" dirty="0" smtClean="0">
                <a:solidFill>
                  <a:schemeClr val="tx1"/>
                </a:solidFill>
                <a:effectLst/>
                <a:latin typeface="+mn-lt"/>
                <a:ea typeface="+mn-ea"/>
                <a:cs typeface="+mn-cs"/>
              </a:rPr>
              <a:t>)</a:t>
            </a:r>
            <a:r>
              <a:rPr lang="en-GB" sz="1200" kern="1200" dirty="0" smtClean="0">
                <a:solidFill>
                  <a:schemeClr val="tx1"/>
                </a:solidFill>
                <a:effectLst/>
                <a:latin typeface="+mn-lt"/>
                <a:ea typeface="+mn-ea"/>
                <a:cs typeface="+mn-cs"/>
              </a:rPr>
              <a:t>. Would we expect these three sets of data to say the same thing? </a:t>
            </a:r>
          </a:p>
          <a:p>
            <a:r>
              <a:rPr lang="en-GB" sz="1200" kern="1200" dirty="0" smtClean="0">
                <a:solidFill>
                  <a:schemeClr val="tx1"/>
                </a:solidFill>
                <a:effectLst/>
                <a:latin typeface="+mn-lt"/>
                <a:ea typeface="+mn-ea"/>
                <a:cs typeface="+mn-cs"/>
              </a:rPr>
              <a:t>If people actually do pay more, then</a:t>
            </a:r>
            <a:r>
              <a:rPr lang="en-GB" sz="1200" kern="1200" baseline="0" dirty="0" smtClean="0">
                <a:solidFill>
                  <a:schemeClr val="tx1"/>
                </a:solidFill>
                <a:effectLst/>
                <a:latin typeface="+mn-lt"/>
                <a:ea typeface="+mn-ea"/>
                <a:cs typeface="+mn-cs"/>
              </a:rPr>
              <a:t> there is no obvious problem – markets are working – but if not, then what?</a:t>
            </a:r>
          </a:p>
          <a:p>
            <a:pPr marL="228600" indent="-228600">
              <a:buAutoNum type="arabicPeriod"/>
            </a:pPr>
            <a:r>
              <a:rPr lang="en-GB" sz="1200" kern="1200" baseline="0" dirty="0" smtClean="0">
                <a:solidFill>
                  <a:schemeClr val="tx1"/>
                </a:solidFill>
                <a:effectLst/>
                <a:latin typeface="+mn-lt"/>
                <a:ea typeface="+mn-ea"/>
                <a:cs typeface="+mn-cs"/>
              </a:rPr>
              <a:t>Votes are just cheap talk if people can’t or won’t pay – how do they expect the ES to be provided?  By the Government?  Is it competent? Where does it get the money? – in any event, can’t blame the market and call this a market failure.</a:t>
            </a:r>
          </a:p>
          <a:p>
            <a:pPr marL="228600" indent="-228600">
              <a:buAutoNum type="arabicPeriod"/>
            </a:pPr>
            <a:r>
              <a:rPr lang="en-GB" sz="1200" kern="1200" baseline="0" dirty="0" smtClean="0">
                <a:solidFill>
                  <a:schemeClr val="tx1"/>
                </a:solidFill>
                <a:effectLst/>
                <a:latin typeface="+mn-lt"/>
                <a:ea typeface="+mn-ea"/>
                <a:cs typeface="+mn-cs"/>
              </a:rPr>
              <a:t>But, in answer to a WTP question, some people may well respond “ a lot” just to get others to provide the things, then decide that they will not actually pay.</a:t>
            </a:r>
          </a:p>
          <a:p>
            <a:pPr marL="228600" indent="-228600">
              <a:buAutoNum type="arabicPeriod"/>
            </a:pPr>
            <a:r>
              <a:rPr lang="en-GB" sz="1200" kern="1200" baseline="0" dirty="0" smtClean="0">
                <a:solidFill>
                  <a:schemeClr val="tx1"/>
                </a:solidFill>
                <a:effectLst/>
                <a:latin typeface="+mn-lt"/>
                <a:ea typeface="+mn-ea"/>
                <a:cs typeface="+mn-cs"/>
              </a:rPr>
              <a:t>But, of course, there are other reasonable responses to our question about why there are differences:</a:t>
            </a:r>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3</a:t>
            </a:fld>
            <a:endParaRPr lang="en-US"/>
          </a:p>
        </p:txBody>
      </p:sp>
    </p:spTree>
    <p:extLst>
      <p:ext uri="{BB962C8B-B14F-4D97-AF65-F5344CB8AC3E}">
        <p14:creationId xmlns:p14="http://schemas.microsoft.com/office/powerpoint/2010/main" val="34057204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4</a:t>
            </a:fld>
            <a:endParaRPr lang="en-US"/>
          </a:p>
        </p:txBody>
      </p:sp>
    </p:spTree>
    <p:extLst>
      <p:ext uri="{BB962C8B-B14F-4D97-AF65-F5344CB8AC3E}">
        <p14:creationId xmlns:p14="http://schemas.microsoft.com/office/powerpoint/2010/main" val="3405720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there are other reasons, too:</a:t>
            </a:r>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5</a:t>
            </a:fld>
            <a:endParaRPr lang="en-US"/>
          </a:p>
        </p:txBody>
      </p:sp>
    </p:spTree>
    <p:extLst>
      <p:ext uri="{BB962C8B-B14F-4D97-AF65-F5344CB8AC3E}">
        <p14:creationId xmlns:p14="http://schemas.microsoft.com/office/powerpoint/2010/main" val="34057204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these ‘difficulties’ can be dealt with in the appropriately</a:t>
            </a:r>
            <a:r>
              <a:rPr lang="en-US" baseline="0" dirty="0" smtClean="0"/>
              <a:t> designed ‘market experiment’ to determine WTP for ES, and hence the appropriate amount to be paid to providers – but2 there are two further reasons that our survey &amp; observed participants can very reasonably offer for the difference between their expressed WTPs and the amounts they actually do pay – which should, I suggest, be called the ‘hypothetical bias’ – which is quite distinct from the ‘consequentiality’ argued by Carson and Groves (and others).</a:t>
            </a:r>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6</a:t>
            </a:fld>
            <a:endParaRPr lang="en-US"/>
          </a:p>
        </p:txBody>
      </p:sp>
    </p:spTree>
    <p:extLst>
      <p:ext uri="{BB962C8B-B14F-4D97-AF65-F5344CB8AC3E}">
        <p14:creationId xmlns:p14="http://schemas.microsoft.com/office/powerpoint/2010/main" val="3405720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last two reasons for the expected</a:t>
            </a:r>
            <a:r>
              <a:rPr lang="en-US" baseline="0" dirty="0" smtClean="0"/>
              <a:t> discrepancies between votes, WTP and actual spending are, I suggest, the differences between any necessarily partial (other things being equal) and focused ‘experiments’ and the real world in which we live, earn our livings and have a life. </a:t>
            </a:r>
          </a:p>
          <a:p>
            <a:r>
              <a:rPr lang="en-US" baseline="0" dirty="0" smtClean="0"/>
              <a:t>But, trying to short-cut the real world – which is what much of the current fashion for ES and valuation of environmental assets seems to be trying to do – runs real risks of being exactly wrong, rather than roughly right. In any event, if we cannot get our consumers and citizens on-side, engaged and participating in the provision of ES and the conservation of the environment, then anything politicians and bureaucrats try to do on ‘our behalf’ is likely to be as unsustainable as the Berlin Wall proved to be.</a:t>
            </a:r>
            <a:endParaRPr lang="en-US" dirty="0"/>
          </a:p>
        </p:txBody>
      </p:sp>
      <p:sp>
        <p:nvSpPr>
          <p:cNvPr id="4" name="Slide Number Placeholder 3"/>
          <p:cNvSpPr>
            <a:spLocks noGrp="1"/>
          </p:cNvSpPr>
          <p:nvPr>
            <p:ph type="sldNum" sz="quarter" idx="10"/>
          </p:nvPr>
        </p:nvSpPr>
        <p:spPr/>
        <p:txBody>
          <a:bodyPr/>
          <a:lstStyle/>
          <a:p>
            <a:fld id="{4979C875-A311-A446-9412-E81B2CC3A15A}" type="slidenum">
              <a:rPr lang="en-US" smtClean="0"/>
              <a:pPr/>
              <a:t>7</a:t>
            </a:fld>
            <a:endParaRPr lang="en-US"/>
          </a:p>
        </p:txBody>
      </p:sp>
    </p:spTree>
    <p:extLst>
      <p:ext uri="{BB962C8B-B14F-4D97-AF65-F5344CB8AC3E}">
        <p14:creationId xmlns:p14="http://schemas.microsoft.com/office/powerpoint/2010/main" val="34057204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GB"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smtClean="0"/>
              <a:t>Click to edit Master subtitle style</a:t>
            </a:r>
            <a:endParaRPr kumimoji="0" lang="en-US"/>
          </a:p>
        </p:txBody>
      </p:sp>
      <p:sp>
        <p:nvSpPr>
          <p:cNvPr id="30" name="Date Placeholder 29"/>
          <p:cNvSpPr>
            <a:spLocks noGrp="1"/>
          </p:cNvSpPr>
          <p:nvPr>
            <p:ph type="dt" sz="half" idx="10"/>
          </p:nvPr>
        </p:nvSpPr>
        <p:spPr/>
        <p:txBody>
          <a:bodyPr/>
          <a:lstStyle/>
          <a:p>
            <a:fld id="{E2C00938-7A0A-9645-971C-94F599722C25}" type="datetimeFigureOut">
              <a:rPr lang="en-US" smtClean="0"/>
              <a:pPr/>
              <a:t>15/11/2012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63302D9-849F-B349-A0B0-4048CF6C49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E2C00938-7A0A-9645-971C-94F599722C25}" type="datetimeFigureOut">
              <a:rPr lang="en-US" smtClean="0"/>
              <a:pPr/>
              <a:t>15/11/2012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302D9-849F-B349-A0B0-4048CF6C49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GB"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E2C00938-7A0A-9645-971C-94F599722C25}" type="datetimeFigureOut">
              <a:rPr lang="en-US" smtClean="0"/>
              <a:pPr/>
              <a:t>15/11/2012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302D9-849F-B349-A0B0-4048CF6C49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GB"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Date Placeholder 3"/>
          <p:cNvSpPr>
            <a:spLocks noGrp="1"/>
          </p:cNvSpPr>
          <p:nvPr>
            <p:ph type="dt" sz="half" idx="10"/>
          </p:nvPr>
        </p:nvSpPr>
        <p:spPr/>
        <p:txBody>
          <a:bodyPr/>
          <a:lstStyle/>
          <a:p>
            <a:fld id="{E2C00938-7A0A-9645-971C-94F599722C25}" type="datetimeFigureOut">
              <a:rPr lang="en-US" smtClean="0"/>
              <a:pPr/>
              <a:t>15/11/2012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302D9-849F-B349-A0B0-4048CF6C49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GB" smtClean="0"/>
              <a:t>Click to edit Master text styles</a:t>
            </a:r>
          </a:p>
        </p:txBody>
      </p:sp>
      <p:sp>
        <p:nvSpPr>
          <p:cNvPr id="4" name="Date Placeholder 3"/>
          <p:cNvSpPr>
            <a:spLocks noGrp="1"/>
          </p:cNvSpPr>
          <p:nvPr>
            <p:ph type="dt" sz="half" idx="10"/>
          </p:nvPr>
        </p:nvSpPr>
        <p:spPr/>
        <p:txBody>
          <a:bodyPr/>
          <a:lstStyle/>
          <a:p>
            <a:fld id="{E2C00938-7A0A-9645-971C-94F599722C25}" type="datetimeFigureOut">
              <a:rPr lang="en-US" smtClean="0"/>
              <a:pPr/>
              <a:t>15/11/2012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3302D9-849F-B349-A0B0-4048CF6C49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GB"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E2C00938-7A0A-9645-971C-94F599722C25}" type="datetimeFigureOut">
              <a:rPr lang="en-US" smtClean="0"/>
              <a:pPr/>
              <a:t>15/11/2012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302D9-849F-B349-A0B0-4048CF6C493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GB"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GB"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7" name="Date Placeholder 6"/>
          <p:cNvSpPr>
            <a:spLocks noGrp="1"/>
          </p:cNvSpPr>
          <p:nvPr>
            <p:ph type="dt" sz="half" idx="10"/>
          </p:nvPr>
        </p:nvSpPr>
        <p:spPr/>
        <p:txBody>
          <a:bodyPr/>
          <a:lstStyle/>
          <a:p>
            <a:fld id="{E2C00938-7A0A-9645-971C-94F599722C25}" type="datetimeFigureOut">
              <a:rPr lang="en-US" smtClean="0"/>
              <a:pPr/>
              <a:t>15/11/2012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3302D9-849F-B349-A0B0-4048CF6C49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GB" smtClean="0"/>
              <a:t>Click to edit Master title style</a:t>
            </a:r>
            <a:endParaRPr kumimoji="0" lang="en-US"/>
          </a:p>
        </p:txBody>
      </p:sp>
      <p:sp>
        <p:nvSpPr>
          <p:cNvPr id="3" name="Date Placeholder 2"/>
          <p:cNvSpPr>
            <a:spLocks noGrp="1"/>
          </p:cNvSpPr>
          <p:nvPr>
            <p:ph type="dt" sz="half" idx="10"/>
          </p:nvPr>
        </p:nvSpPr>
        <p:spPr/>
        <p:txBody>
          <a:bodyPr/>
          <a:lstStyle/>
          <a:p>
            <a:fld id="{E2C00938-7A0A-9645-971C-94F599722C25}" type="datetimeFigureOut">
              <a:rPr lang="en-US" smtClean="0"/>
              <a:pPr/>
              <a:t>15/11/2012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3302D9-849F-B349-A0B0-4048CF6C49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00938-7A0A-9645-971C-94F599722C25}" type="datetimeFigureOut">
              <a:rPr lang="en-US" smtClean="0"/>
              <a:pPr/>
              <a:t>15/11/2012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3302D9-849F-B349-A0B0-4048CF6C49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GB"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GB"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GB" smtClean="0"/>
              <a:t>Click to edit Master text styles</a:t>
            </a:r>
          </a:p>
          <a:p>
            <a:pPr lvl="1" eaLnBrk="1" latinLnBrk="0" hangingPunct="1"/>
            <a:r>
              <a:rPr lang="en-GB" smtClean="0"/>
              <a:t>Second level</a:t>
            </a:r>
          </a:p>
          <a:p>
            <a:pPr lvl="2" eaLnBrk="1" latinLnBrk="0" hangingPunct="1"/>
            <a:r>
              <a:rPr lang="en-GB" smtClean="0"/>
              <a:t>Third level</a:t>
            </a:r>
          </a:p>
          <a:p>
            <a:pPr lvl="3" eaLnBrk="1" latinLnBrk="0" hangingPunct="1"/>
            <a:r>
              <a:rPr lang="en-GB" smtClean="0"/>
              <a:t>Fourth level</a:t>
            </a:r>
          </a:p>
          <a:p>
            <a:pPr lvl="4" eaLnBrk="1" latinLnBrk="0" hangingPunct="1"/>
            <a:r>
              <a:rPr lang="en-GB" smtClean="0"/>
              <a:t>Fifth level</a:t>
            </a:r>
            <a:endParaRPr kumimoji="0" lang="en-US"/>
          </a:p>
        </p:txBody>
      </p:sp>
      <p:sp>
        <p:nvSpPr>
          <p:cNvPr id="5" name="Date Placeholder 4"/>
          <p:cNvSpPr>
            <a:spLocks noGrp="1"/>
          </p:cNvSpPr>
          <p:nvPr>
            <p:ph type="dt" sz="half" idx="10"/>
          </p:nvPr>
        </p:nvSpPr>
        <p:spPr/>
        <p:txBody>
          <a:bodyPr/>
          <a:lstStyle/>
          <a:p>
            <a:fld id="{E2C00938-7A0A-9645-971C-94F599722C25}" type="datetimeFigureOut">
              <a:rPr lang="en-US" smtClean="0"/>
              <a:pPr/>
              <a:t>15/11/2012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3302D9-849F-B349-A0B0-4048CF6C493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GB"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GB" smtClean="0"/>
              <a:t>Click to edit Master text styles</a:t>
            </a:r>
          </a:p>
        </p:txBody>
      </p:sp>
      <p:sp>
        <p:nvSpPr>
          <p:cNvPr id="5" name="Date Placeholder 4"/>
          <p:cNvSpPr>
            <a:spLocks noGrp="1"/>
          </p:cNvSpPr>
          <p:nvPr>
            <p:ph type="dt" sz="half" idx="10"/>
          </p:nvPr>
        </p:nvSpPr>
        <p:spPr/>
        <p:txBody>
          <a:bodyPr/>
          <a:lstStyle/>
          <a:p>
            <a:fld id="{E2C00938-7A0A-9645-971C-94F599722C25}" type="datetimeFigureOut">
              <a:rPr lang="en-US" smtClean="0"/>
              <a:pPr/>
              <a:t>15/11/2012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63302D9-849F-B349-A0B0-4048CF6C493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GB"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GB"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GB" smtClean="0"/>
              <a:t>Click to edit Master text styles</a:t>
            </a:r>
          </a:p>
          <a:p>
            <a:pPr lvl="1" eaLnBrk="1" latinLnBrk="0" hangingPunct="1"/>
            <a:r>
              <a:rPr kumimoji="0" lang="en-GB" smtClean="0"/>
              <a:t>Second level</a:t>
            </a:r>
          </a:p>
          <a:p>
            <a:pPr lvl="2" eaLnBrk="1" latinLnBrk="0" hangingPunct="1"/>
            <a:r>
              <a:rPr kumimoji="0" lang="en-GB" smtClean="0"/>
              <a:t>Third level</a:t>
            </a:r>
          </a:p>
          <a:p>
            <a:pPr lvl="3" eaLnBrk="1" latinLnBrk="0" hangingPunct="1"/>
            <a:r>
              <a:rPr kumimoji="0" lang="en-GB" smtClean="0"/>
              <a:t>Fourth level</a:t>
            </a:r>
          </a:p>
          <a:p>
            <a:pPr lvl="4" eaLnBrk="1" latinLnBrk="0" hangingPunct="1"/>
            <a:r>
              <a:rPr kumimoji="0" lang="en-GB"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2C00938-7A0A-9645-971C-94F599722C25}" type="datetimeFigureOut">
              <a:rPr lang="en-US" smtClean="0"/>
              <a:pPr/>
              <a:t>15/11/2012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63302D9-849F-B349-A0B0-4048CF6C493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431924"/>
            <a:ext cx="8229600" cy="4892676"/>
          </a:xfrm>
        </p:spPr>
        <p:style>
          <a:lnRef idx="1">
            <a:schemeClr val="accent2"/>
          </a:lnRef>
          <a:fillRef idx="2">
            <a:schemeClr val="accent2"/>
          </a:fillRef>
          <a:effectRef idx="1">
            <a:schemeClr val="accent2"/>
          </a:effectRef>
          <a:fontRef idx="minor">
            <a:schemeClr val="dk1"/>
          </a:fontRef>
        </p:style>
        <p:txBody>
          <a:bodyPr/>
          <a:lstStyle/>
          <a:p>
            <a:r>
              <a:rPr lang="en-US" dirty="0" smtClean="0"/>
              <a:t>Fix ‘market failures’ </a:t>
            </a:r>
          </a:p>
          <a:p>
            <a:r>
              <a:rPr lang="en-US" dirty="0" smtClean="0"/>
              <a:t>– through ombudsman services to police corporate greed and </a:t>
            </a:r>
            <a:r>
              <a:rPr lang="en-US" dirty="0" err="1" smtClean="0"/>
              <a:t>misbehaviour</a:t>
            </a:r>
            <a:r>
              <a:rPr lang="en-US" dirty="0" smtClean="0"/>
              <a:t>, and ensure competition</a:t>
            </a:r>
          </a:p>
          <a:p>
            <a:r>
              <a:rPr lang="en-US" dirty="0" smtClean="0"/>
              <a:t>To provide for ‘non-market’ goods and services – especially associated with the environment</a:t>
            </a:r>
          </a:p>
          <a:p>
            <a:r>
              <a:rPr lang="en-US" b="1" dirty="0" smtClean="0"/>
              <a:t>But how?  </a:t>
            </a:r>
            <a:r>
              <a:rPr lang="en-US" dirty="0" smtClean="0"/>
              <a:t>Through legislation and regulation?</a:t>
            </a:r>
          </a:p>
          <a:p>
            <a:r>
              <a:rPr lang="en-US" dirty="0" smtClean="0"/>
              <a:t>Or through incentives (stewardship schemes etc.)</a:t>
            </a:r>
          </a:p>
          <a:p>
            <a:r>
              <a:rPr lang="en-US" dirty="0" smtClean="0"/>
              <a:t>Or??</a:t>
            </a:r>
          </a:p>
          <a:p>
            <a:r>
              <a:rPr lang="en-US" b="1" i="1" dirty="0" smtClean="0"/>
              <a:t>Key questions: </a:t>
            </a:r>
            <a:r>
              <a:rPr lang="en-US" dirty="0" smtClean="0"/>
              <a:t>How much to pay, for what, and how, and to whom?</a:t>
            </a:r>
            <a:endParaRPr lang="en-US" dirty="0"/>
          </a:p>
          <a:p>
            <a:endParaRPr lang="en-US" dirty="0" smtClean="0"/>
          </a:p>
          <a:p>
            <a:endParaRPr lang="en-US" dirty="0"/>
          </a:p>
        </p:txBody>
      </p:sp>
      <p:sp>
        <p:nvSpPr>
          <p:cNvPr id="2" name="Title 1"/>
          <p:cNvSpPr>
            <a:spLocks noGrp="1"/>
          </p:cNvSpPr>
          <p:nvPr>
            <p:ph type="title"/>
          </p:nvPr>
        </p:nvSpPr>
        <p:spPr>
          <a:xfrm>
            <a:off x="457200" y="151264"/>
            <a:ext cx="8229600" cy="1143000"/>
          </a:xfrm>
        </p:spPr>
        <p:style>
          <a:lnRef idx="1">
            <a:schemeClr val="dk1"/>
          </a:lnRef>
          <a:fillRef idx="2">
            <a:schemeClr val="dk1"/>
          </a:fillRef>
          <a:effectRef idx="1">
            <a:schemeClr val="dk1"/>
          </a:effectRef>
          <a:fontRef idx="minor">
            <a:schemeClr val="dk1"/>
          </a:fontRef>
        </p:style>
        <p:txBody>
          <a:bodyPr anchor="ctr"/>
          <a:lstStyle/>
          <a:p>
            <a:pPr algn="ctr"/>
            <a:r>
              <a:rPr lang="en-US" dirty="0" smtClean="0"/>
              <a:t>So what for policy?</a:t>
            </a:r>
            <a:endParaRPr lang="en-US" dirty="0"/>
          </a:p>
        </p:txBody>
      </p:sp>
    </p:spTree>
    <p:extLst>
      <p:ext uri="{BB962C8B-B14F-4D97-AF65-F5344CB8AC3E}">
        <p14:creationId xmlns:p14="http://schemas.microsoft.com/office/powerpoint/2010/main" val="163027819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1264"/>
            <a:ext cx="8229600" cy="1143000"/>
          </a:xfrm>
        </p:spPr>
        <p:style>
          <a:lnRef idx="1">
            <a:schemeClr val="dk1"/>
          </a:lnRef>
          <a:fillRef idx="2">
            <a:schemeClr val="dk1"/>
          </a:fillRef>
          <a:effectRef idx="1">
            <a:schemeClr val="dk1"/>
          </a:effectRef>
          <a:fontRef idx="minor">
            <a:schemeClr val="dk1"/>
          </a:fontRef>
        </p:style>
        <p:txBody>
          <a:bodyPr anchor="ctr"/>
          <a:lstStyle/>
          <a:p>
            <a:pPr algn="ctr"/>
            <a:r>
              <a:rPr lang="en-US" dirty="0" smtClean="0"/>
              <a:t>For what?</a:t>
            </a:r>
            <a:endParaRPr lang="en-US" dirty="0"/>
          </a:p>
        </p:txBody>
      </p:sp>
      <p:sp>
        <p:nvSpPr>
          <p:cNvPr id="3" name="Content Placeholder 2"/>
          <p:cNvSpPr>
            <a:spLocks noGrp="1"/>
          </p:cNvSpPr>
          <p:nvPr>
            <p:ph idx="1"/>
          </p:nvPr>
        </p:nvSpPr>
        <p:spPr/>
        <p:txBody>
          <a:bodyPr/>
          <a:lstStyle/>
          <a:p>
            <a:endParaRPr lang="en-US"/>
          </a:p>
        </p:txBody>
      </p:sp>
      <p:pic>
        <p:nvPicPr>
          <p:cNvPr id="6" name="Picture 5" descr=":WEPict23.GIF"/>
          <p:cNvPicPr/>
          <p:nvPr/>
        </p:nvPicPr>
        <p:blipFill>
          <a:blip r:embed="rId3"/>
          <a:srcRect/>
          <a:stretch>
            <a:fillRect/>
          </a:stretch>
        </p:blipFill>
        <p:spPr bwMode="auto">
          <a:xfrm>
            <a:off x="457201" y="1260474"/>
            <a:ext cx="8229600" cy="5426729"/>
          </a:xfrm>
          <a:prstGeom prst="rect">
            <a:avLst/>
          </a:prstGeom>
          <a:noFill/>
          <a:ln w="9525">
            <a:noFill/>
            <a:miter lim="800000"/>
            <a:headEnd/>
            <a:tailEnd/>
          </a:ln>
        </p:spPr>
      </p:pic>
    </p:spTree>
    <p:extLst>
      <p:ext uri="{BB962C8B-B14F-4D97-AF65-F5344CB8AC3E}">
        <p14:creationId xmlns:p14="http://schemas.microsoft.com/office/powerpoint/2010/main" val="38255186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688" y="151264"/>
            <a:ext cx="8229600" cy="1143000"/>
          </a:xfrm>
        </p:spPr>
        <p:style>
          <a:lnRef idx="1">
            <a:schemeClr val="dk1"/>
          </a:lnRef>
          <a:fillRef idx="2">
            <a:schemeClr val="dk1"/>
          </a:fillRef>
          <a:effectRef idx="1">
            <a:schemeClr val="dk1"/>
          </a:effectRef>
          <a:fontRef idx="minor">
            <a:schemeClr val="dk1"/>
          </a:fontRef>
        </p:style>
        <p:txBody>
          <a:bodyPr anchor="ctr"/>
          <a:lstStyle/>
          <a:p>
            <a:pPr algn="ctr"/>
            <a:r>
              <a:rPr lang="en-US" dirty="0" smtClean="0"/>
              <a:t>How much?</a:t>
            </a:r>
            <a:endParaRPr lang="en-US" dirty="0"/>
          </a:p>
        </p:txBody>
      </p:sp>
      <p:grpSp>
        <p:nvGrpSpPr>
          <p:cNvPr id="110" name="Group 109"/>
          <p:cNvGrpSpPr/>
          <p:nvPr/>
        </p:nvGrpSpPr>
        <p:grpSpPr>
          <a:xfrm>
            <a:off x="128621" y="1543201"/>
            <a:ext cx="7926911" cy="1390433"/>
            <a:chOff x="795006" y="1100138"/>
            <a:chExt cx="7358393" cy="1214731"/>
          </a:xfrm>
        </p:grpSpPr>
        <p:grpSp>
          <p:nvGrpSpPr>
            <p:cNvPr id="131" name="Group 52"/>
            <p:cNvGrpSpPr>
              <a:grpSpLocks/>
            </p:cNvGrpSpPr>
            <p:nvPr/>
          </p:nvGrpSpPr>
          <p:grpSpPr bwMode="auto">
            <a:xfrm>
              <a:off x="795006" y="1100138"/>
              <a:ext cx="7358393" cy="1214731"/>
              <a:chOff x="536712" y="1143000"/>
              <a:chExt cx="7873481" cy="1338263"/>
            </a:xfrm>
          </p:grpSpPr>
          <p:sp>
            <p:nvSpPr>
              <p:cNvPr id="133" name="AutoShape 7"/>
              <p:cNvSpPr>
                <a:spLocks noChangeArrowheads="1"/>
              </p:cNvSpPr>
              <p:nvPr/>
            </p:nvSpPr>
            <p:spPr bwMode="auto">
              <a:xfrm>
                <a:off x="4572000" y="1814593"/>
                <a:ext cx="1799844" cy="666670"/>
              </a:xfrm>
              <a:prstGeom prst="hexagon">
                <a:avLst>
                  <a:gd name="adj" fmla="val 53095"/>
                  <a:gd name="vf" fmla="val 11547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endParaRPr lang="en-US" sz="1000" dirty="0">
                  <a:solidFill>
                    <a:srgbClr val="3337CD"/>
                  </a:solidFill>
                </a:endParaRPr>
              </a:p>
              <a:p>
                <a:pPr algn="ctr"/>
                <a:r>
                  <a:rPr lang="en-US" sz="1600" b="1" dirty="0">
                    <a:solidFill>
                      <a:srgbClr val="000000"/>
                    </a:solidFill>
                  </a:rPr>
                  <a:t>Consumers buy more </a:t>
                </a:r>
                <a:r>
                  <a:rPr lang="en-US" sz="1600" b="1" dirty="0" smtClean="0">
                    <a:solidFill>
                      <a:srgbClr val="000000"/>
                    </a:solidFill>
                  </a:rPr>
                  <a:t>ES?</a:t>
                </a:r>
                <a:endParaRPr lang="en-US" sz="1600" b="1" dirty="0">
                  <a:solidFill>
                    <a:srgbClr val="000000"/>
                  </a:solidFill>
                </a:endParaRPr>
              </a:p>
              <a:p>
                <a:pPr algn="ctr"/>
                <a:endParaRPr lang="en-US" sz="1000" dirty="0">
                  <a:solidFill>
                    <a:srgbClr val="3337CD"/>
                  </a:solidFill>
                </a:endParaRPr>
              </a:p>
            </p:txBody>
          </p:sp>
          <p:sp>
            <p:nvSpPr>
              <p:cNvPr id="134" name="AutoShape 15"/>
              <p:cNvSpPr>
                <a:spLocks noChangeArrowheads="1"/>
              </p:cNvSpPr>
              <p:nvPr/>
            </p:nvSpPr>
            <p:spPr bwMode="auto">
              <a:xfrm>
                <a:off x="4415028" y="1143000"/>
                <a:ext cx="2364486" cy="5334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b="1" dirty="0">
                    <a:solidFill>
                      <a:srgbClr val="000000"/>
                    </a:solidFill>
                  </a:rPr>
                  <a:t>Citizens </a:t>
                </a:r>
                <a:r>
                  <a:rPr lang="ja-JP" altLang="en-US" sz="1600" b="1" dirty="0">
                    <a:solidFill>
                      <a:srgbClr val="000000"/>
                    </a:solidFill>
                  </a:rPr>
                  <a:t>“</a:t>
                </a:r>
                <a:r>
                  <a:rPr lang="en-US" sz="1600" b="1" dirty="0">
                    <a:solidFill>
                      <a:srgbClr val="000000"/>
                    </a:solidFill>
                  </a:rPr>
                  <a:t>vote</a:t>
                </a:r>
                <a:r>
                  <a:rPr lang="ja-JP" altLang="en-US" sz="1600" b="1" dirty="0">
                    <a:solidFill>
                      <a:srgbClr val="000000"/>
                    </a:solidFill>
                  </a:rPr>
                  <a:t>”</a:t>
                </a:r>
                <a:endParaRPr lang="en-US" sz="1600" b="1" dirty="0">
                  <a:solidFill>
                    <a:srgbClr val="000000"/>
                  </a:solidFill>
                </a:endParaRPr>
              </a:p>
              <a:p>
                <a:pPr algn="ctr"/>
                <a:r>
                  <a:rPr lang="en-US" sz="1600" b="1" dirty="0">
                    <a:solidFill>
                      <a:srgbClr val="000000"/>
                    </a:solidFill>
                  </a:rPr>
                  <a:t>f</a:t>
                </a:r>
                <a:r>
                  <a:rPr lang="en-US" sz="1600" b="1" dirty="0" smtClean="0">
                    <a:solidFill>
                      <a:srgbClr val="000000"/>
                    </a:solidFill>
                  </a:rPr>
                  <a:t>or more/ better ES.</a:t>
                </a:r>
                <a:endParaRPr lang="en-US" sz="1600" b="1" dirty="0">
                  <a:solidFill>
                    <a:srgbClr val="000000"/>
                  </a:solidFill>
                </a:endParaRPr>
              </a:p>
            </p:txBody>
          </p:sp>
          <p:sp>
            <p:nvSpPr>
              <p:cNvPr id="135" name="Line 18"/>
              <p:cNvSpPr>
                <a:spLocks noChangeShapeType="1"/>
              </p:cNvSpPr>
              <p:nvPr/>
            </p:nvSpPr>
            <p:spPr bwMode="auto">
              <a:xfrm>
                <a:off x="5474970" y="1646695"/>
                <a:ext cx="0" cy="22859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6" name="Line 33"/>
              <p:cNvSpPr>
                <a:spLocks noChangeShapeType="1"/>
              </p:cNvSpPr>
              <p:nvPr/>
            </p:nvSpPr>
            <p:spPr bwMode="auto">
              <a:xfrm>
                <a:off x="6208776" y="1982492"/>
                <a:ext cx="97459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 name="Line 4"/>
              <p:cNvSpPr>
                <a:spLocks noChangeShapeType="1"/>
              </p:cNvSpPr>
              <p:nvPr/>
            </p:nvSpPr>
            <p:spPr bwMode="auto">
              <a:xfrm flipH="1">
                <a:off x="1979676" y="1974742"/>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 name="Oval 12"/>
              <p:cNvSpPr>
                <a:spLocks noChangeArrowheads="1"/>
              </p:cNvSpPr>
              <p:nvPr/>
            </p:nvSpPr>
            <p:spPr bwMode="auto">
              <a:xfrm>
                <a:off x="2132076" y="1898542"/>
                <a:ext cx="287338" cy="228412"/>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41" name="Line 4"/>
              <p:cNvSpPr>
                <a:spLocks noChangeShapeType="1"/>
              </p:cNvSpPr>
              <p:nvPr/>
            </p:nvSpPr>
            <p:spPr bwMode="auto">
              <a:xfrm flipH="1">
                <a:off x="4170426" y="1982492"/>
                <a:ext cx="609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2" name="Oval 20"/>
              <p:cNvSpPr>
                <a:spLocks noChangeArrowheads="1"/>
              </p:cNvSpPr>
              <p:nvPr/>
            </p:nvSpPr>
            <p:spPr bwMode="auto">
              <a:xfrm>
                <a:off x="4333494" y="1898542"/>
                <a:ext cx="287338" cy="228412"/>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44" name="Oval 6"/>
              <p:cNvSpPr>
                <a:spLocks noChangeArrowheads="1"/>
              </p:cNvSpPr>
              <p:nvPr/>
            </p:nvSpPr>
            <p:spPr bwMode="auto">
              <a:xfrm>
                <a:off x="2458212" y="1562746"/>
                <a:ext cx="1712214" cy="86015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smtClean="0"/>
                  <a:t>Won’t pay the price?</a:t>
                </a:r>
                <a:endParaRPr lang="en-US" sz="1600" dirty="0"/>
              </a:p>
            </p:txBody>
          </p:sp>
          <p:sp>
            <p:nvSpPr>
              <p:cNvPr id="145" name="AutoShape 28"/>
              <p:cNvSpPr>
                <a:spLocks noChangeArrowheads="1"/>
              </p:cNvSpPr>
              <p:nvPr/>
            </p:nvSpPr>
            <p:spPr bwMode="auto">
              <a:xfrm>
                <a:off x="536712" y="1562746"/>
                <a:ext cx="1513831" cy="78395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GB" sz="1600" i="1" dirty="0" smtClean="0">
                    <a:solidFill>
                      <a:srgbClr val="000000"/>
                    </a:solidFill>
                  </a:rPr>
                  <a:t>‘</a:t>
                </a:r>
                <a:r>
                  <a:rPr lang="en-US" sz="1600" i="1" dirty="0" smtClean="0">
                    <a:solidFill>
                      <a:srgbClr val="000000"/>
                    </a:solidFill>
                  </a:rPr>
                  <a:t>cheap </a:t>
                </a:r>
                <a:r>
                  <a:rPr lang="en-US" sz="1600" i="1" dirty="0">
                    <a:solidFill>
                      <a:srgbClr val="000000"/>
                    </a:solidFill>
                  </a:rPr>
                  <a:t>talk</a:t>
                </a:r>
                <a:r>
                  <a:rPr lang="ja-JP" altLang="en-US" sz="1600" i="1" dirty="0">
                    <a:solidFill>
                      <a:srgbClr val="000000"/>
                    </a:solidFill>
                  </a:rPr>
                  <a:t>’</a:t>
                </a:r>
                <a:r>
                  <a:rPr lang="en-US" sz="1600" i="1" dirty="0">
                    <a:solidFill>
                      <a:srgbClr val="000000"/>
                    </a:solidFill>
                  </a:rPr>
                  <a:t> – markets </a:t>
                </a:r>
                <a:r>
                  <a:rPr lang="en-US" sz="1600" i="1" dirty="0" smtClean="0">
                    <a:solidFill>
                      <a:srgbClr val="000000"/>
                    </a:solidFill>
                  </a:rPr>
                  <a:t>working?</a:t>
                </a:r>
                <a:endParaRPr lang="en-US" sz="1600" i="1" dirty="0">
                  <a:solidFill>
                    <a:srgbClr val="000000"/>
                  </a:solidFill>
                </a:endParaRPr>
              </a:p>
            </p:txBody>
          </p:sp>
          <p:sp>
            <p:nvSpPr>
              <p:cNvPr id="152" name="AutoShape 28"/>
              <p:cNvSpPr>
                <a:spLocks noChangeArrowheads="1"/>
              </p:cNvSpPr>
              <p:nvPr/>
            </p:nvSpPr>
            <p:spPr bwMode="auto">
              <a:xfrm>
                <a:off x="7187183" y="1730644"/>
                <a:ext cx="1223010" cy="587643"/>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Markets</a:t>
                </a:r>
                <a:r>
                  <a:rPr lang="en-US" sz="1600" i="1" dirty="0">
                    <a:solidFill>
                      <a:srgbClr val="3337CD"/>
                    </a:solidFill>
                  </a:rPr>
                  <a:t> </a:t>
                </a:r>
                <a:r>
                  <a:rPr lang="en-US" sz="1600" i="1" dirty="0">
                    <a:solidFill>
                      <a:srgbClr val="000000"/>
                    </a:solidFill>
                  </a:rPr>
                  <a:t>working</a:t>
                </a:r>
              </a:p>
            </p:txBody>
          </p:sp>
        </p:grpSp>
        <p:sp>
          <p:nvSpPr>
            <p:cNvPr id="114" name="Oval 12"/>
            <p:cNvSpPr>
              <a:spLocks noChangeArrowheads="1"/>
            </p:cNvSpPr>
            <p:nvPr/>
          </p:nvSpPr>
          <p:spPr bwMode="auto">
            <a:xfrm>
              <a:off x="6400800" y="1764836"/>
              <a:ext cx="268288" cy="271927"/>
            </a:xfrm>
            <a:prstGeom prst="ellipse">
              <a:avLst/>
            </a:prstGeom>
            <a:solidFill>
              <a:schemeClr val="bg1"/>
            </a:solidFill>
            <a:ln w="9525">
              <a:solidFill>
                <a:schemeClr val="tx1"/>
              </a:solidFill>
              <a:round/>
              <a:headEnd/>
              <a:tailEnd/>
            </a:ln>
          </p:spPr>
          <p:txBody>
            <a:bodyPr wrap="none" anchor="ctr"/>
            <a:lstStyle/>
            <a:p>
              <a:pPr algn="ctr"/>
              <a:r>
                <a:rPr lang="en-US" sz="1000" dirty="0"/>
                <a:t>Y</a:t>
              </a:r>
            </a:p>
          </p:txBody>
        </p:sp>
      </p:grpSp>
      <p:sp>
        <p:nvSpPr>
          <p:cNvPr id="4" name="TextBox 3"/>
          <p:cNvSpPr txBox="1"/>
          <p:nvPr/>
        </p:nvSpPr>
        <p:spPr>
          <a:xfrm>
            <a:off x="1006388" y="3809777"/>
            <a:ext cx="6935830" cy="1569660"/>
          </a:xfrm>
          <a:prstGeom prst="rect">
            <a:avLst/>
          </a:prstGeom>
          <a:noFill/>
        </p:spPr>
        <p:txBody>
          <a:bodyPr wrap="square" rtlCol="0">
            <a:spAutoFit/>
          </a:bodyPr>
          <a:lstStyle/>
          <a:p>
            <a:r>
              <a:rPr lang="en-US" sz="2400" dirty="0" smtClean="0"/>
              <a:t>A thought experiment – supposing that we had ‘reliable’ data on Votes, WTP and actual spending on ES, would we expect these three to say the same thing?</a:t>
            </a:r>
            <a:endParaRPr lang="en-US" sz="2400" dirty="0"/>
          </a:p>
        </p:txBody>
      </p:sp>
    </p:spTree>
    <p:extLst>
      <p:ext uri="{BB962C8B-B14F-4D97-AF65-F5344CB8AC3E}">
        <p14:creationId xmlns:p14="http://schemas.microsoft.com/office/powerpoint/2010/main" val="34214585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10"/>
                                        </p:tgtEl>
                                        <p:attrNameLst>
                                          <p:attrName>style.visibility</p:attrName>
                                        </p:attrNameLst>
                                      </p:cBhvr>
                                      <p:to>
                                        <p:strVal val="visible"/>
                                      </p:to>
                                    </p:set>
                                    <p:animEffect transition="in" filter="dissolve">
                                      <p:cBhvr>
                                        <p:cTn id="7"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688" y="151264"/>
            <a:ext cx="8229600" cy="1143000"/>
          </a:xfrm>
        </p:spPr>
        <p:style>
          <a:lnRef idx="1">
            <a:schemeClr val="dk1"/>
          </a:lnRef>
          <a:fillRef idx="2">
            <a:schemeClr val="dk1"/>
          </a:fillRef>
          <a:effectRef idx="1">
            <a:schemeClr val="dk1"/>
          </a:effectRef>
          <a:fontRef idx="minor">
            <a:schemeClr val="dk1"/>
          </a:fontRef>
        </p:style>
        <p:txBody>
          <a:bodyPr anchor="ctr"/>
          <a:lstStyle/>
          <a:p>
            <a:pPr algn="ctr"/>
            <a:r>
              <a:rPr lang="en-US" dirty="0" smtClean="0"/>
              <a:t>How much?</a:t>
            </a:r>
            <a:endParaRPr lang="en-US" dirty="0"/>
          </a:p>
        </p:txBody>
      </p:sp>
      <p:grpSp>
        <p:nvGrpSpPr>
          <p:cNvPr id="110" name="Group 109"/>
          <p:cNvGrpSpPr/>
          <p:nvPr/>
        </p:nvGrpSpPr>
        <p:grpSpPr>
          <a:xfrm>
            <a:off x="0" y="1543201"/>
            <a:ext cx="8055532" cy="4919687"/>
            <a:chOff x="675610" y="1100138"/>
            <a:chExt cx="7477789" cy="4298010"/>
          </a:xfrm>
        </p:grpSpPr>
        <p:grpSp>
          <p:nvGrpSpPr>
            <p:cNvPr id="131" name="Group 52"/>
            <p:cNvGrpSpPr>
              <a:grpSpLocks/>
            </p:cNvGrpSpPr>
            <p:nvPr/>
          </p:nvGrpSpPr>
          <p:grpSpPr bwMode="auto">
            <a:xfrm>
              <a:off x="675610" y="1100138"/>
              <a:ext cx="7477789" cy="3733800"/>
              <a:chOff x="408958" y="1143000"/>
              <a:chExt cx="8001235" cy="4113508"/>
            </a:xfrm>
          </p:grpSpPr>
          <p:sp>
            <p:nvSpPr>
              <p:cNvPr id="132" name="Oval 6"/>
              <p:cNvSpPr>
                <a:spLocks noChangeArrowheads="1"/>
              </p:cNvSpPr>
              <p:nvPr/>
            </p:nvSpPr>
            <p:spPr bwMode="auto">
              <a:xfrm>
                <a:off x="536712" y="2821983"/>
                <a:ext cx="1976363" cy="91956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a:t>O</a:t>
                </a:r>
                <a:r>
                  <a:rPr lang="en-US" sz="1600" dirty="0" smtClean="0"/>
                  <a:t>thers </a:t>
                </a:r>
                <a:r>
                  <a:rPr lang="en-US" sz="1600" dirty="0"/>
                  <a:t>don</a:t>
                </a:r>
                <a:r>
                  <a:rPr lang="ja-JP" altLang="en-US" sz="1600" dirty="0"/>
                  <a:t>’</a:t>
                </a:r>
                <a:r>
                  <a:rPr lang="en-US" sz="1600" dirty="0"/>
                  <a:t>t (free rider problem)?</a:t>
                </a:r>
              </a:p>
            </p:txBody>
          </p:sp>
          <p:sp>
            <p:nvSpPr>
              <p:cNvPr id="133" name="AutoShape 7"/>
              <p:cNvSpPr>
                <a:spLocks noChangeArrowheads="1"/>
              </p:cNvSpPr>
              <p:nvPr/>
            </p:nvSpPr>
            <p:spPr bwMode="auto">
              <a:xfrm>
                <a:off x="4572000" y="1814593"/>
                <a:ext cx="1799844" cy="666670"/>
              </a:xfrm>
              <a:prstGeom prst="hexagon">
                <a:avLst>
                  <a:gd name="adj" fmla="val 53095"/>
                  <a:gd name="vf" fmla="val 11547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endParaRPr lang="en-US" sz="1000" dirty="0">
                  <a:solidFill>
                    <a:srgbClr val="3337CD"/>
                  </a:solidFill>
                </a:endParaRPr>
              </a:p>
              <a:p>
                <a:pPr algn="ctr"/>
                <a:r>
                  <a:rPr lang="en-US" sz="1600" b="1" dirty="0">
                    <a:solidFill>
                      <a:srgbClr val="000000"/>
                    </a:solidFill>
                  </a:rPr>
                  <a:t>Consumers buy more </a:t>
                </a:r>
                <a:r>
                  <a:rPr lang="en-US" sz="1600" b="1" dirty="0" smtClean="0">
                    <a:solidFill>
                      <a:srgbClr val="000000"/>
                    </a:solidFill>
                  </a:rPr>
                  <a:t>ES?</a:t>
                </a:r>
                <a:endParaRPr lang="en-US" sz="1600" b="1" dirty="0">
                  <a:solidFill>
                    <a:srgbClr val="000000"/>
                  </a:solidFill>
                </a:endParaRPr>
              </a:p>
              <a:p>
                <a:pPr algn="ctr"/>
                <a:endParaRPr lang="en-US" sz="1000" dirty="0">
                  <a:solidFill>
                    <a:srgbClr val="3337CD"/>
                  </a:solidFill>
                </a:endParaRPr>
              </a:p>
            </p:txBody>
          </p:sp>
          <p:sp>
            <p:nvSpPr>
              <p:cNvPr id="134" name="AutoShape 15"/>
              <p:cNvSpPr>
                <a:spLocks noChangeArrowheads="1"/>
              </p:cNvSpPr>
              <p:nvPr/>
            </p:nvSpPr>
            <p:spPr bwMode="auto">
              <a:xfrm>
                <a:off x="4415028" y="1143000"/>
                <a:ext cx="2364486" cy="5334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b="1" dirty="0">
                    <a:solidFill>
                      <a:srgbClr val="000000"/>
                    </a:solidFill>
                  </a:rPr>
                  <a:t>Citizens </a:t>
                </a:r>
                <a:r>
                  <a:rPr lang="ja-JP" altLang="en-US" sz="1600" b="1" dirty="0">
                    <a:solidFill>
                      <a:srgbClr val="000000"/>
                    </a:solidFill>
                  </a:rPr>
                  <a:t>“</a:t>
                </a:r>
                <a:r>
                  <a:rPr lang="en-US" sz="1600" b="1" dirty="0">
                    <a:solidFill>
                      <a:srgbClr val="000000"/>
                    </a:solidFill>
                  </a:rPr>
                  <a:t>vote</a:t>
                </a:r>
                <a:r>
                  <a:rPr lang="ja-JP" altLang="en-US" sz="1600" b="1" dirty="0">
                    <a:solidFill>
                      <a:srgbClr val="000000"/>
                    </a:solidFill>
                  </a:rPr>
                  <a:t>”</a:t>
                </a:r>
                <a:endParaRPr lang="en-US" sz="1600" b="1" dirty="0">
                  <a:solidFill>
                    <a:srgbClr val="000000"/>
                  </a:solidFill>
                </a:endParaRPr>
              </a:p>
              <a:p>
                <a:pPr algn="ctr"/>
                <a:r>
                  <a:rPr lang="en-US" sz="1600" b="1" dirty="0">
                    <a:solidFill>
                      <a:srgbClr val="000000"/>
                    </a:solidFill>
                  </a:rPr>
                  <a:t>f</a:t>
                </a:r>
                <a:r>
                  <a:rPr lang="en-US" sz="1600" b="1" dirty="0" smtClean="0">
                    <a:solidFill>
                      <a:srgbClr val="000000"/>
                    </a:solidFill>
                  </a:rPr>
                  <a:t>or more/ better ES.</a:t>
                </a:r>
                <a:endParaRPr lang="en-US" sz="1600" b="1" dirty="0">
                  <a:solidFill>
                    <a:srgbClr val="000000"/>
                  </a:solidFill>
                </a:endParaRPr>
              </a:p>
            </p:txBody>
          </p:sp>
          <p:sp>
            <p:nvSpPr>
              <p:cNvPr id="135" name="Line 18"/>
              <p:cNvSpPr>
                <a:spLocks noChangeShapeType="1"/>
              </p:cNvSpPr>
              <p:nvPr/>
            </p:nvSpPr>
            <p:spPr bwMode="auto">
              <a:xfrm>
                <a:off x="5474970" y="1646695"/>
                <a:ext cx="0" cy="22859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6" name="Line 33"/>
              <p:cNvSpPr>
                <a:spLocks noChangeShapeType="1"/>
              </p:cNvSpPr>
              <p:nvPr/>
            </p:nvSpPr>
            <p:spPr bwMode="auto">
              <a:xfrm>
                <a:off x="6208776" y="1982492"/>
                <a:ext cx="97459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 name="Line 4"/>
              <p:cNvSpPr>
                <a:spLocks noChangeShapeType="1"/>
              </p:cNvSpPr>
              <p:nvPr/>
            </p:nvSpPr>
            <p:spPr bwMode="auto">
              <a:xfrm flipH="1">
                <a:off x="1979676" y="1974742"/>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 name="Oval 12"/>
              <p:cNvSpPr>
                <a:spLocks noChangeArrowheads="1"/>
              </p:cNvSpPr>
              <p:nvPr/>
            </p:nvSpPr>
            <p:spPr bwMode="auto">
              <a:xfrm>
                <a:off x="2132076" y="1898542"/>
                <a:ext cx="287338" cy="228412"/>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41" name="Line 4"/>
              <p:cNvSpPr>
                <a:spLocks noChangeShapeType="1"/>
              </p:cNvSpPr>
              <p:nvPr/>
            </p:nvSpPr>
            <p:spPr bwMode="auto">
              <a:xfrm flipH="1">
                <a:off x="4170426" y="1982492"/>
                <a:ext cx="609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2" name="Oval 20"/>
              <p:cNvSpPr>
                <a:spLocks noChangeArrowheads="1"/>
              </p:cNvSpPr>
              <p:nvPr/>
            </p:nvSpPr>
            <p:spPr bwMode="auto">
              <a:xfrm>
                <a:off x="4333494" y="1898542"/>
                <a:ext cx="287338" cy="228412"/>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44" name="Oval 6"/>
              <p:cNvSpPr>
                <a:spLocks noChangeArrowheads="1"/>
              </p:cNvSpPr>
              <p:nvPr/>
            </p:nvSpPr>
            <p:spPr bwMode="auto">
              <a:xfrm>
                <a:off x="2458212" y="1562746"/>
                <a:ext cx="1712214" cy="86015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smtClean="0"/>
                  <a:t>Won’t pay the price?</a:t>
                </a:r>
                <a:endParaRPr lang="en-US" sz="1600" dirty="0"/>
              </a:p>
            </p:txBody>
          </p:sp>
          <p:sp>
            <p:nvSpPr>
              <p:cNvPr id="145" name="AutoShape 28"/>
              <p:cNvSpPr>
                <a:spLocks noChangeArrowheads="1"/>
              </p:cNvSpPr>
              <p:nvPr/>
            </p:nvSpPr>
            <p:spPr bwMode="auto">
              <a:xfrm>
                <a:off x="536712" y="1562746"/>
                <a:ext cx="1513831" cy="78395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GB" sz="1600" i="1" dirty="0" smtClean="0">
                    <a:solidFill>
                      <a:srgbClr val="000000"/>
                    </a:solidFill>
                  </a:rPr>
                  <a:t>‘</a:t>
                </a:r>
                <a:r>
                  <a:rPr lang="en-US" sz="1600" i="1" dirty="0" smtClean="0">
                    <a:solidFill>
                      <a:srgbClr val="000000"/>
                    </a:solidFill>
                  </a:rPr>
                  <a:t>cheap </a:t>
                </a:r>
                <a:r>
                  <a:rPr lang="en-US" sz="1600" i="1" dirty="0">
                    <a:solidFill>
                      <a:srgbClr val="000000"/>
                    </a:solidFill>
                  </a:rPr>
                  <a:t>talk</a:t>
                </a:r>
                <a:r>
                  <a:rPr lang="ja-JP" altLang="en-US" sz="1600" i="1" dirty="0">
                    <a:solidFill>
                      <a:srgbClr val="000000"/>
                    </a:solidFill>
                  </a:rPr>
                  <a:t>’</a:t>
                </a:r>
                <a:r>
                  <a:rPr lang="en-US" sz="1600" i="1" dirty="0">
                    <a:solidFill>
                      <a:srgbClr val="000000"/>
                    </a:solidFill>
                  </a:rPr>
                  <a:t> – markets </a:t>
                </a:r>
                <a:r>
                  <a:rPr lang="en-US" sz="1600" i="1" dirty="0" smtClean="0">
                    <a:solidFill>
                      <a:srgbClr val="000000"/>
                    </a:solidFill>
                  </a:rPr>
                  <a:t>working?</a:t>
                </a:r>
                <a:endParaRPr lang="en-US" sz="1600" i="1" dirty="0">
                  <a:solidFill>
                    <a:srgbClr val="000000"/>
                  </a:solidFill>
                </a:endParaRPr>
              </a:p>
            </p:txBody>
          </p:sp>
          <p:sp>
            <p:nvSpPr>
              <p:cNvPr id="147" name="AutoShape 7"/>
              <p:cNvSpPr>
                <a:spLocks noChangeArrowheads="1"/>
              </p:cNvSpPr>
              <p:nvPr/>
            </p:nvSpPr>
            <p:spPr bwMode="auto">
              <a:xfrm>
                <a:off x="408958" y="4081220"/>
                <a:ext cx="2293857" cy="576262"/>
              </a:xfrm>
              <a:prstGeom prst="hexagon">
                <a:avLst>
                  <a:gd name="adj" fmla="val 53089"/>
                  <a:gd name="vf" fmla="val 11547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endParaRPr lang="en-US" sz="1000" dirty="0">
                  <a:solidFill>
                    <a:srgbClr val="3337CD"/>
                  </a:solidFill>
                </a:endParaRPr>
              </a:p>
              <a:p>
                <a:pPr algn="ctr"/>
                <a:r>
                  <a:rPr lang="en-US" sz="1600" dirty="0">
                    <a:solidFill>
                      <a:srgbClr val="000000"/>
                    </a:solidFill>
                  </a:rPr>
                  <a:t>Free rider deficit &gt; market deficit?</a:t>
                </a:r>
              </a:p>
              <a:p>
                <a:pPr algn="ctr"/>
                <a:endParaRPr lang="en-US" sz="1000" dirty="0">
                  <a:solidFill>
                    <a:srgbClr val="3337CD"/>
                  </a:solidFill>
                </a:endParaRPr>
              </a:p>
            </p:txBody>
          </p:sp>
          <p:sp>
            <p:nvSpPr>
              <p:cNvPr id="148" name="Line 4"/>
              <p:cNvSpPr>
                <a:spLocks noChangeShapeType="1"/>
              </p:cNvSpPr>
              <p:nvPr/>
            </p:nvSpPr>
            <p:spPr bwMode="auto">
              <a:xfrm flipH="1">
                <a:off x="2132076" y="2150390"/>
                <a:ext cx="2446020" cy="92344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 name="Oval 20"/>
              <p:cNvSpPr>
                <a:spLocks noChangeArrowheads="1"/>
              </p:cNvSpPr>
              <p:nvPr/>
            </p:nvSpPr>
            <p:spPr bwMode="auto">
              <a:xfrm>
                <a:off x="2702814" y="2654085"/>
                <a:ext cx="287338" cy="238932"/>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50" name="Line 4"/>
              <p:cNvSpPr>
                <a:spLocks noChangeShapeType="1"/>
              </p:cNvSpPr>
              <p:nvPr/>
            </p:nvSpPr>
            <p:spPr bwMode="auto">
              <a:xfrm>
                <a:off x="1642872" y="3661475"/>
                <a:ext cx="0" cy="50369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 name="Line 4"/>
              <p:cNvSpPr>
                <a:spLocks noChangeShapeType="1"/>
              </p:cNvSpPr>
              <p:nvPr/>
            </p:nvSpPr>
            <p:spPr bwMode="auto">
              <a:xfrm>
                <a:off x="1235202" y="4668864"/>
                <a:ext cx="0" cy="58764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 name="AutoShape 28"/>
              <p:cNvSpPr>
                <a:spLocks noChangeArrowheads="1"/>
              </p:cNvSpPr>
              <p:nvPr/>
            </p:nvSpPr>
            <p:spPr bwMode="auto">
              <a:xfrm>
                <a:off x="7187183" y="1730644"/>
                <a:ext cx="1223010" cy="587643"/>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Markets</a:t>
                </a:r>
                <a:r>
                  <a:rPr lang="en-US" sz="1600" i="1" dirty="0">
                    <a:solidFill>
                      <a:srgbClr val="3337CD"/>
                    </a:solidFill>
                  </a:rPr>
                  <a:t> </a:t>
                </a:r>
                <a:r>
                  <a:rPr lang="en-US" sz="1600" i="1" dirty="0">
                    <a:solidFill>
                      <a:srgbClr val="000000"/>
                    </a:solidFill>
                  </a:rPr>
                  <a:t>working</a:t>
                </a:r>
              </a:p>
            </p:txBody>
          </p:sp>
        </p:grpSp>
        <p:sp>
          <p:nvSpPr>
            <p:cNvPr id="114" name="Oval 12"/>
            <p:cNvSpPr>
              <a:spLocks noChangeArrowheads="1"/>
            </p:cNvSpPr>
            <p:nvPr/>
          </p:nvSpPr>
          <p:spPr bwMode="auto">
            <a:xfrm>
              <a:off x="6400800" y="1764836"/>
              <a:ext cx="268288" cy="271927"/>
            </a:xfrm>
            <a:prstGeom prst="ellipse">
              <a:avLst/>
            </a:prstGeom>
            <a:solidFill>
              <a:schemeClr val="bg1"/>
            </a:solidFill>
            <a:ln w="9525">
              <a:solidFill>
                <a:schemeClr val="tx1"/>
              </a:solidFill>
              <a:round/>
              <a:headEnd/>
              <a:tailEnd/>
            </a:ln>
          </p:spPr>
          <p:txBody>
            <a:bodyPr wrap="none" anchor="ctr"/>
            <a:lstStyle/>
            <a:p>
              <a:pPr algn="ctr"/>
              <a:r>
                <a:rPr lang="en-US" sz="1000" dirty="0"/>
                <a:t>Y</a:t>
              </a:r>
            </a:p>
          </p:txBody>
        </p:sp>
        <p:sp>
          <p:nvSpPr>
            <p:cNvPr id="115" name="Oval 12"/>
            <p:cNvSpPr>
              <a:spLocks noChangeArrowheads="1"/>
            </p:cNvSpPr>
            <p:nvPr/>
          </p:nvSpPr>
          <p:spPr bwMode="auto">
            <a:xfrm>
              <a:off x="1676400" y="35052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19" name="AutoShape 28"/>
            <p:cNvSpPr>
              <a:spLocks noChangeArrowheads="1"/>
            </p:cNvSpPr>
            <p:nvPr/>
          </p:nvSpPr>
          <p:spPr bwMode="auto">
            <a:xfrm>
              <a:off x="795005" y="4820299"/>
              <a:ext cx="1149681" cy="577849"/>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Markets</a:t>
              </a:r>
              <a:r>
                <a:rPr lang="en-US" sz="1600" i="1" dirty="0">
                  <a:solidFill>
                    <a:srgbClr val="3337CD"/>
                  </a:solidFill>
                </a:rPr>
                <a:t> </a:t>
              </a:r>
              <a:r>
                <a:rPr lang="en-US" sz="1600" i="1" dirty="0">
                  <a:solidFill>
                    <a:srgbClr val="000000"/>
                  </a:solidFill>
                </a:rPr>
                <a:t>working</a:t>
              </a:r>
            </a:p>
          </p:txBody>
        </p:sp>
        <p:sp>
          <p:nvSpPr>
            <p:cNvPr id="120" name="Oval 20"/>
            <p:cNvSpPr>
              <a:spLocks noChangeArrowheads="1"/>
            </p:cNvSpPr>
            <p:nvPr/>
          </p:nvSpPr>
          <p:spPr bwMode="auto">
            <a:xfrm>
              <a:off x="1295400" y="4419600"/>
              <a:ext cx="268288" cy="217488"/>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grpSp>
      <p:sp>
        <p:nvSpPr>
          <p:cNvPr id="3" name="TextBox 2"/>
          <p:cNvSpPr txBox="1"/>
          <p:nvPr/>
        </p:nvSpPr>
        <p:spPr>
          <a:xfrm>
            <a:off x="4196192" y="4275951"/>
            <a:ext cx="3859340" cy="1754327"/>
          </a:xfrm>
          <a:prstGeom prst="rect">
            <a:avLst/>
          </a:prstGeom>
          <a:noFill/>
        </p:spPr>
        <p:txBody>
          <a:bodyPr wrap="square" rtlCol="0">
            <a:spAutoFit/>
          </a:bodyPr>
          <a:lstStyle/>
          <a:p>
            <a:r>
              <a:rPr lang="en-US" b="1" i="1" dirty="0" smtClean="0"/>
              <a:t>Free-Rider deficit</a:t>
            </a:r>
            <a:r>
              <a:rPr lang="en-US" dirty="0" smtClean="0"/>
              <a:t>:  the difference between the sum of individual WTPs and the sum of WTPs conditional on other people also paying for ES.</a:t>
            </a:r>
          </a:p>
          <a:p>
            <a:r>
              <a:rPr lang="en-US" b="1" i="1" dirty="0" smtClean="0"/>
              <a:t>Market deficit</a:t>
            </a:r>
            <a:r>
              <a:rPr lang="en-US" dirty="0" smtClean="0"/>
              <a:t>: the cost of providing the (additional) ES.</a:t>
            </a:r>
            <a:endParaRPr lang="en-US" dirty="0"/>
          </a:p>
        </p:txBody>
      </p:sp>
    </p:spTree>
    <p:extLst>
      <p:ext uri="{BB962C8B-B14F-4D97-AF65-F5344CB8AC3E}">
        <p14:creationId xmlns:p14="http://schemas.microsoft.com/office/powerpoint/2010/main" val="26376326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688" y="151264"/>
            <a:ext cx="8229600" cy="1143000"/>
          </a:xfrm>
        </p:spPr>
        <p:style>
          <a:lnRef idx="1">
            <a:schemeClr val="dk1"/>
          </a:lnRef>
          <a:fillRef idx="2">
            <a:schemeClr val="dk1"/>
          </a:fillRef>
          <a:effectRef idx="1">
            <a:schemeClr val="dk1"/>
          </a:effectRef>
          <a:fontRef idx="minor">
            <a:schemeClr val="dk1"/>
          </a:fontRef>
        </p:style>
        <p:txBody>
          <a:bodyPr anchor="ctr"/>
          <a:lstStyle/>
          <a:p>
            <a:pPr algn="ctr"/>
            <a:r>
              <a:rPr lang="en-US" dirty="0" smtClean="0"/>
              <a:t>How much?</a:t>
            </a:r>
            <a:endParaRPr lang="en-US" dirty="0"/>
          </a:p>
        </p:txBody>
      </p:sp>
      <p:grpSp>
        <p:nvGrpSpPr>
          <p:cNvPr id="110" name="Group 109"/>
          <p:cNvGrpSpPr/>
          <p:nvPr/>
        </p:nvGrpSpPr>
        <p:grpSpPr>
          <a:xfrm>
            <a:off x="0" y="1543201"/>
            <a:ext cx="8496451" cy="4919687"/>
            <a:chOff x="675610" y="1100138"/>
            <a:chExt cx="7887085" cy="4298010"/>
          </a:xfrm>
        </p:grpSpPr>
        <p:grpSp>
          <p:nvGrpSpPr>
            <p:cNvPr id="131" name="Group 52"/>
            <p:cNvGrpSpPr>
              <a:grpSpLocks/>
            </p:cNvGrpSpPr>
            <p:nvPr/>
          </p:nvGrpSpPr>
          <p:grpSpPr bwMode="auto">
            <a:xfrm>
              <a:off x="675610" y="1100138"/>
              <a:ext cx="7887085" cy="4298010"/>
              <a:chOff x="408958" y="1143000"/>
              <a:chExt cx="8439182" cy="4735095"/>
            </a:xfrm>
          </p:grpSpPr>
          <p:sp>
            <p:nvSpPr>
              <p:cNvPr id="132" name="Oval 6"/>
              <p:cNvSpPr>
                <a:spLocks noChangeArrowheads="1"/>
              </p:cNvSpPr>
              <p:nvPr/>
            </p:nvSpPr>
            <p:spPr bwMode="auto">
              <a:xfrm>
                <a:off x="536712" y="2821983"/>
                <a:ext cx="1976363" cy="91956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a:t>O</a:t>
                </a:r>
                <a:r>
                  <a:rPr lang="en-US" sz="1600" dirty="0" smtClean="0"/>
                  <a:t>thers </a:t>
                </a:r>
                <a:r>
                  <a:rPr lang="en-US" sz="1600" dirty="0"/>
                  <a:t>don</a:t>
                </a:r>
                <a:r>
                  <a:rPr lang="ja-JP" altLang="en-US" sz="1600" dirty="0"/>
                  <a:t>’</a:t>
                </a:r>
                <a:r>
                  <a:rPr lang="en-US" sz="1600" dirty="0"/>
                  <a:t>t (free rider problem)?</a:t>
                </a:r>
              </a:p>
            </p:txBody>
          </p:sp>
          <p:sp>
            <p:nvSpPr>
              <p:cNvPr id="133" name="AutoShape 7"/>
              <p:cNvSpPr>
                <a:spLocks noChangeArrowheads="1"/>
              </p:cNvSpPr>
              <p:nvPr/>
            </p:nvSpPr>
            <p:spPr bwMode="auto">
              <a:xfrm>
                <a:off x="4572000" y="1814593"/>
                <a:ext cx="1799844" cy="666670"/>
              </a:xfrm>
              <a:prstGeom prst="hexagon">
                <a:avLst>
                  <a:gd name="adj" fmla="val 53095"/>
                  <a:gd name="vf" fmla="val 11547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endParaRPr lang="en-US" sz="1000" dirty="0">
                  <a:solidFill>
                    <a:srgbClr val="3337CD"/>
                  </a:solidFill>
                </a:endParaRPr>
              </a:p>
              <a:p>
                <a:pPr algn="ctr"/>
                <a:r>
                  <a:rPr lang="en-US" sz="1600" b="1" dirty="0">
                    <a:solidFill>
                      <a:srgbClr val="000000"/>
                    </a:solidFill>
                  </a:rPr>
                  <a:t>Consumers buy more </a:t>
                </a:r>
                <a:r>
                  <a:rPr lang="en-US" sz="1600" b="1" dirty="0" smtClean="0">
                    <a:solidFill>
                      <a:srgbClr val="000000"/>
                    </a:solidFill>
                  </a:rPr>
                  <a:t>ES?</a:t>
                </a:r>
                <a:endParaRPr lang="en-US" sz="1600" b="1" dirty="0">
                  <a:solidFill>
                    <a:srgbClr val="000000"/>
                  </a:solidFill>
                </a:endParaRPr>
              </a:p>
              <a:p>
                <a:pPr algn="ctr"/>
                <a:endParaRPr lang="en-US" sz="1000" dirty="0">
                  <a:solidFill>
                    <a:srgbClr val="3337CD"/>
                  </a:solidFill>
                </a:endParaRPr>
              </a:p>
            </p:txBody>
          </p:sp>
          <p:sp>
            <p:nvSpPr>
              <p:cNvPr id="134" name="AutoShape 15"/>
              <p:cNvSpPr>
                <a:spLocks noChangeArrowheads="1"/>
              </p:cNvSpPr>
              <p:nvPr/>
            </p:nvSpPr>
            <p:spPr bwMode="auto">
              <a:xfrm>
                <a:off x="4415028" y="1143000"/>
                <a:ext cx="2364486" cy="5334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b="1" dirty="0">
                    <a:solidFill>
                      <a:srgbClr val="000000"/>
                    </a:solidFill>
                  </a:rPr>
                  <a:t>Citizens </a:t>
                </a:r>
                <a:r>
                  <a:rPr lang="ja-JP" altLang="en-US" sz="1600" b="1" dirty="0">
                    <a:solidFill>
                      <a:srgbClr val="000000"/>
                    </a:solidFill>
                  </a:rPr>
                  <a:t>“</a:t>
                </a:r>
                <a:r>
                  <a:rPr lang="en-US" sz="1600" b="1" dirty="0">
                    <a:solidFill>
                      <a:srgbClr val="000000"/>
                    </a:solidFill>
                  </a:rPr>
                  <a:t>vote</a:t>
                </a:r>
                <a:r>
                  <a:rPr lang="ja-JP" altLang="en-US" sz="1600" b="1" dirty="0">
                    <a:solidFill>
                      <a:srgbClr val="000000"/>
                    </a:solidFill>
                  </a:rPr>
                  <a:t>”</a:t>
                </a:r>
                <a:endParaRPr lang="en-US" sz="1600" b="1" dirty="0">
                  <a:solidFill>
                    <a:srgbClr val="000000"/>
                  </a:solidFill>
                </a:endParaRPr>
              </a:p>
              <a:p>
                <a:pPr algn="ctr"/>
                <a:r>
                  <a:rPr lang="en-US" sz="1600" b="1" dirty="0">
                    <a:solidFill>
                      <a:srgbClr val="000000"/>
                    </a:solidFill>
                  </a:rPr>
                  <a:t>f</a:t>
                </a:r>
                <a:r>
                  <a:rPr lang="en-US" sz="1600" b="1" dirty="0" smtClean="0">
                    <a:solidFill>
                      <a:srgbClr val="000000"/>
                    </a:solidFill>
                  </a:rPr>
                  <a:t>or more/ better ES.</a:t>
                </a:r>
                <a:endParaRPr lang="en-US" sz="1600" b="1" dirty="0">
                  <a:solidFill>
                    <a:srgbClr val="000000"/>
                  </a:solidFill>
                </a:endParaRPr>
              </a:p>
            </p:txBody>
          </p:sp>
          <p:sp>
            <p:nvSpPr>
              <p:cNvPr id="135" name="Line 18"/>
              <p:cNvSpPr>
                <a:spLocks noChangeShapeType="1"/>
              </p:cNvSpPr>
              <p:nvPr/>
            </p:nvSpPr>
            <p:spPr bwMode="auto">
              <a:xfrm>
                <a:off x="5474970" y="1646695"/>
                <a:ext cx="0" cy="22859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6" name="Line 33"/>
              <p:cNvSpPr>
                <a:spLocks noChangeShapeType="1"/>
              </p:cNvSpPr>
              <p:nvPr/>
            </p:nvSpPr>
            <p:spPr bwMode="auto">
              <a:xfrm>
                <a:off x="6208776" y="1982492"/>
                <a:ext cx="97459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 name="Line 4"/>
              <p:cNvSpPr>
                <a:spLocks noChangeShapeType="1"/>
              </p:cNvSpPr>
              <p:nvPr/>
            </p:nvSpPr>
            <p:spPr bwMode="auto">
              <a:xfrm flipH="1">
                <a:off x="1979676" y="1974742"/>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 name="Oval 12"/>
              <p:cNvSpPr>
                <a:spLocks noChangeArrowheads="1"/>
              </p:cNvSpPr>
              <p:nvPr/>
            </p:nvSpPr>
            <p:spPr bwMode="auto">
              <a:xfrm>
                <a:off x="2132076" y="1898542"/>
                <a:ext cx="287338" cy="228412"/>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41" name="Line 4"/>
              <p:cNvSpPr>
                <a:spLocks noChangeShapeType="1"/>
              </p:cNvSpPr>
              <p:nvPr/>
            </p:nvSpPr>
            <p:spPr bwMode="auto">
              <a:xfrm flipH="1">
                <a:off x="4170426" y="1982492"/>
                <a:ext cx="609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2" name="Oval 20"/>
              <p:cNvSpPr>
                <a:spLocks noChangeArrowheads="1"/>
              </p:cNvSpPr>
              <p:nvPr/>
            </p:nvSpPr>
            <p:spPr bwMode="auto">
              <a:xfrm>
                <a:off x="4333494" y="1898542"/>
                <a:ext cx="287338" cy="228412"/>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44" name="Oval 6"/>
              <p:cNvSpPr>
                <a:spLocks noChangeArrowheads="1"/>
              </p:cNvSpPr>
              <p:nvPr/>
            </p:nvSpPr>
            <p:spPr bwMode="auto">
              <a:xfrm>
                <a:off x="2458212" y="1562746"/>
                <a:ext cx="1712214" cy="86015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smtClean="0"/>
                  <a:t>Won’t pay the price?</a:t>
                </a:r>
                <a:endParaRPr lang="en-US" sz="1600" dirty="0"/>
              </a:p>
            </p:txBody>
          </p:sp>
          <p:sp>
            <p:nvSpPr>
              <p:cNvPr id="145" name="AutoShape 28"/>
              <p:cNvSpPr>
                <a:spLocks noChangeArrowheads="1"/>
              </p:cNvSpPr>
              <p:nvPr/>
            </p:nvSpPr>
            <p:spPr bwMode="auto">
              <a:xfrm>
                <a:off x="536712" y="1562746"/>
                <a:ext cx="1513831" cy="78395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GB" sz="1600" i="1" dirty="0" smtClean="0">
                    <a:solidFill>
                      <a:srgbClr val="000000"/>
                    </a:solidFill>
                  </a:rPr>
                  <a:t>‘</a:t>
                </a:r>
                <a:r>
                  <a:rPr lang="en-US" sz="1600" i="1" dirty="0" smtClean="0">
                    <a:solidFill>
                      <a:srgbClr val="000000"/>
                    </a:solidFill>
                  </a:rPr>
                  <a:t>cheap </a:t>
                </a:r>
                <a:r>
                  <a:rPr lang="en-US" sz="1600" i="1" dirty="0">
                    <a:solidFill>
                      <a:srgbClr val="000000"/>
                    </a:solidFill>
                  </a:rPr>
                  <a:t>talk</a:t>
                </a:r>
                <a:r>
                  <a:rPr lang="ja-JP" altLang="en-US" sz="1600" i="1" dirty="0">
                    <a:solidFill>
                      <a:srgbClr val="000000"/>
                    </a:solidFill>
                  </a:rPr>
                  <a:t>’</a:t>
                </a:r>
                <a:r>
                  <a:rPr lang="en-US" sz="1600" i="1" dirty="0">
                    <a:solidFill>
                      <a:srgbClr val="000000"/>
                    </a:solidFill>
                  </a:rPr>
                  <a:t> – markets </a:t>
                </a:r>
                <a:r>
                  <a:rPr lang="en-US" sz="1600" i="1" dirty="0" smtClean="0">
                    <a:solidFill>
                      <a:srgbClr val="000000"/>
                    </a:solidFill>
                  </a:rPr>
                  <a:t>working?</a:t>
                </a:r>
                <a:endParaRPr lang="en-US" sz="1600" i="1" dirty="0">
                  <a:solidFill>
                    <a:srgbClr val="000000"/>
                  </a:solidFill>
                </a:endParaRPr>
              </a:p>
            </p:txBody>
          </p:sp>
          <p:sp>
            <p:nvSpPr>
              <p:cNvPr id="147" name="AutoShape 7"/>
              <p:cNvSpPr>
                <a:spLocks noChangeArrowheads="1"/>
              </p:cNvSpPr>
              <p:nvPr/>
            </p:nvSpPr>
            <p:spPr bwMode="auto">
              <a:xfrm>
                <a:off x="408958" y="4081220"/>
                <a:ext cx="2293857" cy="576262"/>
              </a:xfrm>
              <a:prstGeom prst="hexagon">
                <a:avLst>
                  <a:gd name="adj" fmla="val 53089"/>
                  <a:gd name="vf" fmla="val 11547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endParaRPr lang="en-US" sz="1000" dirty="0">
                  <a:solidFill>
                    <a:srgbClr val="3337CD"/>
                  </a:solidFill>
                </a:endParaRPr>
              </a:p>
              <a:p>
                <a:pPr algn="ctr"/>
                <a:r>
                  <a:rPr lang="en-US" sz="1600" dirty="0">
                    <a:solidFill>
                      <a:srgbClr val="000000"/>
                    </a:solidFill>
                  </a:rPr>
                  <a:t>Free rider deficit &gt; market deficit?</a:t>
                </a:r>
              </a:p>
              <a:p>
                <a:pPr algn="ctr"/>
                <a:endParaRPr lang="en-US" sz="1000" dirty="0">
                  <a:solidFill>
                    <a:srgbClr val="3337CD"/>
                  </a:solidFill>
                </a:endParaRPr>
              </a:p>
            </p:txBody>
          </p:sp>
          <p:sp>
            <p:nvSpPr>
              <p:cNvPr id="148" name="Line 4"/>
              <p:cNvSpPr>
                <a:spLocks noChangeShapeType="1"/>
              </p:cNvSpPr>
              <p:nvPr/>
            </p:nvSpPr>
            <p:spPr bwMode="auto">
              <a:xfrm flipH="1">
                <a:off x="2132076" y="2150390"/>
                <a:ext cx="2446020" cy="92344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 name="Oval 20"/>
              <p:cNvSpPr>
                <a:spLocks noChangeArrowheads="1"/>
              </p:cNvSpPr>
              <p:nvPr/>
            </p:nvSpPr>
            <p:spPr bwMode="auto">
              <a:xfrm>
                <a:off x="2702814" y="2654085"/>
                <a:ext cx="287338" cy="238932"/>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50" name="Line 4"/>
              <p:cNvSpPr>
                <a:spLocks noChangeShapeType="1"/>
              </p:cNvSpPr>
              <p:nvPr/>
            </p:nvSpPr>
            <p:spPr bwMode="auto">
              <a:xfrm>
                <a:off x="1642872" y="3661475"/>
                <a:ext cx="0" cy="50369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 name="Line 4"/>
              <p:cNvSpPr>
                <a:spLocks noChangeShapeType="1"/>
              </p:cNvSpPr>
              <p:nvPr/>
            </p:nvSpPr>
            <p:spPr bwMode="auto">
              <a:xfrm>
                <a:off x="1235202" y="4668864"/>
                <a:ext cx="0" cy="58764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 name="AutoShape 28"/>
              <p:cNvSpPr>
                <a:spLocks noChangeArrowheads="1"/>
              </p:cNvSpPr>
              <p:nvPr/>
            </p:nvSpPr>
            <p:spPr bwMode="auto">
              <a:xfrm>
                <a:off x="7187183" y="1730644"/>
                <a:ext cx="1223010" cy="587643"/>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Markets</a:t>
                </a:r>
                <a:r>
                  <a:rPr lang="en-US" sz="1600" i="1" dirty="0">
                    <a:solidFill>
                      <a:srgbClr val="3337CD"/>
                    </a:solidFill>
                  </a:rPr>
                  <a:t> </a:t>
                </a:r>
                <a:r>
                  <a:rPr lang="en-US" sz="1600" i="1" dirty="0">
                    <a:solidFill>
                      <a:srgbClr val="000000"/>
                    </a:solidFill>
                  </a:rPr>
                  <a:t>working</a:t>
                </a:r>
              </a:p>
            </p:txBody>
          </p:sp>
          <p:sp>
            <p:nvSpPr>
              <p:cNvPr id="153" name="Line 4"/>
              <p:cNvSpPr>
                <a:spLocks noChangeShapeType="1"/>
              </p:cNvSpPr>
              <p:nvPr/>
            </p:nvSpPr>
            <p:spPr bwMode="auto">
              <a:xfrm>
                <a:off x="2213610" y="4668864"/>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 name="AutoShape 28"/>
              <p:cNvSpPr>
                <a:spLocks noChangeArrowheads="1"/>
              </p:cNvSpPr>
              <p:nvPr/>
            </p:nvSpPr>
            <p:spPr bwMode="auto">
              <a:xfrm>
                <a:off x="1979676" y="5181599"/>
                <a:ext cx="6868464" cy="69649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Encourage/Promote </a:t>
                </a:r>
                <a:r>
                  <a:rPr lang="en-US" sz="1600" i="1" dirty="0" smtClean="0">
                    <a:solidFill>
                      <a:srgbClr val="000000"/>
                    </a:solidFill>
                  </a:rPr>
                  <a:t>ES clubs </a:t>
                </a:r>
                <a:endParaRPr lang="en-US" sz="1600" i="1" dirty="0">
                  <a:solidFill>
                    <a:srgbClr val="000000"/>
                  </a:solidFill>
                </a:endParaRPr>
              </a:p>
              <a:p>
                <a:pPr algn="ctr"/>
                <a:r>
                  <a:rPr lang="en-US" sz="1600" i="1" dirty="0">
                    <a:solidFill>
                      <a:srgbClr val="000000"/>
                    </a:solidFill>
                  </a:rPr>
                  <a:t>OR, as a last resort,  </a:t>
                </a:r>
                <a:r>
                  <a:rPr lang="en-US" sz="1600" i="1" dirty="0" err="1">
                    <a:solidFill>
                      <a:srgbClr val="000000"/>
                    </a:solidFill>
                  </a:rPr>
                  <a:t>subsidise</a:t>
                </a:r>
                <a:r>
                  <a:rPr lang="en-US" sz="1600" i="1" dirty="0">
                    <a:solidFill>
                      <a:srgbClr val="000000"/>
                    </a:solidFill>
                  </a:rPr>
                  <a:t> consumption of </a:t>
                </a:r>
                <a:r>
                  <a:rPr lang="en-US" sz="1600" i="1" dirty="0" err="1" smtClean="0">
                    <a:solidFill>
                      <a:srgbClr val="000000"/>
                    </a:solidFill>
                  </a:rPr>
                  <a:t>Env</a:t>
                </a:r>
                <a:r>
                  <a:rPr lang="en-US" sz="1600" i="1" dirty="0" smtClean="0">
                    <a:solidFill>
                      <a:srgbClr val="000000"/>
                    </a:solidFill>
                  </a:rPr>
                  <a:t>. </a:t>
                </a:r>
                <a:r>
                  <a:rPr lang="en-US" sz="1600" i="1" dirty="0">
                    <a:solidFill>
                      <a:srgbClr val="000000"/>
                    </a:solidFill>
                  </a:rPr>
                  <a:t>friendly products</a:t>
                </a:r>
              </a:p>
            </p:txBody>
          </p:sp>
        </p:grpSp>
        <p:sp>
          <p:nvSpPr>
            <p:cNvPr id="114" name="Oval 12"/>
            <p:cNvSpPr>
              <a:spLocks noChangeArrowheads="1"/>
            </p:cNvSpPr>
            <p:nvPr/>
          </p:nvSpPr>
          <p:spPr bwMode="auto">
            <a:xfrm>
              <a:off x="6400800" y="1764836"/>
              <a:ext cx="268288" cy="271927"/>
            </a:xfrm>
            <a:prstGeom prst="ellipse">
              <a:avLst/>
            </a:prstGeom>
            <a:solidFill>
              <a:schemeClr val="bg1"/>
            </a:solidFill>
            <a:ln w="9525">
              <a:solidFill>
                <a:schemeClr val="tx1"/>
              </a:solidFill>
              <a:round/>
              <a:headEnd/>
              <a:tailEnd/>
            </a:ln>
          </p:spPr>
          <p:txBody>
            <a:bodyPr wrap="none" anchor="ctr"/>
            <a:lstStyle/>
            <a:p>
              <a:pPr algn="ctr"/>
              <a:r>
                <a:rPr lang="en-US" sz="1000" dirty="0"/>
                <a:t>Y</a:t>
              </a:r>
            </a:p>
          </p:txBody>
        </p:sp>
        <p:sp>
          <p:nvSpPr>
            <p:cNvPr id="115" name="Oval 12"/>
            <p:cNvSpPr>
              <a:spLocks noChangeArrowheads="1"/>
            </p:cNvSpPr>
            <p:nvPr/>
          </p:nvSpPr>
          <p:spPr bwMode="auto">
            <a:xfrm>
              <a:off x="1676400" y="35052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19" name="AutoShape 28"/>
            <p:cNvSpPr>
              <a:spLocks noChangeArrowheads="1"/>
            </p:cNvSpPr>
            <p:nvPr/>
          </p:nvSpPr>
          <p:spPr bwMode="auto">
            <a:xfrm>
              <a:off x="795005" y="4820299"/>
              <a:ext cx="1149681" cy="577849"/>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Markets</a:t>
              </a:r>
              <a:r>
                <a:rPr lang="en-US" sz="1600" i="1" dirty="0">
                  <a:solidFill>
                    <a:srgbClr val="3337CD"/>
                  </a:solidFill>
                </a:rPr>
                <a:t> </a:t>
              </a:r>
              <a:r>
                <a:rPr lang="en-US" sz="1600" i="1" dirty="0">
                  <a:solidFill>
                    <a:srgbClr val="000000"/>
                  </a:solidFill>
                </a:rPr>
                <a:t>working</a:t>
              </a:r>
            </a:p>
          </p:txBody>
        </p:sp>
        <p:sp>
          <p:nvSpPr>
            <p:cNvPr id="120" name="Oval 20"/>
            <p:cNvSpPr>
              <a:spLocks noChangeArrowheads="1"/>
            </p:cNvSpPr>
            <p:nvPr/>
          </p:nvSpPr>
          <p:spPr bwMode="auto">
            <a:xfrm>
              <a:off x="1295400" y="4419600"/>
              <a:ext cx="268288" cy="217488"/>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21" name="Oval 12"/>
            <p:cNvSpPr>
              <a:spLocks noChangeArrowheads="1"/>
            </p:cNvSpPr>
            <p:nvPr/>
          </p:nvSpPr>
          <p:spPr bwMode="auto">
            <a:xfrm>
              <a:off x="2209800" y="44196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grpSp>
    </p:spTree>
    <p:extLst>
      <p:ext uri="{BB962C8B-B14F-4D97-AF65-F5344CB8AC3E}">
        <p14:creationId xmlns:p14="http://schemas.microsoft.com/office/powerpoint/2010/main" val="337328488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688" y="151264"/>
            <a:ext cx="8229600" cy="1143000"/>
          </a:xfrm>
        </p:spPr>
        <p:style>
          <a:lnRef idx="1">
            <a:schemeClr val="dk1"/>
          </a:lnRef>
          <a:fillRef idx="2">
            <a:schemeClr val="dk1"/>
          </a:fillRef>
          <a:effectRef idx="1">
            <a:schemeClr val="dk1"/>
          </a:effectRef>
          <a:fontRef idx="minor">
            <a:schemeClr val="dk1"/>
          </a:fontRef>
        </p:style>
        <p:txBody>
          <a:bodyPr anchor="ctr"/>
          <a:lstStyle/>
          <a:p>
            <a:pPr algn="ctr"/>
            <a:r>
              <a:rPr lang="en-US" dirty="0" smtClean="0"/>
              <a:t>How much?</a:t>
            </a:r>
            <a:endParaRPr lang="en-US" dirty="0"/>
          </a:p>
        </p:txBody>
      </p:sp>
      <p:grpSp>
        <p:nvGrpSpPr>
          <p:cNvPr id="110" name="Group 109"/>
          <p:cNvGrpSpPr/>
          <p:nvPr/>
        </p:nvGrpSpPr>
        <p:grpSpPr>
          <a:xfrm>
            <a:off x="0" y="1543201"/>
            <a:ext cx="8496451" cy="4919687"/>
            <a:chOff x="675610" y="1100138"/>
            <a:chExt cx="7887085" cy="4298010"/>
          </a:xfrm>
        </p:grpSpPr>
        <p:grpSp>
          <p:nvGrpSpPr>
            <p:cNvPr id="131" name="Group 52"/>
            <p:cNvGrpSpPr>
              <a:grpSpLocks/>
            </p:cNvGrpSpPr>
            <p:nvPr/>
          </p:nvGrpSpPr>
          <p:grpSpPr bwMode="auto">
            <a:xfrm>
              <a:off x="675610" y="1100138"/>
              <a:ext cx="7887085" cy="4298010"/>
              <a:chOff x="408958" y="1143000"/>
              <a:chExt cx="8439182" cy="4735095"/>
            </a:xfrm>
          </p:grpSpPr>
          <p:sp>
            <p:nvSpPr>
              <p:cNvPr id="132" name="Oval 6"/>
              <p:cNvSpPr>
                <a:spLocks noChangeArrowheads="1"/>
              </p:cNvSpPr>
              <p:nvPr/>
            </p:nvSpPr>
            <p:spPr bwMode="auto">
              <a:xfrm>
                <a:off x="536712" y="2821983"/>
                <a:ext cx="1976363" cy="91956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a:t>O</a:t>
                </a:r>
                <a:r>
                  <a:rPr lang="en-US" sz="1600" dirty="0" smtClean="0"/>
                  <a:t>thers </a:t>
                </a:r>
                <a:r>
                  <a:rPr lang="en-US" sz="1600" dirty="0"/>
                  <a:t>don</a:t>
                </a:r>
                <a:r>
                  <a:rPr lang="ja-JP" altLang="en-US" sz="1600" dirty="0"/>
                  <a:t>’</a:t>
                </a:r>
                <a:r>
                  <a:rPr lang="en-US" sz="1600" dirty="0"/>
                  <a:t>t (free rider problem)?</a:t>
                </a:r>
              </a:p>
            </p:txBody>
          </p:sp>
          <p:sp>
            <p:nvSpPr>
              <p:cNvPr id="133" name="AutoShape 7"/>
              <p:cNvSpPr>
                <a:spLocks noChangeArrowheads="1"/>
              </p:cNvSpPr>
              <p:nvPr/>
            </p:nvSpPr>
            <p:spPr bwMode="auto">
              <a:xfrm>
                <a:off x="4572000" y="1814593"/>
                <a:ext cx="1799844" cy="666670"/>
              </a:xfrm>
              <a:prstGeom prst="hexagon">
                <a:avLst>
                  <a:gd name="adj" fmla="val 53095"/>
                  <a:gd name="vf" fmla="val 11547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endParaRPr lang="en-US" sz="1000" dirty="0">
                  <a:solidFill>
                    <a:srgbClr val="3337CD"/>
                  </a:solidFill>
                </a:endParaRPr>
              </a:p>
              <a:p>
                <a:pPr algn="ctr"/>
                <a:r>
                  <a:rPr lang="en-US" sz="1600" b="1" dirty="0">
                    <a:solidFill>
                      <a:srgbClr val="000000"/>
                    </a:solidFill>
                  </a:rPr>
                  <a:t>Consumers buy more </a:t>
                </a:r>
                <a:r>
                  <a:rPr lang="en-US" sz="1600" b="1" dirty="0" smtClean="0">
                    <a:solidFill>
                      <a:srgbClr val="000000"/>
                    </a:solidFill>
                  </a:rPr>
                  <a:t>ES?</a:t>
                </a:r>
                <a:endParaRPr lang="en-US" sz="1600" b="1" dirty="0">
                  <a:solidFill>
                    <a:srgbClr val="000000"/>
                  </a:solidFill>
                </a:endParaRPr>
              </a:p>
              <a:p>
                <a:pPr algn="ctr"/>
                <a:endParaRPr lang="en-US" sz="1000" dirty="0">
                  <a:solidFill>
                    <a:srgbClr val="3337CD"/>
                  </a:solidFill>
                </a:endParaRPr>
              </a:p>
            </p:txBody>
          </p:sp>
          <p:sp>
            <p:nvSpPr>
              <p:cNvPr id="134" name="AutoShape 15"/>
              <p:cNvSpPr>
                <a:spLocks noChangeArrowheads="1"/>
              </p:cNvSpPr>
              <p:nvPr/>
            </p:nvSpPr>
            <p:spPr bwMode="auto">
              <a:xfrm>
                <a:off x="4415028" y="1143000"/>
                <a:ext cx="2364486" cy="5334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b="1" dirty="0">
                    <a:solidFill>
                      <a:srgbClr val="000000"/>
                    </a:solidFill>
                  </a:rPr>
                  <a:t>Citizens </a:t>
                </a:r>
                <a:r>
                  <a:rPr lang="ja-JP" altLang="en-US" sz="1600" b="1" dirty="0">
                    <a:solidFill>
                      <a:srgbClr val="000000"/>
                    </a:solidFill>
                  </a:rPr>
                  <a:t>“</a:t>
                </a:r>
                <a:r>
                  <a:rPr lang="en-US" sz="1600" b="1" dirty="0">
                    <a:solidFill>
                      <a:srgbClr val="000000"/>
                    </a:solidFill>
                  </a:rPr>
                  <a:t>vote</a:t>
                </a:r>
                <a:r>
                  <a:rPr lang="ja-JP" altLang="en-US" sz="1600" b="1" dirty="0">
                    <a:solidFill>
                      <a:srgbClr val="000000"/>
                    </a:solidFill>
                  </a:rPr>
                  <a:t>”</a:t>
                </a:r>
                <a:endParaRPr lang="en-US" sz="1600" b="1" dirty="0">
                  <a:solidFill>
                    <a:srgbClr val="000000"/>
                  </a:solidFill>
                </a:endParaRPr>
              </a:p>
              <a:p>
                <a:pPr algn="ctr"/>
                <a:r>
                  <a:rPr lang="en-US" sz="1600" b="1" dirty="0">
                    <a:solidFill>
                      <a:srgbClr val="000000"/>
                    </a:solidFill>
                  </a:rPr>
                  <a:t>f</a:t>
                </a:r>
                <a:r>
                  <a:rPr lang="en-US" sz="1600" b="1" dirty="0" smtClean="0">
                    <a:solidFill>
                      <a:srgbClr val="000000"/>
                    </a:solidFill>
                  </a:rPr>
                  <a:t>or more/ better ES.</a:t>
                </a:r>
                <a:endParaRPr lang="en-US" sz="1600" b="1" dirty="0">
                  <a:solidFill>
                    <a:srgbClr val="000000"/>
                  </a:solidFill>
                </a:endParaRPr>
              </a:p>
            </p:txBody>
          </p:sp>
          <p:sp>
            <p:nvSpPr>
              <p:cNvPr id="135" name="Line 18"/>
              <p:cNvSpPr>
                <a:spLocks noChangeShapeType="1"/>
              </p:cNvSpPr>
              <p:nvPr/>
            </p:nvSpPr>
            <p:spPr bwMode="auto">
              <a:xfrm>
                <a:off x="5474970" y="1646695"/>
                <a:ext cx="0" cy="22859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6" name="Line 33"/>
              <p:cNvSpPr>
                <a:spLocks noChangeShapeType="1"/>
              </p:cNvSpPr>
              <p:nvPr/>
            </p:nvSpPr>
            <p:spPr bwMode="auto">
              <a:xfrm>
                <a:off x="6208776" y="1982492"/>
                <a:ext cx="97459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 name="Line 4"/>
              <p:cNvSpPr>
                <a:spLocks noChangeShapeType="1"/>
              </p:cNvSpPr>
              <p:nvPr/>
            </p:nvSpPr>
            <p:spPr bwMode="auto">
              <a:xfrm>
                <a:off x="5230368" y="2486186"/>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 name="Line 4"/>
              <p:cNvSpPr>
                <a:spLocks noChangeShapeType="1"/>
              </p:cNvSpPr>
              <p:nvPr/>
            </p:nvSpPr>
            <p:spPr bwMode="auto">
              <a:xfrm flipH="1">
                <a:off x="1979676" y="1974742"/>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 name="Oval 12"/>
              <p:cNvSpPr>
                <a:spLocks noChangeArrowheads="1"/>
              </p:cNvSpPr>
              <p:nvPr/>
            </p:nvSpPr>
            <p:spPr bwMode="auto">
              <a:xfrm>
                <a:off x="2132076" y="1898542"/>
                <a:ext cx="287338" cy="228412"/>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40" name="Line 4"/>
              <p:cNvSpPr>
                <a:spLocks noChangeShapeType="1"/>
              </p:cNvSpPr>
              <p:nvPr/>
            </p:nvSpPr>
            <p:spPr bwMode="auto">
              <a:xfrm flipH="1">
                <a:off x="4007354" y="2318288"/>
                <a:ext cx="815343" cy="75554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1" name="Line 4"/>
              <p:cNvSpPr>
                <a:spLocks noChangeShapeType="1"/>
              </p:cNvSpPr>
              <p:nvPr/>
            </p:nvSpPr>
            <p:spPr bwMode="auto">
              <a:xfrm flipH="1">
                <a:off x="4170426" y="1982492"/>
                <a:ext cx="609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2" name="Oval 20"/>
              <p:cNvSpPr>
                <a:spLocks noChangeArrowheads="1"/>
              </p:cNvSpPr>
              <p:nvPr/>
            </p:nvSpPr>
            <p:spPr bwMode="auto">
              <a:xfrm>
                <a:off x="4333494" y="1898542"/>
                <a:ext cx="287338" cy="228412"/>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44" name="Oval 6"/>
              <p:cNvSpPr>
                <a:spLocks noChangeArrowheads="1"/>
              </p:cNvSpPr>
              <p:nvPr/>
            </p:nvSpPr>
            <p:spPr bwMode="auto">
              <a:xfrm>
                <a:off x="2458212" y="1562746"/>
                <a:ext cx="1712214" cy="86015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smtClean="0"/>
                  <a:t>Won’t pay the price?</a:t>
                </a:r>
                <a:endParaRPr lang="en-US" sz="1600" dirty="0"/>
              </a:p>
            </p:txBody>
          </p:sp>
          <p:sp>
            <p:nvSpPr>
              <p:cNvPr id="145" name="AutoShape 28"/>
              <p:cNvSpPr>
                <a:spLocks noChangeArrowheads="1"/>
              </p:cNvSpPr>
              <p:nvPr/>
            </p:nvSpPr>
            <p:spPr bwMode="auto">
              <a:xfrm>
                <a:off x="536712" y="1562746"/>
                <a:ext cx="1513831" cy="78395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GB" sz="1600" i="1" dirty="0" smtClean="0">
                    <a:solidFill>
                      <a:srgbClr val="000000"/>
                    </a:solidFill>
                  </a:rPr>
                  <a:t>‘</a:t>
                </a:r>
                <a:r>
                  <a:rPr lang="en-US" sz="1600" i="1" dirty="0" smtClean="0">
                    <a:solidFill>
                      <a:srgbClr val="000000"/>
                    </a:solidFill>
                  </a:rPr>
                  <a:t>cheap </a:t>
                </a:r>
                <a:r>
                  <a:rPr lang="en-US" sz="1600" i="1" dirty="0">
                    <a:solidFill>
                      <a:srgbClr val="000000"/>
                    </a:solidFill>
                  </a:rPr>
                  <a:t>talk</a:t>
                </a:r>
                <a:r>
                  <a:rPr lang="ja-JP" altLang="en-US" sz="1600" i="1" dirty="0">
                    <a:solidFill>
                      <a:srgbClr val="000000"/>
                    </a:solidFill>
                  </a:rPr>
                  <a:t>’</a:t>
                </a:r>
                <a:r>
                  <a:rPr lang="en-US" sz="1600" i="1" dirty="0">
                    <a:solidFill>
                      <a:srgbClr val="000000"/>
                    </a:solidFill>
                  </a:rPr>
                  <a:t> – markets </a:t>
                </a:r>
                <a:r>
                  <a:rPr lang="en-US" sz="1600" i="1" dirty="0" smtClean="0">
                    <a:solidFill>
                      <a:srgbClr val="000000"/>
                    </a:solidFill>
                  </a:rPr>
                  <a:t>working?</a:t>
                </a:r>
                <a:endParaRPr lang="en-US" sz="1600" i="1" dirty="0">
                  <a:solidFill>
                    <a:srgbClr val="000000"/>
                  </a:solidFill>
                </a:endParaRPr>
              </a:p>
            </p:txBody>
          </p:sp>
          <p:sp>
            <p:nvSpPr>
              <p:cNvPr id="147" name="AutoShape 7"/>
              <p:cNvSpPr>
                <a:spLocks noChangeArrowheads="1"/>
              </p:cNvSpPr>
              <p:nvPr/>
            </p:nvSpPr>
            <p:spPr bwMode="auto">
              <a:xfrm>
                <a:off x="408958" y="4081220"/>
                <a:ext cx="2293857" cy="576262"/>
              </a:xfrm>
              <a:prstGeom prst="hexagon">
                <a:avLst>
                  <a:gd name="adj" fmla="val 53089"/>
                  <a:gd name="vf" fmla="val 11547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endParaRPr lang="en-US" sz="1000" dirty="0">
                  <a:solidFill>
                    <a:srgbClr val="3337CD"/>
                  </a:solidFill>
                </a:endParaRPr>
              </a:p>
              <a:p>
                <a:pPr algn="ctr"/>
                <a:r>
                  <a:rPr lang="en-US" sz="1600" dirty="0">
                    <a:solidFill>
                      <a:srgbClr val="000000"/>
                    </a:solidFill>
                  </a:rPr>
                  <a:t>Free rider deficit &gt; market deficit?</a:t>
                </a:r>
              </a:p>
              <a:p>
                <a:pPr algn="ctr"/>
                <a:endParaRPr lang="en-US" sz="1000" dirty="0">
                  <a:solidFill>
                    <a:srgbClr val="3337CD"/>
                  </a:solidFill>
                </a:endParaRPr>
              </a:p>
            </p:txBody>
          </p:sp>
          <p:sp>
            <p:nvSpPr>
              <p:cNvPr id="148" name="Line 4"/>
              <p:cNvSpPr>
                <a:spLocks noChangeShapeType="1"/>
              </p:cNvSpPr>
              <p:nvPr/>
            </p:nvSpPr>
            <p:spPr bwMode="auto">
              <a:xfrm flipH="1">
                <a:off x="2132076" y="2150390"/>
                <a:ext cx="2446020" cy="92344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 name="Oval 20"/>
              <p:cNvSpPr>
                <a:spLocks noChangeArrowheads="1"/>
              </p:cNvSpPr>
              <p:nvPr/>
            </p:nvSpPr>
            <p:spPr bwMode="auto">
              <a:xfrm>
                <a:off x="2702814" y="2654085"/>
                <a:ext cx="287338" cy="238932"/>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50" name="Line 4"/>
              <p:cNvSpPr>
                <a:spLocks noChangeShapeType="1"/>
              </p:cNvSpPr>
              <p:nvPr/>
            </p:nvSpPr>
            <p:spPr bwMode="auto">
              <a:xfrm>
                <a:off x="1642872" y="3661475"/>
                <a:ext cx="0" cy="50369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 name="Line 4"/>
              <p:cNvSpPr>
                <a:spLocks noChangeShapeType="1"/>
              </p:cNvSpPr>
              <p:nvPr/>
            </p:nvSpPr>
            <p:spPr bwMode="auto">
              <a:xfrm>
                <a:off x="1235202" y="4668864"/>
                <a:ext cx="0" cy="58764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 name="AutoShape 28"/>
              <p:cNvSpPr>
                <a:spLocks noChangeArrowheads="1"/>
              </p:cNvSpPr>
              <p:nvPr/>
            </p:nvSpPr>
            <p:spPr bwMode="auto">
              <a:xfrm>
                <a:off x="7187183" y="1730644"/>
                <a:ext cx="1223010" cy="587643"/>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Markets</a:t>
                </a:r>
                <a:r>
                  <a:rPr lang="en-US" sz="1600" i="1" dirty="0">
                    <a:solidFill>
                      <a:srgbClr val="3337CD"/>
                    </a:solidFill>
                  </a:rPr>
                  <a:t> </a:t>
                </a:r>
                <a:r>
                  <a:rPr lang="en-US" sz="1600" i="1" dirty="0">
                    <a:solidFill>
                      <a:srgbClr val="000000"/>
                    </a:solidFill>
                  </a:rPr>
                  <a:t>working</a:t>
                </a:r>
              </a:p>
            </p:txBody>
          </p:sp>
          <p:sp>
            <p:nvSpPr>
              <p:cNvPr id="153" name="Line 4"/>
              <p:cNvSpPr>
                <a:spLocks noChangeShapeType="1"/>
              </p:cNvSpPr>
              <p:nvPr/>
            </p:nvSpPr>
            <p:spPr bwMode="auto">
              <a:xfrm>
                <a:off x="2213610" y="4668864"/>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 name="AutoShape 28"/>
              <p:cNvSpPr>
                <a:spLocks noChangeArrowheads="1"/>
              </p:cNvSpPr>
              <p:nvPr/>
            </p:nvSpPr>
            <p:spPr bwMode="auto">
              <a:xfrm>
                <a:off x="1979676" y="5181599"/>
                <a:ext cx="6868464" cy="69649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Encourage/Promote </a:t>
                </a:r>
                <a:r>
                  <a:rPr lang="en-US" sz="1600" i="1" dirty="0" smtClean="0">
                    <a:solidFill>
                      <a:srgbClr val="000000"/>
                    </a:solidFill>
                  </a:rPr>
                  <a:t>ES clubs </a:t>
                </a:r>
                <a:endParaRPr lang="en-US" sz="1600" i="1" dirty="0">
                  <a:solidFill>
                    <a:srgbClr val="000000"/>
                  </a:solidFill>
                </a:endParaRPr>
              </a:p>
              <a:p>
                <a:pPr algn="ctr"/>
                <a:r>
                  <a:rPr lang="en-US" sz="1600" i="1" dirty="0">
                    <a:solidFill>
                      <a:srgbClr val="000000"/>
                    </a:solidFill>
                  </a:rPr>
                  <a:t>OR, as a last resort,  </a:t>
                </a:r>
                <a:r>
                  <a:rPr lang="en-US" sz="1600" i="1" dirty="0" err="1">
                    <a:solidFill>
                      <a:srgbClr val="000000"/>
                    </a:solidFill>
                  </a:rPr>
                  <a:t>subsidise</a:t>
                </a:r>
                <a:r>
                  <a:rPr lang="en-US" sz="1600" i="1" dirty="0">
                    <a:solidFill>
                      <a:srgbClr val="000000"/>
                    </a:solidFill>
                  </a:rPr>
                  <a:t> consumption of </a:t>
                </a:r>
                <a:r>
                  <a:rPr lang="en-US" sz="1600" i="1" dirty="0" err="1" smtClean="0">
                    <a:solidFill>
                      <a:srgbClr val="000000"/>
                    </a:solidFill>
                  </a:rPr>
                  <a:t>Env</a:t>
                </a:r>
                <a:r>
                  <a:rPr lang="en-US" sz="1600" i="1" dirty="0" smtClean="0">
                    <a:solidFill>
                      <a:srgbClr val="000000"/>
                    </a:solidFill>
                  </a:rPr>
                  <a:t>. </a:t>
                </a:r>
                <a:r>
                  <a:rPr lang="en-US" sz="1600" i="1" dirty="0">
                    <a:solidFill>
                      <a:srgbClr val="000000"/>
                    </a:solidFill>
                  </a:rPr>
                  <a:t>friendly products</a:t>
                </a:r>
              </a:p>
            </p:txBody>
          </p:sp>
          <p:sp>
            <p:nvSpPr>
              <p:cNvPr id="155" name="Line 4"/>
              <p:cNvSpPr>
                <a:spLocks noChangeShapeType="1"/>
              </p:cNvSpPr>
              <p:nvPr/>
            </p:nvSpPr>
            <p:spPr bwMode="auto">
              <a:xfrm>
                <a:off x="3428999" y="3657600"/>
                <a:ext cx="7619" cy="50757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6" name="AutoShape 28"/>
              <p:cNvSpPr>
                <a:spLocks noChangeArrowheads="1"/>
              </p:cNvSpPr>
              <p:nvPr/>
            </p:nvSpPr>
            <p:spPr bwMode="auto">
              <a:xfrm>
                <a:off x="2702815" y="4165169"/>
                <a:ext cx="1630680" cy="839492"/>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smtClean="0">
                    <a:solidFill>
                      <a:srgbClr val="000000"/>
                    </a:solidFill>
                  </a:rPr>
                  <a:t>Improve </a:t>
                </a:r>
                <a:r>
                  <a:rPr lang="en-US" sz="1600" i="1" dirty="0">
                    <a:solidFill>
                      <a:srgbClr val="000000"/>
                    </a:solidFill>
                  </a:rPr>
                  <a:t>3</a:t>
                </a:r>
                <a:r>
                  <a:rPr lang="en-US" sz="1600" i="1" baseline="30000" dirty="0">
                    <a:solidFill>
                      <a:srgbClr val="000000"/>
                    </a:solidFill>
                  </a:rPr>
                  <a:t>rd</a:t>
                </a:r>
                <a:r>
                  <a:rPr lang="en-US" sz="1600" i="1" dirty="0">
                    <a:solidFill>
                      <a:srgbClr val="000000"/>
                    </a:solidFill>
                  </a:rPr>
                  <a:t> party </a:t>
                </a:r>
                <a:r>
                  <a:rPr lang="en-US" sz="1600" i="1" dirty="0" smtClean="0">
                    <a:solidFill>
                      <a:srgbClr val="000000"/>
                    </a:solidFill>
                  </a:rPr>
                  <a:t>validation</a:t>
                </a:r>
                <a:endParaRPr lang="en-US" sz="1600" i="1" dirty="0">
                  <a:solidFill>
                    <a:srgbClr val="000000"/>
                  </a:solidFill>
                </a:endParaRPr>
              </a:p>
            </p:txBody>
          </p:sp>
          <p:sp>
            <p:nvSpPr>
              <p:cNvPr id="157" name="Line 4"/>
              <p:cNvSpPr>
                <a:spLocks noChangeShapeType="1"/>
              </p:cNvSpPr>
              <p:nvPr/>
            </p:nvSpPr>
            <p:spPr bwMode="auto">
              <a:xfrm>
                <a:off x="5257800" y="3657600"/>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8" name="AutoShape 28"/>
              <p:cNvSpPr>
                <a:spLocks noChangeArrowheads="1"/>
              </p:cNvSpPr>
              <p:nvPr/>
            </p:nvSpPr>
            <p:spPr bwMode="auto">
              <a:xfrm>
                <a:off x="4578096" y="4165169"/>
                <a:ext cx="1789176" cy="839492"/>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Improve </a:t>
                </a:r>
                <a:r>
                  <a:rPr lang="en-US" sz="1600" i="1" dirty="0" smtClean="0">
                    <a:solidFill>
                      <a:srgbClr val="000000"/>
                    </a:solidFill>
                  </a:rPr>
                  <a:t>Info. </a:t>
                </a:r>
                <a:r>
                  <a:rPr lang="en-US" sz="1600" i="1" dirty="0">
                    <a:solidFill>
                      <a:srgbClr val="000000"/>
                    </a:solidFill>
                  </a:rPr>
                  <a:t>&amp; </a:t>
                </a:r>
                <a:r>
                  <a:rPr lang="en-US" sz="1600" i="1" dirty="0" smtClean="0">
                    <a:solidFill>
                      <a:srgbClr val="000000"/>
                    </a:solidFill>
                  </a:rPr>
                  <a:t>Comm. </a:t>
                </a:r>
                <a:r>
                  <a:rPr lang="en-US" sz="1600" i="1" dirty="0">
                    <a:solidFill>
                      <a:srgbClr val="000000"/>
                    </a:solidFill>
                  </a:rPr>
                  <a:t>Systems</a:t>
                </a:r>
              </a:p>
            </p:txBody>
          </p:sp>
        </p:grpSp>
        <p:sp>
          <p:nvSpPr>
            <p:cNvPr id="112" name="Oval 6"/>
            <p:cNvSpPr>
              <a:spLocks noChangeArrowheads="1"/>
            </p:cNvSpPr>
            <p:nvPr/>
          </p:nvSpPr>
          <p:spPr bwMode="auto">
            <a:xfrm>
              <a:off x="2743200" y="2667000"/>
              <a:ext cx="1600200" cy="83502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a:t>L</a:t>
              </a:r>
              <a:r>
                <a:rPr lang="en-US" sz="1600" dirty="0" smtClean="0"/>
                <a:t>abels </a:t>
              </a:r>
              <a:r>
                <a:rPr lang="en-US" sz="1600" dirty="0"/>
                <a:t>are unreliable?</a:t>
              </a:r>
            </a:p>
          </p:txBody>
        </p:sp>
        <p:sp>
          <p:nvSpPr>
            <p:cNvPr id="113" name="Oval 20"/>
            <p:cNvSpPr>
              <a:spLocks noChangeArrowheads="1"/>
            </p:cNvSpPr>
            <p:nvPr/>
          </p:nvSpPr>
          <p:spPr bwMode="auto">
            <a:xfrm>
              <a:off x="4267200" y="2438400"/>
              <a:ext cx="268288" cy="217488"/>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14" name="Oval 12"/>
            <p:cNvSpPr>
              <a:spLocks noChangeArrowheads="1"/>
            </p:cNvSpPr>
            <p:nvPr/>
          </p:nvSpPr>
          <p:spPr bwMode="auto">
            <a:xfrm>
              <a:off x="6400800" y="1764836"/>
              <a:ext cx="268288" cy="271927"/>
            </a:xfrm>
            <a:prstGeom prst="ellipse">
              <a:avLst/>
            </a:prstGeom>
            <a:solidFill>
              <a:schemeClr val="bg1"/>
            </a:solidFill>
            <a:ln w="9525">
              <a:solidFill>
                <a:schemeClr val="tx1"/>
              </a:solidFill>
              <a:round/>
              <a:headEnd/>
              <a:tailEnd/>
            </a:ln>
          </p:spPr>
          <p:txBody>
            <a:bodyPr wrap="none" anchor="ctr"/>
            <a:lstStyle/>
            <a:p>
              <a:pPr algn="ctr"/>
              <a:r>
                <a:rPr lang="en-US" sz="1000" dirty="0"/>
                <a:t>Y</a:t>
              </a:r>
            </a:p>
          </p:txBody>
        </p:sp>
        <p:sp>
          <p:nvSpPr>
            <p:cNvPr id="115" name="Oval 12"/>
            <p:cNvSpPr>
              <a:spLocks noChangeArrowheads="1"/>
            </p:cNvSpPr>
            <p:nvPr/>
          </p:nvSpPr>
          <p:spPr bwMode="auto">
            <a:xfrm>
              <a:off x="1676400" y="35052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18" name="Oval 12"/>
            <p:cNvSpPr>
              <a:spLocks noChangeArrowheads="1"/>
            </p:cNvSpPr>
            <p:nvPr/>
          </p:nvSpPr>
          <p:spPr bwMode="auto">
            <a:xfrm>
              <a:off x="3352800" y="35052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19" name="AutoShape 28"/>
            <p:cNvSpPr>
              <a:spLocks noChangeArrowheads="1"/>
            </p:cNvSpPr>
            <p:nvPr/>
          </p:nvSpPr>
          <p:spPr bwMode="auto">
            <a:xfrm>
              <a:off x="795005" y="4820299"/>
              <a:ext cx="1149681" cy="577849"/>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Markets</a:t>
              </a:r>
              <a:r>
                <a:rPr lang="en-US" sz="1600" i="1" dirty="0">
                  <a:solidFill>
                    <a:srgbClr val="3337CD"/>
                  </a:solidFill>
                </a:rPr>
                <a:t> </a:t>
              </a:r>
              <a:r>
                <a:rPr lang="en-US" sz="1600" i="1" dirty="0">
                  <a:solidFill>
                    <a:srgbClr val="000000"/>
                  </a:solidFill>
                </a:rPr>
                <a:t>working</a:t>
              </a:r>
            </a:p>
          </p:txBody>
        </p:sp>
        <p:sp>
          <p:nvSpPr>
            <p:cNvPr id="120" name="Oval 20"/>
            <p:cNvSpPr>
              <a:spLocks noChangeArrowheads="1"/>
            </p:cNvSpPr>
            <p:nvPr/>
          </p:nvSpPr>
          <p:spPr bwMode="auto">
            <a:xfrm>
              <a:off x="1295400" y="4419600"/>
              <a:ext cx="268288" cy="217488"/>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21" name="Oval 12"/>
            <p:cNvSpPr>
              <a:spLocks noChangeArrowheads="1"/>
            </p:cNvSpPr>
            <p:nvPr/>
          </p:nvSpPr>
          <p:spPr bwMode="auto">
            <a:xfrm>
              <a:off x="2209800" y="44196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22" name="Oval 20"/>
            <p:cNvSpPr>
              <a:spLocks noChangeArrowheads="1"/>
            </p:cNvSpPr>
            <p:nvPr/>
          </p:nvSpPr>
          <p:spPr bwMode="auto">
            <a:xfrm>
              <a:off x="5105400" y="2438400"/>
              <a:ext cx="268288" cy="217488"/>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23" name="Oval 6"/>
            <p:cNvSpPr>
              <a:spLocks noChangeArrowheads="1"/>
            </p:cNvSpPr>
            <p:nvPr/>
          </p:nvSpPr>
          <p:spPr bwMode="auto">
            <a:xfrm>
              <a:off x="4419599" y="2667000"/>
              <a:ext cx="1676401" cy="83502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smtClean="0"/>
                <a:t>Info. </a:t>
              </a:r>
              <a:r>
                <a:rPr lang="en-US" sz="1600" dirty="0"/>
                <a:t>is inadequate?</a:t>
              </a:r>
            </a:p>
          </p:txBody>
        </p:sp>
        <p:sp>
          <p:nvSpPr>
            <p:cNvPr id="126" name="Oval 12"/>
            <p:cNvSpPr>
              <a:spLocks noChangeArrowheads="1"/>
            </p:cNvSpPr>
            <p:nvPr/>
          </p:nvSpPr>
          <p:spPr bwMode="auto">
            <a:xfrm>
              <a:off x="5105400" y="35052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grpSp>
    </p:spTree>
    <p:extLst>
      <p:ext uri="{BB962C8B-B14F-4D97-AF65-F5344CB8AC3E}">
        <p14:creationId xmlns:p14="http://schemas.microsoft.com/office/powerpoint/2010/main" val="240519055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688" y="151264"/>
            <a:ext cx="8229600" cy="1143000"/>
          </a:xfrm>
        </p:spPr>
        <p:style>
          <a:lnRef idx="1">
            <a:schemeClr val="dk1"/>
          </a:lnRef>
          <a:fillRef idx="2">
            <a:schemeClr val="dk1"/>
          </a:fillRef>
          <a:effectRef idx="1">
            <a:schemeClr val="dk1"/>
          </a:effectRef>
          <a:fontRef idx="minor">
            <a:schemeClr val="dk1"/>
          </a:fontRef>
        </p:style>
        <p:txBody>
          <a:bodyPr anchor="ctr"/>
          <a:lstStyle/>
          <a:p>
            <a:pPr algn="ctr"/>
            <a:r>
              <a:rPr lang="en-US" dirty="0" smtClean="0"/>
              <a:t>How much?</a:t>
            </a:r>
            <a:endParaRPr lang="en-US" dirty="0"/>
          </a:p>
        </p:txBody>
      </p:sp>
      <p:grpSp>
        <p:nvGrpSpPr>
          <p:cNvPr id="110" name="Group 109"/>
          <p:cNvGrpSpPr/>
          <p:nvPr/>
        </p:nvGrpSpPr>
        <p:grpSpPr>
          <a:xfrm>
            <a:off x="0" y="1543201"/>
            <a:ext cx="9144000" cy="4919687"/>
            <a:chOff x="675610" y="1100138"/>
            <a:chExt cx="8488192" cy="4298010"/>
          </a:xfrm>
        </p:grpSpPr>
        <p:grpSp>
          <p:nvGrpSpPr>
            <p:cNvPr id="111" name="Group 53"/>
            <p:cNvGrpSpPr>
              <a:grpSpLocks/>
            </p:cNvGrpSpPr>
            <p:nvPr/>
          </p:nvGrpSpPr>
          <p:grpSpPr bwMode="auto">
            <a:xfrm>
              <a:off x="675610" y="1100138"/>
              <a:ext cx="8488192" cy="4298010"/>
              <a:chOff x="408958" y="1143000"/>
              <a:chExt cx="9082366" cy="4735095"/>
            </a:xfrm>
          </p:grpSpPr>
          <p:sp>
            <p:nvSpPr>
              <p:cNvPr id="130" name="Oval 6"/>
              <p:cNvSpPr>
                <a:spLocks noChangeArrowheads="1"/>
              </p:cNvSpPr>
              <p:nvPr/>
            </p:nvSpPr>
            <p:spPr bwMode="auto">
              <a:xfrm>
                <a:off x="7676387" y="2971799"/>
                <a:ext cx="1814937" cy="820843"/>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smtClean="0"/>
                  <a:t> </a:t>
                </a:r>
                <a:r>
                  <a:rPr lang="en-US" sz="1600" dirty="0"/>
                  <a:t>Other things </a:t>
                </a:r>
                <a:r>
                  <a:rPr lang="en-US" sz="1600" dirty="0" smtClean="0"/>
                  <a:t>more </a:t>
                </a:r>
                <a:r>
                  <a:rPr lang="en-US" sz="1600" dirty="0"/>
                  <a:t>important?</a:t>
                </a:r>
              </a:p>
            </p:txBody>
          </p:sp>
          <p:grpSp>
            <p:nvGrpSpPr>
              <p:cNvPr id="131" name="Group 52"/>
              <p:cNvGrpSpPr>
                <a:grpSpLocks/>
              </p:cNvGrpSpPr>
              <p:nvPr/>
            </p:nvGrpSpPr>
            <p:grpSpPr bwMode="auto">
              <a:xfrm>
                <a:off x="408958" y="1143000"/>
                <a:ext cx="8439182" cy="4735095"/>
                <a:chOff x="408958" y="1143000"/>
                <a:chExt cx="8439182" cy="4735095"/>
              </a:xfrm>
            </p:grpSpPr>
            <p:sp>
              <p:nvSpPr>
                <p:cNvPr id="132" name="Oval 6"/>
                <p:cNvSpPr>
                  <a:spLocks noChangeArrowheads="1"/>
                </p:cNvSpPr>
                <p:nvPr/>
              </p:nvSpPr>
              <p:spPr bwMode="auto">
                <a:xfrm>
                  <a:off x="536712" y="2821983"/>
                  <a:ext cx="1976363" cy="91956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a:t>O</a:t>
                  </a:r>
                  <a:r>
                    <a:rPr lang="en-US" sz="1600" dirty="0" smtClean="0"/>
                    <a:t>thers </a:t>
                  </a:r>
                  <a:r>
                    <a:rPr lang="en-US" sz="1600" dirty="0"/>
                    <a:t>don</a:t>
                  </a:r>
                  <a:r>
                    <a:rPr lang="ja-JP" altLang="en-US" sz="1600" dirty="0"/>
                    <a:t>’</a:t>
                  </a:r>
                  <a:r>
                    <a:rPr lang="en-US" sz="1600" dirty="0"/>
                    <a:t>t (free rider problem)?</a:t>
                  </a:r>
                </a:p>
              </p:txBody>
            </p:sp>
            <p:sp>
              <p:nvSpPr>
                <p:cNvPr id="133" name="AutoShape 7"/>
                <p:cNvSpPr>
                  <a:spLocks noChangeArrowheads="1"/>
                </p:cNvSpPr>
                <p:nvPr/>
              </p:nvSpPr>
              <p:spPr bwMode="auto">
                <a:xfrm>
                  <a:off x="4572000" y="1814593"/>
                  <a:ext cx="1799844" cy="666670"/>
                </a:xfrm>
                <a:prstGeom prst="hexagon">
                  <a:avLst>
                    <a:gd name="adj" fmla="val 53095"/>
                    <a:gd name="vf" fmla="val 11547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endParaRPr lang="en-US" sz="1000" dirty="0">
                    <a:solidFill>
                      <a:srgbClr val="3337CD"/>
                    </a:solidFill>
                  </a:endParaRPr>
                </a:p>
                <a:p>
                  <a:pPr algn="ctr"/>
                  <a:r>
                    <a:rPr lang="en-US" sz="1600" b="1" dirty="0">
                      <a:solidFill>
                        <a:srgbClr val="000000"/>
                      </a:solidFill>
                    </a:rPr>
                    <a:t>Consumers buy more </a:t>
                  </a:r>
                  <a:r>
                    <a:rPr lang="en-US" sz="1600" b="1" dirty="0" smtClean="0">
                      <a:solidFill>
                        <a:srgbClr val="000000"/>
                      </a:solidFill>
                    </a:rPr>
                    <a:t>ES?</a:t>
                  </a:r>
                  <a:endParaRPr lang="en-US" sz="1600" b="1" dirty="0">
                    <a:solidFill>
                      <a:srgbClr val="000000"/>
                    </a:solidFill>
                  </a:endParaRPr>
                </a:p>
                <a:p>
                  <a:pPr algn="ctr"/>
                  <a:endParaRPr lang="en-US" sz="1000" dirty="0">
                    <a:solidFill>
                      <a:srgbClr val="3337CD"/>
                    </a:solidFill>
                  </a:endParaRPr>
                </a:p>
              </p:txBody>
            </p:sp>
            <p:sp>
              <p:nvSpPr>
                <p:cNvPr id="134" name="AutoShape 15"/>
                <p:cNvSpPr>
                  <a:spLocks noChangeArrowheads="1"/>
                </p:cNvSpPr>
                <p:nvPr/>
              </p:nvSpPr>
              <p:spPr bwMode="auto">
                <a:xfrm>
                  <a:off x="4415028" y="1143000"/>
                  <a:ext cx="2364486" cy="5334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b="1" dirty="0">
                      <a:solidFill>
                        <a:srgbClr val="000000"/>
                      </a:solidFill>
                    </a:rPr>
                    <a:t>Citizens </a:t>
                  </a:r>
                  <a:r>
                    <a:rPr lang="ja-JP" altLang="en-US" sz="1600" b="1" dirty="0">
                      <a:solidFill>
                        <a:srgbClr val="000000"/>
                      </a:solidFill>
                    </a:rPr>
                    <a:t>“</a:t>
                  </a:r>
                  <a:r>
                    <a:rPr lang="en-US" sz="1600" b="1" dirty="0">
                      <a:solidFill>
                        <a:srgbClr val="000000"/>
                      </a:solidFill>
                    </a:rPr>
                    <a:t>vote</a:t>
                  </a:r>
                  <a:r>
                    <a:rPr lang="ja-JP" altLang="en-US" sz="1600" b="1" dirty="0">
                      <a:solidFill>
                        <a:srgbClr val="000000"/>
                      </a:solidFill>
                    </a:rPr>
                    <a:t>”</a:t>
                  </a:r>
                  <a:endParaRPr lang="en-US" sz="1600" b="1" dirty="0">
                    <a:solidFill>
                      <a:srgbClr val="000000"/>
                    </a:solidFill>
                  </a:endParaRPr>
                </a:p>
                <a:p>
                  <a:pPr algn="ctr"/>
                  <a:r>
                    <a:rPr lang="en-US" sz="1600" b="1" dirty="0">
                      <a:solidFill>
                        <a:srgbClr val="000000"/>
                      </a:solidFill>
                    </a:rPr>
                    <a:t>f</a:t>
                  </a:r>
                  <a:r>
                    <a:rPr lang="en-US" sz="1600" b="1" dirty="0" smtClean="0">
                      <a:solidFill>
                        <a:srgbClr val="000000"/>
                      </a:solidFill>
                    </a:rPr>
                    <a:t>or more/ better ES.</a:t>
                  </a:r>
                  <a:endParaRPr lang="en-US" sz="1600" b="1" dirty="0">
                    <a:solidFill>
                      <a:srgbClr val="000000"/>
                    </a:solidFill>
                  </a:endParaRPr>
                </a:p>
              </p:txBody>
            </p:sp>
            <p:sp>
              <p:nvSpPr>
                <p:cNvPr id="135" name="Line 18"/>
                <p:cNvSpPr>
                  <a:spLocks noChangeShapeType="1"/>
                </p:cNvSpPr>
                <p:nvPr/>
              </p:nvSpPr>
              <p:spPr bwMode="auto">
                <a:xfrm>
                  <a:off x="5474970" y="1646695"/>
                  <a:ext cx="0" cy="228599"/>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6" name="Line 33"/>
                <p:cNvSpPr>
                  <a:spLocks noChangeShapeType="1"/>
                </p:cNvSpPr>
                <p:nvPr/>
              </p:nvSpPr>
              <p:spPr bwMode="auto">
                <a:xfrm>
                  <a:off x="6208776" y="1982492"/>
                  <a:ext cx="97459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7" name="Line 4"/>
                <p:cNvSpPr>
                  <a:spLocks noChangeShapeType="1"/>
                </p:cNvSpPr>
                <p:nvPr/>
              </p:nvSpPr>
              <p:spPr bwMode="auto">
                <a:xfrm>
                  <a:off x="5230368" y="2486186"/>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8" name="Line 4"/>
                <p:cNvSpPr>
                  <a:spLocks noChangeShapeType="1"/>
                </p:cNvSpPr>
                <p:nvPr/>
              </p:nvSpPr>
              <p:spPr bwMode="auto">
                <a:xfrm flipH="1">
                  <a:off x="1979676" y="1974742"/>
                  <a:ext cx="533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9" name="Oval 12"/>
                <p:cNvSpPr>
                  <a:spLocks noChangeArrowheads="1"/>
                </p:cNvSpPr>
                <p:nvPr/>
              </p:nvSpPr>
              <p:spPr bwMode="auto">
                <a:xfrm>
                  <a:off x="2132076" y="1898542"/>
                  <a:ext cx="287338" cy="228412"/>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40" name="Line 4"/>
                <p:cNvSpPr>
                  <a:spLocks noChangeShapeType="1"/>
                </p:cNvSpPr>
                <p:nvPr/>
              </p:nvSpPr>
              <p:spPr bwMode="auto">
                <a:xfrm flipH="1">
                  <a:off x="4007354" y="2318288"/>
                  <a:ext cx="815343" cy="75554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1" name="Line 4"/>
                <p:cNvSpPr>
                  <a:spLocks noChangeShapeType="1"/>
                </p:cNvSpPr>
                <p:nvPr/>
              </p:nvSpPr>
              <p:spPr bwMode="auto">
                <a:xfrm flipH="1">
                  <a:off x="4170426" y="1982492"/>
                  <a:ext cx="609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2" name="Oval 20"/>
                <p:cNvSpPr>
                  <a:spLocks noChangeArrowheads="1"/>
                </p:cNvSpPr>
                <p:nvPr/>
              </p:nvSpPr>
              <p:spPr bwMode="auto">
                <a:xfrm>
                  <a:off x="4333494" y="1898542"/>
                  <a:ext cx="287338" cy="228412"/>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43" name="Oval 6"/>
                <p:cNvSpPr>
                  <a:spLocks noChangeArrowheads="1"/>
                </p:cNvSpPr>
                <p:nvPr/>
              </p:nvSpPr>
              <p:spPr bwMode="auto">
                <a:xfrm>
                  <a:off x="6324600" y="2971800"/>
                  <a:ext cx="1351788" cy="769748"/>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smtClean="0"/>
                    <a:t>Too </a:t>
                  </a:r>
                  <a:r>
                    <a:rPr lang="en-US" sz="1600" dirty="0"/>
                    <a:t>much </a:t>
                  </a:r>
                  <a:r>
                    <a:rPr lang="en-US" sz="1600" dirty="0" smtClean="0"/>
                    <a:t>effort?</a:t>
                  </a:r>
                  <a:endParaRPr lang="en-US" sz="1600" dirty="0"/>
                </a:p>
              </p:txBody>
            </p:sp>
            <p:sp>
              <p:nvSpPr>
                <p:cNvPr id="144" name="Oval 6"/>
                <p:cNvSpPr>
                  <a:spLocks noChangeArrowheads="1"/>
                </p:cNvSpPr>
                <p:nvPr/>
              </p:nvSpPr>
              <p:spPr bwMode="auto">
                <a:xfrm>
                  <a:off x="2458212" y="1562746"/>
                  <a:ext cx="1712214" cy="860156"/>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smtClean="0"/>
                    <a:t>Won’t pay the price?</a:t>
                  </a:r>
                  <a:endParaRPr lang="en-US" sz="1600" dirty="0"/>
                </a:p>
              </p:txBody>
            </p:sp>
            <p:sp>
              <p:nvSpPr>
                <p:cNvPr id="145" name="AutoShape 28"/>
                <p:cNvSpPr>
                  <a:spLocks noChangeArrowheads="1"/>
                </p:cNvSpPr>
                <p:nvPr/>
              </p:nvSpPr>
              <p:spPr bwMode="auto">
                <a:xfrm>
                  <a:off x="536712" y="1562746"/>
                  <a:ext cx="1513831" cy="78395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GB" sz="1600" i="1" dirty="0" smtClean="0">
                      <a:solidFill>
                        <a:srgbClr val="000000"/>
                      </a:solidFill>
                    </a:rPr>
                    <a:t>‘</a:t>
                  </a:r>
                  <a:r>
                    <a:rPr lang="en-US" sz="1600" i="1" dirty="0" smtClean="0">
                      <a:solidFill>
                        <a:srgbClr val="000000"/>
                      </a:solidFill>
                    </a:rPr>
                    <a:t>cheap </a:t>
                  </a:r>
                  <a:r>
                    <a:rPr lang="en-US" sz="1600" i="1" dirty="0">
                      <a:solidFill>
                        <a:srgbClr val="000000"/>
                      </a:solidFill>
                    </a:rPr>
                    <a:t>talk</a:t>
                  </a:r>
                  <a:r>
                    <a:rPr lang="ja-JP" altLang="en-US" sz="1600" i="1" dirty="0">
                      <a:solidFill>
                        <a:srgbClr val="000000"/>
                      </a:solidFill>
                    </a:rPr>
                    <a:t>’</a:t>
                  </a:r>
                  <a:r>
                    <a:rPr lang="en-US" sz="1600" i="1" dirty="0">
                      <a:solidFill>
                        <a:srgbClr val="000000"/>
                      </a:solidFill>
                    </a:rPr>
                    <a:t> – markets </a:t>
                  </a:r>
                  <a:r>
                    <a:rPr lang="en-US" sz="1600" i="1" dirty="0" smtClean="0">
                      <a:solidFill>
                        <a:srgbClr val="000000"/>
                      </a:solidFill>
                    </a:rPr>
                    <a:t>working?</a:t>
                  </a:r>
                  <a:endParaRPr lang="en-US" sz="1600" i="1" dirty="0">
                    <a:solidFill>
                      <a:srgbClr val="000000"/>
                    </a:solidFill>
                  </a:endParaRPr>
                </a:p>
              </p:txBody>
            </p:sp>
            <p:sp>
              <p:nvSpPr>
                <p:cNvPr id="146" name="Line 4"/>
                <p:cNvSpPr>
                  <a:spLocks noChangeShapeType="1"/>
                </p:cNvSpPr>
                <p:nvPr/>
              </p:nvSpPr>
              <p:spPr bwMode="auto">
                <a:xfrm>
                  <a:off x="5964174" y="2486186"/>
                  <a:ext cx="512826" cy="56181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7" name="AutoShape 7"/>
                <p:cNvSpPr>
                  <a:spLocks noChangeArrowheads="1"/>
                </p:cNvSpPr>
                <p:nvPr/>
              </p:nvSpPr>
              <p:spPr bwMode="auto">
                <a:xfrm>
                  <a:off x="408958" y="4081220"/>
                  <a:ext cx="2293857" cy="576262"/>
                </a:xfrm>
                <a:prstGeom prst="hexagon">
                  <a:avLst>
                    <a:gd name="adj" fmla="val 53089"/>
                    <a:gd name="vf" fmla="val 115470"/>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p>
                  <a:pPr algn="ctr"/>
                  <a:endParaRPr lang="en-US" sz="1000" dirty="0">
                    <a:solidFill>
                      <a:srgbClr val="3337CD"/>
                    </a:solidFill>
                  </a:endParaRPr>
                </a:p>
                <a:p>
                  <a:pPr algn="ctr"/>
                  <a:r>
                    <a:rPr lang="en-US" sz="1600" dirty="0">
                      <a:solidFill>
                        <a:srgbClr val="000000"/>
                      </a:solidFill>
                    </a:rPr>
                    <a:t>Free rider deficit &gt; market deficit?</a:t>
                  </a:r>
                </a:p>
                <a:p>
                  <a:pPr algn="ctr"/>
                  <a:endParaRPr lang="en-US" sz="1000" dirty="0">
                    <a:solidFill>
                      <a:srgbClr val="3337CD"/>
                    </a:solidFill>
                  </a:endParaRPr>
                </a:p>
              </p:txBody>
            </p:sp>
            <p:sp>
              <p:nvSpPr>
                <p:cNvPr id="148" name="Line 4"/>
                <p:cNvSpPr>
                  <a:spLocks noChangeShapeType="1"/>
                </p:cNvSpPr>
                <p:nvPr/>
              </p:nvSpPr>
              <p:spPr bwMode="auto">
                <a:xfrm flipH="1">
                  <a:off x="2132076" y="2150390"/>
                  <a:ext cx="2446020" cy="92344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9" name="Oval 20"/>
                <p:cNvSpPr>
                  <a:spLocks noChangeArrowheads="1"/>
                </p:cNvSpPr>
                <p:nvPr/>
              </p:nvSpPr>
              <p:spPr bwMode="auto">
                <a:xfrm>
                  <a:off x="2702814" y="2654085"/>
                  <a:ext cx="287338" cy="238932"/>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50" name="Line 4"/>
                <p:cNvSpPr>
                  <a:spLocks noChangeShapeType="1"/>
                </p:cNvSpPr>
                <p:nvPr/>
              </p:nvSpPr>
              <p:spPr bwMode="auto">
                <a:xfrm>
                  <a:off x="1642872" y="3661475"/>
                  <a:ext cx="0" cy="50369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1" name="Line 4"/>
                <p:cNvSpPr>
                  <a:spLocks noChangeShapeType="1"/>
                </p:cNvSpPr>
                <p:nvPr/>
              </p:nvSpPr>
              <p:spPr bwMode="auto">
                <a:xfrm>
                  <a:off x="1235202" y="4668864"/>
                  <a:ext cx="0" cy="58764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2" name="AutoShape 28"/>
                <p:cNvSpPr>
                  <a:spLocks noChangeArrowheads="1"/>
                </p:cNvSpPr>
                <p:nvPr/>
              </p:nvSpPr>
              <p:spPr bwMode="auto">
                <a:xfrm>
                  <a:off x="7187183" y="1730644"/>
                  <a:ext cx="1223010" cy="587643"/>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Markets</a:t>
                  </a:r>
                  <a:r>
                    <a:rPr lang="en-US" sz="1600" i="1" dirty="0">
                      <a:solidFill>
                        <a:srgbClr val="3337CD"/>
                      </a:solidFill>
                    </a:rPr>
                    <a:t> </a:t>
                  </a:r>
                  <a:r>
                    <a:rPr lang="en-US" sz="1600" i="1" dirty="0">
                      <a:solidFill>
                        <a:srgbClr val="000000"/>
                      </a:solidFill>
                    </a:rPr>
                    <a:t>working</a:t>
                  </a:r>
                </a:p>
              </p:txBody>
            </p:sp>
            <p:sp>
              <p:nvSpPr>
                <p:cNvPr id="153" name="Line 4"/>
                <p:cNvSpPr>
                  <a:spLocks noChangeShapeType="1"/>
                </p:cNvSpPr>
                <p:nvPr/>
              </p:nvSpPr>
              <p:spPr bwMode="auto">
                <a:xfrm>
                  <a:off x="2213610" y="4668864"/>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4" name="AutoShape 28"/>
                <p:cNvSpPr>
                  <a:spLocks noChangeArrowheads="1"/>
                </p:cNvSpPr>
                <p:nvPr/>
              </p:nvSpPr>
              <p:spPr bwMode="auto">
                <a:xfrm>
                  <a:off x="1979676" y="5181599"/>
                  <a:ext cx="6868464" cy="69649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Encourage/Promote </a:t>
                  </a:r>
                  <a:r>
                    <a:rPr lang="en-US" sz="1600" i="1" dirty="0" smtClean="0">
                      <a:solidFill>
                        <a:srgbClr val="000000"/>
                      </a:solidFill>
                    </a:rPr>
                    <a:t>ES clubs </a:t>
                  </a:r>
                  <a:endParaRPr lang="en-US" sz="1600" i="1" dirty="0">
                    <a:solidFill>
                      <a:srgbClr val="000000"/>
                    </a:solidFill>
                  </a:endParaRPr>
                </a:p>
                <a:p>
                  <a:pPr algn="ctr"/>
                  <a:r>
                    <a:rPr lang="en-US" sz="1600" i="1" dirty="0">
                      <a:solidFill>
                        <a:srgbClr val="000000"/>
                      </a:solidFill>
                    </a:rPr>
                    <a:t>OR, as a last resort,  </a:t>
                  </a:r>
                  <a:r>
                    <a:rPr lang="en-US" sz="1600" i="1" dirty="0" err="1">
                      <a:solidFill>
                        <a:srgbClr val="000000"/>
                      </a:solidFill>
                    </a:rPr>
                    <a:t>subsidise</a:t>
                  </a:r>
                  <a:r>
                    <a:rPr lang="en-US" sz="1600" i="1" dirty="0">
                      <a:solidFill>
                        <a:srgbClr val="000000"/>
                      </a:solidFill>
                    </a:rPr>
                    <a:t> consumption of </a:t>
                  </a:r>
                  <a:r>
                    <a:rPr lang="en-US" sz="1600" i="1" dirty="0" err="1" smtClean="0">
                      <a:solidFill>
                        <a:srgbClr val="000000"/>
                      </a:solidFill>
                    </a:rPr>
                    <a:t>Env</a:t>
                  </a:r>
                  <a:r>
                    <a:rPr lang="en-US" sz="1600" i="1" dirty="0" smtClean="0">
                      <a:solidFill>
                        <a:srgbClr val="000000"/>
                      </a:solidFill>
                    </a:rPr>
                    <a:t>. </a:t>
                  </a:r>
                  <a:r>
                    <a:rPr lang="en-US" sz="1600" i="1" dirty="0">
                      <a:solidFill>
                        <a:srgbClr val="000000"/>
                      </a:solidFill>
                    </a:rPr>
                    <a:t>friendly products</a:t>
                  </a:r>
                </a:p>
              </p:txBody>
            </p:sp>
            <p:sp>
              <p:nvSpPr>
                <p:cNvPr id="155" name="Line 4"/>
                <p:cNvSpPr>
                  <a:spLocks noChangeShapeType="1"/>
                </p:cNvSpPr>
                <p:nvPr/>
              </p:nvSpPr>
              <p:spPr bwMode="auto">
                <a:xfrm>
                  <a:off x="3428999" y="3657600"/>
                  <a:ext cx="7619" cy="50757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6" name="AutoShape 28"/>
                <p:cNvSpPr>
                  <a:spLocks noChangeArrowheads="1"/>
                </p:cNvSpPr>
                <p:nvPr/>
              </p:nvSpPr>
              <p:spPr bwMode="auto">
                <a:xfrm>
                  <a:off x="2702815" y="4165169"/>
                  <a:ext cx="1630680" cy="839492"/>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smtClean="0">
                      <a:solidFill>
                        <a:srgbClr val="000000"/>
                      </a:solidFill>
                    </a:rPr>
                    <a:t>Improve </a:t>
                  </a:r>
                  <a:r>
                    <a:rPr lang="en-US" sz="1600" i="1" dirty="0">
                      <a:solidFill>
                        <a:srgbClr val="000000"/>
                      </a:solidFill>
                    </a:rPr>
                    <a:t>3</a:t>
                  </a:r>
                  <a:r>
                    <a:rPr lang="en-US" sz="1600" i="1" baseline="30000" dirty="0">
                      <a:solidFill>
                        <a:srgbClr val="000000"/>
                      </a:solidFill>
                    </a:rPr>
                    <a:t>rd</a:t>
                  </a:r>
                  <a:r>
                    <a:rPr lang="en-US" sz="1600" i="1" dirty="0">
                      <a:solidFill>
                        <a:srgbClr val="000000"/>
                      </a:solidFill>
                    </a:rPr>
                    <a:t> party </a:t>
                  </a:r>
                  <a:r>
                    <a:rPr lang="en-US" sz="1600" i="1" dirty="0" smtClean="0">
                      <a:solidFill>
                        <a:srgbClr val="000000"/>
                      </a:solidFill>
                    </a:rPr>
                    <a:t>validation</a:t>
                  </a:r>
                  <a:endParaRPr lang="en-US" sz="1600" i="1" dirty="0">
                    <a:solidFill>
                      <a:srgbClr val="000000"/>
                    </a:solidFill>
                  </a:endParaRPr>
                </a:p>
              </p:txBody>
            </p:sp>
            <p:sp>
              <p:nvSpPr>
                <p:cNvPr id="157" name="Line 4"/>
                <p:cNvSpPr>
                  <a:spLocks noChangeShapeType="1"/>
                </p:cNvSpPr>
                <p:nvPr/>
              </p:nvSpPr>
              <p:spPr bwMode="auto">
                <a:xfrm>
                  <a:off x="5257800" y="3657600"/>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8" name="AutoShape 28"/>
                <p:cNvSpPr>
                  <a:spLocks noChangeArrowheads="1"/>
                </p:cNvSpPr>
                <p:nvPr/>
              </p:nvSpPr>
              <p:spPr bwMode="auto">
                <a:xfrm>
                  <a:off x="4578096" y="4165169"/>
                  <a:ext cx="1789176" cy="839492"/>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Improve </a:t>
                  </a:r>
                  <a:r>
                    <a:rPr lang="en-US" sz="1600" i="1" dirty="0" smtClean="0">
                      <a:solidFill>
                        <a:srgbClr val="000000"/>
                      </a:solidFill>
                    </a:rPr>
                    <a:t>Info. </a:t>
                  </a:r>
                  <a:r>
                    <a:rPr lang="en-US" sz="1600" i="1" dirty="0">
                      <a:solidFill>
                        <a:srgbClr val="000000"/>
                      </a:solidFill>
                    </a:rPr>
                    <a:t>&amp; </a:t>
                  </a:r>
                  <a:r>
                    <a:rPr lang="en-US" sz="1600" i="1" dirty="0" smtClean="0">
                      <a:solidFill>
                        <a:srgbClr val="000000"/>
                      </a:solidFill>
                    </a:rPr>
                    <a:t>Comm. </a:t>
                  </a:r>
                  <a:r>
                    <a:rPr lang="en-US" sz="1600" i="1" dirty="0">
                      <a:solidFill>
                        <a:srgbClr val="000000"/>
                      </a:solidFill>
                    </a:rPr>
                    <a:t>Systems</a:t>
                  </a:r>
                </a:p>
              </p:txBody>
            </p:sp>
            <p:sp>
              <p:nvSpPr>
                <p:cNvPr id="159" name="Line 4"/>
                <p:cNvSpPr>
                  <a:spLocks noChangeShapeType="1"/>
                </p:cNvSpPr>
                <p:nvPr/>
              </p:nvSpPr>
              <p:spPr bwMode="auto">
                <a:xfrm>
                  <a:off x="6934200" y="3657600"/>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0" name="Line 4"/>
                <p:cNvSpPr>
                  <a:spLocks noChangeShapeType="1"/>
                </p:cNvSpPr>
                <p:nvPr/>
              </p:nvSpPr>
              <p:spPr bwMode="auto">
                <a:xfrm>
                  <a:off x="6127242" y="2318288"/>
                  <a:ext cx="1949958" cy="72971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1" name="Line 4"/>
                <p:cNvSpPr>
                  <a:spLocks noChangeShapeType="1"/>
                </p:cNvSpPr>
                <p:nvPr/>
              </p:nvSpPr>
              <p:spPr bwMode="auto">
                <a:xfrm>
                  <a:off x="8534400" y="3657600"/>
                  <a:ext cx="0" cy="609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62" name="Line 4"/>
                <p:cNvSpPr>
                  <a:spLocks noChangeShapeType="1"/>
                </p:cNvSpPr>
                <p:nvPr/>
              </p:nvSpPr>
              <p:spPr bwMode="auto">
                <a:xfrm flipH="1">
                  <a:off x="5714999" y="3493575"/>
                  <a:ext cx="819912" cy="77362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112" name="Oval 6"/>
            <p:cNvSpPr>
              <a:spLocks noChangeArrowheads="1"/>
            </p:cNvSpPr>
            <p:nvPr/>
          </p:nvSpPr>
          <p:spPr bwMode="auto">
            <a:xfrm>
              <a:off x="2743200" y="2667000"/>
              <a:ext cx="1600200" cy="83502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a:t>L</a:t>
              </a:r>
              <a:r>
                <a:rPr lang="en-US" sz="1600" dirty="0" smtClean="0"/>
                <a:t>abels </a:t>
              </a:r>
              <a:r>
                <a:rPr lang="en-US" sz="1600" dirty="0"/>
                <a:t>are unreliable?</a:t>
              </a:r>
            </a:p>
          </p:txBody>
        </p:sp>
        <p:sp>
          <p:nvSpPr>
            <p:cNvPr id="113" name="Oval 20"/>
            <p:cNvSpPr>
              <a:spLocks noChangeArrowheads="1"/>
            </p:cNvSpPr>
            <p:nvPr/>
          </p:nvSpPr>
          <p:spPr bwMode="auto">
            <a:xfrm>
              <a:off x="4267200" y="2438400"/>
              <a:ext cx="268288" cy="217488"/>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14" name="Oval 12"/>
            <p:cNvSpPr>
              <a:spLocks noChangeArrowheads="1"/>
            </p:cNvSpPr>
            <p:nvPr/>
          </p:nvSpPr>
          <p:spPr bwMode="auto">
            <a:xfrm>
              <a:off x="6400800" y="1764836"/>
              <a:ext cx="268288" cy="271927"/>
            </a:xfrm>
            <a:prstGeom prst="ellipse">
              <a:avLst/>
            </a:prstGeom>
            <a:solidFill>
              <a:schemeClr val="bg1"/>
            </a:solidFill>
            <a:ln w="9525">
              <a:solidFill>
                <a:schemeClr val="tx1"/>
              </a:solidFill>
              <a:round/>
              <a:headEnd/>
              <a:tailEnd/>
            </a:ln>
          </p:spPr>
          <p:txBody>
            <a:bodyPr wrap="none" anchor="ctr"/>
            <a:lstStyle/>
            <a:p>
              <a:pPr algn="ctr"/>
              <a:r>
                <a:rPr lang="en-US" sz="1000" dirty="0"/>
                <a:t>Y</a:t>
              </a:r>
            </a:p>
          </p:txBody>
        </p:sp>
        <p:sp>
          <p:nvSpPr>
            <p:cNvPr id="115" name="Oval 12"/>
            <p:cNvSpPr>
              <a:spLocks noChangeArrowheads="1"/>
            </p:cNvSpPr>
            <p:nvPr/>
          </p:nvSpPr>
          <p:spPr bwMode="auto">
            <a:xfrm>
              <a:off x="1676400" y="35052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18" name="Oval 12"/>
            <p:cNvSpPr>
              <a:spLocks noChangeArrowheads="1"/>
            </p:cNvSpPr>
            <p:nvPr/>
          </p:nvSpPr>
          <p:spPr bwMode="auto">
            <a:xfrm>
              <a:off x="3352800" y="35052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19" name="AutoShape 28"/>
            <p:cNvSpPr>
              <a:spLocks noChangeArrowheads="1"/>
            </p:cNvSpPr>
            <p:nvPr/>
          </p:nvSpPr>
          <p:spPr bwMode="auto">
            <a:xfrm>
              <a:off x="795005" y="4820299"/>
              <a:ext cx="1149681" cy="577849"/>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Markets</a:t>
              </a:r>
              <a:r>
                <a:rPr lang="en-US" sz="1600" i="1" dirty="0">
                  <a:solidFill>
                    <a:srgbClr val="3337CD"/>
                  </a:solidFill>
                </a:rPr>
                <a:t> </a:t>
              </a:r>
              <a:r>
                <a:rPr lang="en-US" sz="1600" i="1" dirty="0">
                  <a:solidFill>
                    <a:srgbClr val="000000"/>
                  </a:solidFill>
                </a:rPr>
                <a:t>working</a:t>
              </a:r>
            </a:p>
          </p:txBody>
        </p:sp>
        <p:sp>
          <p:nvSpPr>
            <p:cNvPr id="120" name="Oval 20"/>
            <p:cNvSpPr>
              <a:spLocks noChangeArrowheads="1"/>
            </p:cNvSpPr>
            <p:nvPr/>
          </p:nvSpPr>
          <p:spPr bwMode="auto">
            <a:xfrm>
              <a:off x="1295400" y="4419600"/>
              <a:ext cx="268288" cy="217488"/>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21" name="Oval 12"/>
            <p:cNvSpPr>
              <a:spLocks noChangeArrowheads="1"/>
            </p:cNvSpPr>
            <p:nvPr/>
          </p:nvSpPr>
          <p:spPr bwMode="auto">
            <a:xfrm>
              <a:off x="2209800" y="44196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22" name="Oval 20"/>
            <p:cNvSpPr>
              <a:spLocks noChangeArrowheads="1"/>
            </p:cNvSpPr>
            <p:nvPr/>
          </p:nvSpPr>
          <p:spPr bwMode="auto">
            <a:xfrm>
              <a:off x="5105400" y="2438400"/>
              <a:ext cx="268288" cy="217488"/>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23" name="Oval 6"/>
            <p:cNvSpPr>
              <a:spLocks noChangeArrowheads="1"/>
            </p:cNvSpPr>
            <p:nvPr/>
          </p:nvSpPr>
          <p:spPr bwMode="auto">
            <a:xfrm>
              <a:off x="4419599" y="2667000"/>
              <a:ext cx="1676401" cy="83502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dirty="0" smtClean="0"/>
                <a:t>Info. </a:t>
              </a:r>
              <a:r>
                <a:rPr lang="en-US" sz="1600" dirty="0"/>
                <a:t>is inadequate?</a:t>
              </a:r>
            </a:p>
          </p:txBody>
        </p:sp>
        <p:sp>
          <p:nvSpPr>
            <p:cNvPr id="124" name="Oval 20"/>
            <p:cNvSpPr>
              <a:spLocks noChangeArrowheads="1"/>
            </p:cNvSpPr>
            <p:nvPr/>
          </p:nvSpPr>
          <p:spPr bwMode="auto">
            <a:xfrm>
              <a:off x="5867400" y="2438400"/>
              <a:ext cx="268288" cy="217488"/>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25" name="Oval 20"/>
            <p:cNvSpPr>
              <a:spLocks noChangeArrowheads="1"/>
            </p:cNvSpPr>
            <p:nvPr/>
          </p:nvSpPr>
          <p:spPr bwMode="auto">
            <a:xfrm>
              <a:off x="6858000" y="2438400"/>
              <a:ext cx="268288" cy="217488"/>
            </a:xfrm>
            <a:prstGeom prst="ellipse">
              <a:avLst/>
            </a:prstGeom>
            <a:solidFill>
              <a:schemeClr val="bg1"/>
            </a:solidFill>
            <a:ln w="9525">
              <a:solidFill>
                <a:schemeClr val="tx1"/>
              </a:solidFill>
              <a:round/>
              <a:headEnd/>
              <a:tailEnd/>
            </a:ln>
          </p:spPr>
          <p:txBody>
            <a:bodyPr wrap="none" anchor="ctr"/>
            <a:lstStyle/>
            <a:p>
              <a:pPr algn="ctr"/>
              <a:r>
                <a:rPr lang="en-US" sz="1000"/>
                <a:t>N</a:t>
              </a:r>
            </a:p>
          </p:txBody>
        </p:sp>
        <p:sp>
          <p:nvSpPr>
            <p:cNvPr id="126" name="Oval 12"/>
            <p:cNvSpPr>
              <a:spLocks noChangeArrowheads="1"/>
            </p:cNvSpPr>
            <p:nvPr/>
          </p:nvSpPr>
          <p:spPr bwMode="auto">
            <a:xfrm>
              <a:off x="5105400" y="35052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27" name="Oval 12"/>
            <p:cNvSpPr>
              <a:spLocks noChangeArrowheads="1"/>
            </p:cNvSpPr>
            <p:nvPr/>
          </p:nvSpPr>
          <p:spPr bwMode="auto">
            <a:xfrm>
              <a:off x="5943600" y="35052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28" name="Oval 12"/>
            <p:cNvSpPr>
              <a:spLocks noChangeArrowheads="1"/>
            </p:cNvSpPr>
            <p:nvPr/>
          </p:nvSpPr>
          <p:spPr bwMode="auto">
            <a:xfrm>
              <a:off x="6629400" y="35052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sp>
          <p:nvSpPr>
            <p:cNvPr id="129" name="Oval 12"/>
            <p:cNvSpPr>
              <a:spLocks noChangeArrowheads="1"/>
            </p:cNvSpPr>
            <p:nvPr/>
          </p:nvSpPr>
          <p:spPr bwMode="auto">
            <a:xfrm>
              <a:off x="8153400" y="3505200"/>
              <a:ext cx="268288" cy="207963"/>
            </a:xfrm>
            <a:prstGeom prst="ellipse">
              <a:avLst/>
            </a:prstGeom>
            <a:solidFill>
              <a:schemeClr val="bg1"/>
            </a:solidFill>
            <a:ln w="9525">
              <a:solidFill>
                <a:schemeClr val="tx1"/>
              </a:solidFill>
              <a:round/>
              <a:headEnd/>
              <a:tailEnd/>
            </a:ln>
          </p:spPr>
          <p:txBody>
            <a:bodyPr wrap="none" anchor="ctr"/>
            <a:lstStyle/>
            <a:p>
              <a:pPr algn="ctr"/>
              <a:r>
                <a:rPr lang="en-US" sz="1000"/>
                <a:t>Y</a:t>
              </a:r>
            </a:p>
          </p:txBody>
        </p:sp>
      </p:grpSp>
      <p:sp>
        <p:nvSpPr>
          <p:cNvPr id="163" name="AutoShape 28"/>
          <p:cNvSpPr>
            <a:spLocks noChangeArrowheads="1"/>
          </p:cNvSpPr>
          <p:nvPr/>
        </p:nvSpPr>
        <p:spPr bwMode="auto">
          <a:xfrm>
            <a:off x="6127023" y="4793423"/>
            <a:ext cx="1238507" cy="661431"/>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Markets</a:t>
            </a:r>
            <a:r>
              <a:rPr lang="en-US" sz="1600" i="1" dirty="0">
                <a:solidFill>
                  <a:srgbClr val="3337CD"/>
                </a:solidFill>
              </a:rPr>
              <a:t> </a:t>
            </a:r>
            <a:r>
              <a:rPr lang="en-US" sz="1600" i="1" dirty="0">
                <a:solidFill>
                  <a:srgbClr val="000000"/>
                </a:solidFill>
              </a:rPr>
              <a:t>working</a:t>
            </a:r>
          </a:p>
        </p:txBody>
      </p:sp>
      <p:sp>
        <p:nvSpPr>
          <p:cNvPr id="164" name="AutoShape 28"/>
          <p:cNvSpPr>
            <a:spLocks noChangeArrowheads="1"/>
          </p:cNvSpPr>
          <p:nvPr/>
        </p:nvSpPr>
        <p:spPr bwMode="auto">
          <a:xfrm>
            <a:off x="7561328" y="4816066"/>
            <a:ext cx="1238507" cy="661431"/>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p>
            <a:pPr algn="ctr"/>
            <a:r>
              <a:rPr lang="en-US" sz="1600" i="1" dirty="0">
                <a:solidFill>
                  <a:srgbClr val="000000"/>
                </a:solidFill>
              </a:rPr>
              <a:t>Markets</a:t>
            </a:r>
            <a:r>
              <a:rPr lang="en-US" sz="1600" i="1" dirty="0">
                <a:solidFill>
                  <a:srgbClr val="3337CD"/>
                </a:solidFill>
              </a:rPr>
              <a:t> </a:t>
            </a:r>
            <a:r>
              <a:rPr lang="en-US" sz="1600" i="1" dirty="0">
                <a:solidFill>
                  <a:srgbClr val="000000"/>
                </a:solidFill>
              </a:rPr>
              <a:t>working</a:t>
            </a:r>
          </a:p>
        </p:txBody>
      </p:sp>
    </p:spTree>
    <p:extLst>
      <p:ext uri="{BB962C8B-B14F-4D97-AF65-F5344CB8AC3E}">
        <p14:creationId xmlns:p14="http://schemas.microsoft.com/office/powerpoint/2010/main" val="121825045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77901</TotalTime>
  <Words>1068</Words>
  <Application>Microsoft Macintosh PowerPoint</Application>
  <PresentationFormat>On-screen Show (4:3)</PresentationFormat>
  <Paragraphs>145</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Flow</vt:lpstr>
      <vt:lpstr>So what for policy?</vt:lpstr>
      <vt:lpstr>For what?</vt:lpstr>
      <vt:lpstr>How much?</vt:lpstr>
      <vt:lpstr>How much?</vt:lpstr>
      <vt:lpstr>How much?</vt:lpstr>
      <vt:lpstr>How much?</vt:lpstr>
      <vt:lpstr>How much?</vt:lpstr>
    </vt:vector>
  </TitlesOfParts>
  <Company>Newcastle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Harvey</dc:creator>
  <cp:lastModifiedBy>David Harvey</cp:lastModifiedBy>
  <cp:revision>253</cp:revision>
  <cp:lastPrinted>2012-10-08T15:17:20Z</cp:lastPrinted>
  <dcterms:created xsi:type="dcterms:W3CDTF">2012-05-18T17:40:34Z</dcterms:created>
  <dcterms:modified xsi:type="dcterms:W3CDTF">2012-11-15T14:19:06Z</dcterms:modified>
</cp:coreProperties>
</file>