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8.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52" autoAdjust="0"/>
  </p:normalViewPr>
  <p:slideViewPr>
    <p:cSldViewPr snapToGrid="0" snapToObjects="1">
      <p:cViewPr varScale="1">
        <p:scale>
          <a:sx n="88" d="100"/>
          <a:sy n="88" d="100"/>
        </p:scale>
        <p:origin x="-148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David's%20Home:ADMIN:AES%20Business:2012:Warwick%20Conference%20Papers:STATS:Consolidated%20Stats.xlsx" TargetMode="External"/></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oleObject" Target="David's%20Home:ADMIN:AES%20Business:2012:Warwick%20Conference%20Papers:STATS:Consolidated%20Stats.xlsx" TargetMode="External"/></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oleObject" Target="David's%20Home:ADMIN:AES%20Business:2012:Warwick%20Conference%20Papers:STATS:Consolidated%20Sta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scatterChart>
        <c:scatterStyle val="lineMarker"/>
        <c:varyColors val="0"/>
        <c:ser>
          <c:idx val="0"/>
          <c:order val="0"/>
          <c:spPr>
            <a:ln w="28575">
              <a:noFill/>
            </a:ln>
          </c:spPr>
          <c:dLbls>
            <c:dLbl>
              <c:idx val="0"/>
              <c:layout/>
              <c:tx>
                <c:rich>
                  <a:bodyPr/>
                  <a:lstStyle/>
                  <a:p>
                    <a:r>
                      <a:rPr lang="en-US"/>
                      <a:t>Belgium</a:t>
                    </a:r>
                  </a:p>
                </c:rich>
              </c:tx>
              <c:dLblPos val="r"/>
              <c:showLegendKey val="0"/>
              <c:showVal val="1"/>
              <c:showCatName val="0"/>
              <c:showSerName val="0"/>
              <c:showPercent val="0"/>
              <c:showBubbleSize val="0"/>
            </c:dLbl>
            <c:dLbl>
              <c:idx val="1"/>
              <c:layout/>
              <c:tx>
                <c:rich>
                  <a:bodyPr/>
                  <a:lstStyle/>
                  <a:p>
                    <a:r>
                      <a:rPr lang="en-US"/>
                      <a:t>Bulgaria</a:t>
                    </a:r>
                  </a:p>
                </c:rich>
              </c:tx>
              <c:dLblPos val="r"/>
              <c:showLegendKey val="0"/>
              <c:showVal val="1"/>
              <c:showCatName val="0"/>
              <c:showSerName val="0"/>
              <c:showPercent val="0"/>
              <c:showBubbleSize val="0"/>
            </c:dLbl>
            <c:dLbl>
              <c:idx val="2"/>
              <c:layout/>
              <c:tx>
                <c:rich>
                  <a:bodyPr/>
                  <a:lstStyle/>
                  <a:p>
                    <a:r>
                      <a:rPr lang="en-US"/>
                      <a:t>Czech</a:t>
                    </a:r>
                  </a:p>
                </c:rich>
              </c:tx>
              <c:dLblPos val="r"/>
              <c:showLegendKey val="0"/>
              <c:showVal val="1"/>
              <c:showCatName val="0"/>
              <c:showSerName val="0"/>
              <c:showPercent val="0"/>
              <c:showBubbleSize val="0"/>
            </c:dLbl>
            <c:dLbl>
              <c:idx val="3"/>
              <c:layout/>
              <c:tx>
                <c:rich>
                  <a:bodyPr/>
                  <a:lstStyle/>
                  <a:p>
                    <a:r>
                      <a:rPr lang="en-US"/>
                      <a:t>Denmark</a:t>
                    </a:r>
                  </a:p>
                </c:rich>
              </c:tx>
              <c:dLblPos val="r"/>
              <c:showLegendKey val="0"/>
              <c:showVal val="1"/>
              <c:showCatName val="0"/>
              <c:showSerName val="0"/>
              <c:showPercent val="0"/>
              <c:showBubbleSize val="0"/>
            </c:dLbl>
            <c:dLbl>
              <c:idx val="4"/>
              <c:layout/>
              <c:tx>
                <c:rich>
                  <a:bodyPr/>
                  <a:lstStyle/>
                  <a:p>
                    <a:r>
                      <a:rPr lang="en-US"/>
                      <a:t>Germany</a:t>
                    </a:r>
                  </a:p>
                </c:rich>
              </c:tx>
              <c:dLblPos val="r"/>
              <c:showLegendKey val="0"/>
              <c:showVal val="1"/>
              <c:showCatName val="0"/>
              <c:showSerName val="0"/>
              <c:showPercent val="0"/>
              <c:showBubbleSize val="0"/>
            </c:dLbl>
            <c:dLbl>
              <c:idx val="5"/>
              <c:layout/>
              <c:tx>
                <c:rich>
                  <a:bodyPr/>
                  <a:lstStyle/>
                  <a:p>
                    <a:r>
                      <a:rPr lang="en-US"/>
                      <a:t>Estonia</a:t>
                    </a:r>
                  </a:p>
                </c:rich>
              </c:tx>
              <c:dLblPos val="r"/>
              <c:showLegendKey val="0"/>
              <c:showVal val="1"/>
              <c:showCatName val="0"/>
              <c:showSerName val="0"/>
              <c:showPercent val="0"/>
              <c:showBubbleSize val="0"/>
            </c:dLbl>
            <c:dLbl>
              <c:idx val="6"/>
              <c:layout/>
              <c:tx>
                <c:rich>
                  <a:bodyPr/>
                  <a:lstStyle/>
                  <a:p>
                    <a:r>
                      <a:rPr lang="en-US"/>
                      <a:t>Ireland</a:t>
                    </a:r>
                  </a:p>
                </c:rich>
              </c:tx>
              <c:dLblPos val="r"/>
              <c:showLegendKey val="0"/>
              <c:showVal val="1"/>
              <c:showCatName val="0"/>
              <c:showSerName val="0"/>
              <c:showPercent val="0"/>
              <c:showBubbleSize val="0"/>
            </c:dLbl>
            <c:dLbl>
              <c:idx val="7"/>
              <c:layout/>
              <c:tx>
                <c:rich>
                  <a:bodyPr/>
                  <a:lstStyle/>
                  <a:p>
                    <a:r>
                      <a:rPr lang="en-US"/>
                      <a:t>Greece</a:t>
                    </a:r>
                  </a:p>
                </c:rich>
              </c:tx>
              <c:dLblPos val="r"/>
              <c:showLegendKey val="0"/>
              <c:showVal val="1"/>
              <c:showCatName val="0"/>
              <c:showSerName val="0"/>
              <c:showPercent val="0"/>
              <c:showBubbleSize val="0"/>
            </c:dLbl>
            <c:dLbl>
              <c:idx val="8"/>
              <c:layout/>
              <c:tx>
                <c:rich>
                  <a:bodyPr/>
                  <a:lstStyle/>
                  <a:p>
                    <a:r>
                      <a:rPr lang="en-US"/>
                      <a:t>Spain</a:t>
                    </a:r>
                  </a:p>
                </c:rich>
              </c:tx>
              <c:dLblPos val="r"/>
              <c:showLegendKey val="0"/>
              <c:showVal val="1"/>
              <c:showCatName val="0"/>
              <c:showSerName val="0"/>
              <c:showPercent val="0"/>
              <c:showBubbleSize val="0"/>
            </c:dLbl>
            <c:dLbl>
              <c:idx val="9"/>
              <c:layout/>
              <c:tx>
                <c:rich>
                  <a:bodyPr/>
                  <a:lstStyle/>
                  <a:p>
                    <a:r>
                      <a:rPr lang="en-US"/>
                      <a:t>France</a:t>
                    </a:r>
                  </a:p>
                </c:rich>
              </c:tx>
              <c:dLblPos val="r"/>
              <c:showLegendKey val="0"/>
              <c:showVal val="1"/>
              <c:showCatName val="0"/>
              <c:showSerName val="0"/>
              <c:showPercent val="0"/>
              <c:showBubbleSize val="0"/>
            </c:dLbl>
            <c:dLbl>
              <c:idx val="10"/>
              <c:layout/>
              <c:tx>
                <c:rich>
                  <a:bodyPr/>
                  <a:lstStyle/>
                  <a:p>
                    <a:r>
                      <a:rPr lang="en-US"/>
                      <a:t>Italy</a:t>
                    </a:r>
                  </a:p>
                </c:rich>
              </c:tx>
              <c:dLblPos val="r"/>
              <c:showLegendKey val="0"/>
              <c:showVal val="1"/>
              <c:showCatName val="0"/>
              <c:showSerName val="0"/>
              <c:showPercent val="0"/>
              <c:showBubbleSize val="0"/>
            </c:dLbl>
            <c:dLbl>
              <c:idx val="11"/>
              <c:layout/>
              <c:tx>
                <c:rich>
                  <a:bodyPr/>
                  <a:lstStyle/>
                  <a:p>
                    <a:r>
                      <a:rPr lang="en-US"/>
                      <a:t>Cyprus</a:t>
                    </a:r>
                  </a:p>
                </c:rich>
              </c:tx>
              <c:dLblPos val="r"/>
              <c:showLegendKey val="0"/>
              <c:showVal val="1"/>
              <c:showCatName val="0"/>
              <c:showSerName val="0"/>
              <c:showPercent val="0"/>
              <c:showBubbleSize val="0"/>
            </c:dLbl>
            <c:dLbl>
              <c:idx val="12"/>
              <c:layout/>
              <c:tx>
                <c:rich>
                  <a:bodyPr/>
                  <a:lstStyle/>
                  <a:p>
                    <a:r>
                      <a:rPr lang="en-US"/>
                      <a:t>Latvia</a:t>
                    </a:r>
                  </a:p>
                </c:rich>
              </c:tx>
              <c:dLblPos val="r"/>
              <c:showLegendKey val="0"/>
              <c:showVal val="1"/>
              <c:showCatName val="0"/>
              <c:showSerName val="0"/>
              <c:showPercent val="0"/>
              <c:showBubbleSize val="0"/>
            </c:dLbl>
            <c:dLbl>
              <c:idx val="13"/>
              <c:layout/>
              <c:tx>
                <c:rich>
                  <a:bodyPr/>
                  <a:lstStyle/>
                  <a:p>
                    <a:r>
                      <a:rPr lang="en-US"/>
                      <a:t>Lithuania</a:t>
                    </a:r>
                  </a:p>
                </c:rich>
              </c:tx>
              <c:dLblPos val="r"/>
              <c:showLegendKey val="0"/>
              <c:showVal val="1"/>
              <c:showCatName val="0"/>
              <c:showSerName val="0"/>
              <c:showPercent val="0"/>
              <c:showBubbleSize val="0"/>
            </c:dLbl>
            <c:dLbl>
              <c:idx val="14"/>
              <c:layout/>
              <c:tx>
                <c:rich>
                  <a:bodyPr/>
                  <a:lstStyle/>
                  <a:p>
                    <a:r>
                      <a:rPr lang="en-US"/>
                      <a:t>L'bourg</a:t>
                    </a:r>
                  </a:p>
                </c:rich>
              </c:tx>
              <c:dLblPos val="r"/>
              <c:showLegendKey val="0"/>
              <c:showVal val="1"/>
              <c:showCatName val="0"/>
              <c:showSerName val="0"/>
              <c:showPercent val="0"/>
              <c:showBubbleSize val="0"/>
            </c:dLbl>
            <c:dLbl>
              <c:idx val="15"/>
              <c:layout/>
              <c:tx>
                <c:rich>
                  <a:bodyPr/>
                  <a:lstStyle/>
                  <a:p>
                    <a:r>
                      <a:rPr lang="en-US"/>
                      <a:t>Hungary</a:t>
                    </a:r>
                  </a:p>
                </c:rich>
              </c:tx>
              <c:dLblPos val="r"/>
              <c:showLegendKey val="0"/>
              <c:showVal val="1"/>
              <c:showCatName val="0"/>
              <c:showSerName val="0"/>
              <c:showPercent val="0"/>
              <c:showBubbleSize val="0"/>
            </c:dLbl>
            <c:dLbl>
              <c:idx val="16"/>
              <c:layout/>
              <c:tx>
                <c:rich>
                  <a:bodyPr/>
                  <a:lstStyle/>
                  <a:p>
                    <a:r>
                      <a:rPr lang="en-US"/>
                      <a:t>Malta</a:t>
                    </a:r>
                  </a:p>
                </c:rich>
              </c:tx>
              <c:dLblPos val="l"/>
              <c:showLegendKey val="0"/>
              <c:showVal val="1"/>
              <c:showCatName val="0"/>
              <c:showSerName val="0"/>
              <c:showPercent val="0"/>
              <c:showBubbleSize val="0"/>
            </c:dLbl>
            <c:dLbl>
              <c:idx val="17"/>
              <c:layout/>
              <c:tx>
                <c:rich>
                  <a:bodyPr/>
                  <a:lstStyle/>
                  <a:p>
                    <a:r>
                      <a:rPr lang="en-US"/>
                      <a:t>Netherlands</a:t>
                    </a:r>
                  </a:p>
                </c:rich>
              </c:tx>
              <c:dLblPos val="r"/>
              <c:showLegendKey val="0"/>
              <c:showVal val="1"/>
              <c:showCatName val="0"/>
              <c:showSerName val="0"/>
              <c:showPercent val="0"/>
              <c:showBubbleSize val="0"/>
            </c:dLbl>
            <c:dLbl>
              <c:idx val="18"/>
              <c:layout/>
              <c:tx>
                <c:rich>
                  <a:bodyPr/>
                  <a:lstStyle/>
                  <a:p>
                    <a:r>
                      <a:rPr lang="en-US"/>
                      <a:t>Austria</a:t>
                    </a:r>
                  </a:p>
                </c:rich>
              </c:tx>
              <c:dLblPos val="r"/>
              <c:showLegendKey val="0"/>
              <c:showVal val="1"/>
              <c:showCatName val="0"/>
              <c:showSerName val="0"/>
              <c:showPercent val="0"/>
              <c:showBubbleSize val="0"/>
            </c:dLbl>
            <c:dLbl>
              <c:idx val="19"/>
              <c:layout/>
              <c:tx>
                <c:rich>
                  <a:bodyPr/>
                  <a:lstStyle/>
                  <a:p>
                    <a:r>
                      <a:rPr lang="en-US"/>
                      <a:t>Poland</a:t>
                    </a:r>
                  </a:p>
                </c:rich>
              </c:tx>
              <c:dLblPos val="r"/>
              <c:showLegendKey val="0"/>
              <c:showVal val="1"/>
              <c:showCatName val="0"/>
              <c:showSerName val="0"/>
              <c:showPercent val="0"/>
              <c:showBubbleSize val="0"/>
            </c:dLbl>
            <c:dLbl>
              <c:idx val="20"/>
              <c:layout>
                <c:manualLayout>
                  <c:x val="-0.0401117466354155"/>
                  <c:y val="0.030750307503075"/>
                </c:manualLayout>
              </c:layout>
              <c:tx>
                <c:rich>
                  <a:bodyPr/>
                  <a:lstStyle/>
                  <a:p>
                    <a:r>
                      <a:rPr lang="en-US"/>
                      <a:t>Portugal</a:t>
                    </a:r>
                  </a:p>
                </c:rich>
              </c:tx>
              <c:dLblPos val="r"/>
              <c:showLegendKey val="0"/>
              <c:showVal val="1"/>
              <c:showCatName val="0"/>
              <c:showSerName val="0"/>
              <c:showPercent val="0"/>
              <c:showBubbleSize val="0"/>
            </c:dLbl>
            <c:dLbl>
              <c:idx val="21"/>
              <c:layout/>
              <c:tx>
                <c:rich>
                  <a:bodyPr/>
                  <a:lstStyle/>
                  <a:p>
                    <a:r>
                      <a:rPr lang="en-US"/>
                      <a:t>Romania</a:t>
                    </a:r>
                  </a:p>
                </c:rich>
              </c:tx>
              <c:dLblPos val="b"/>
              <c:showLegendKey val="0"/>
              <c:showVal val="1"/>
              <c:showCatName val="0"/>
              <c:showSerName val="0"/>
              <c:showPercent val="0"/>
              <c:showBubbleSize val="0"/>
            </c:dLbl>
            <c:dLbl>
              <c:idx val="22"/>
              <c:layout/>
              <c:tx>
                <c:rich>
                  <a:bodyPr/>
                  <a:lstStyle/>
                  <a:p>
                    <a:r>
                      <a:rPr lang="en-US"/>
                      <a:t>Slovenia</a:t>
                    </a:r>
                  </a:p>
                </c:rich>
              </c:tx>
              <c:dLblPos val="r"/>
              <c:showLegendKey val="0"/>
              <c:showVal val="1"/>
              <c:showCatName val="0"/>
              <c:showSerName val="0"/>
              <c:showPercent val="0"/>
              <c:showBubbleSize val="0"/>
            </c:dLbl>
            <c:dLbl>
              <c:idx val="23"/>
              <c:layout/>
              <c:tx>
                <c:rich>
                  <a:bodyPr/>
                  <a:lstStyle/>
                  <a:p>
                    <a:r>
                      <a:rPr lang="en-US"/>
                      <a:t>Slovakia</a:t>
                    </a:r>
                  </a:p>
                </c:rich>
              </c:tx>
              <c:dLblPos val="b"/>
              <c:showLegendKey val="0"/>
              <c:showVal val="1"/>
              <c:showCatName val="0"/>
              <c:showSerName val="0"/>
              <c:showPercent val="0"/>
              <c:showBubbleSize val="0"/>
            </c:dLbl>
            <c:dLbl>
              <c:idx val="24"/>
              <c:layout/>
              <c:tx>
                <c:rich>
                  <a:bodyPr/>
                  <a:lstStyle/>
                  <a:p>
                    <a:r>
                      <a:rPr lang="en-US"/>
                      <a:t>Finland</a:t>
                    </a:r>
                  </a:p>
                </c:rich>
              </c:tx>
              <c:dLblPos val="l"/>
              <c:showLegendKey val="0"/>
              <c:showVal val="1"/>
              <c:showCatName val="0"/>
              <c:showSerName val="0"/>
              <c:showPercent val="0"/>
              <c:showBubbleSize val="0"/>
            </c:dLbl>
            <c:dLbl>
              <c:idx val="25"/>
              <c:layout/>
              <c:tx>
                <c:rich>
                  <a:bodyPr/>
                  <a:lstStyle/>
                  <a:p>
                    <a:r>
                      <a:rPr lang="en-US"/>
                      <a:t>Sweden</a:t>
                    </a:r>
                  </a:p>
                </c:rich>
              </c:tx>
              <c:dLblPos val="r"/>
              <c:showLegendKey val="0"/>
              <c:showVal val="1"/>
              <c:showCatName val="0"/>
              <c:showSerName val="0"/>
              <c:showPercent val="0"/>
              <c:showBubbleSize val="0"/>
            </c:dLbl>
            <c:dLbl>
              <c:idx val="26"/>
              <c:layout/>
              <c:tx>
                <c:rich>
                  <a:bodyPr/>
                  <a:lstStyle/>
                  <a:p>
                    <a:r>
                      <a:rPr lang="en-US"/>
                      <a:t>UK</a:t>
                    </a:r>
                  </a:p>
                </c:rich>
              </c:tx>
              <c:dLblPos val="b"/>
              <c:showLegendKey val="0"/>
              <c:showVal val="1"/>
              <c:showCatName val="0"/>
              <c:showSerName val="0"/>
              <c:showPercent val="0"/>
              <c:showBubbleSize val="0"/>
            </c:dLbl>
            <c:showLegendKey val="0"/>
            <c:showVal val="0"/>
            <c:showCatName val="0"/>
            <c:showSerName val="0"/>
            <c:showPercent val="0"/>
            <c:showBubbleSize val="0"/>
          </c:dLbls>
          <c:yVal>
            <c:numRef>
              <c:f>PGIndicators!$E$8:$E$34</c:f>
              <c:numCache>
                <c:formatCode>0.0</c:formatCode>
                <c:ptCount val="27"/>
                <c:pt idx="0">
                  <c:v>450.6154747948417</c:v>
                </c:pt>
                <c:pt idx="1">
                  <c:v>145.461674181533</c:v>
                </c:pt>
                <c:pt idx="2">
                  <c:v>256.3596367533421</c:v>
                </c:pt>
                <c:pt idx="3">
                  <c:v>389.2393320964736</c:v>
                </c:pt>
                <c:pt idx="4">
                  <c:v>346.5446191739295</c:v>
                </c:pt>
                <c:pt idx="5">
                  <c:v>125.9822876387676</c:v>
                </c:pt>
                <c:pt idx="6">
                  <c:v>320.0553712499104</c:v>
                </c:pt>
                <c:pt idx="7">
                  <c:v>580.5184603299293</c:v>
                </c:pt>
                <c:pt idx="8">
                  <c:v>222.4203523927825</c:v>
                </c:pt>
                <c:pt idx="9">
                  <c:v>289.9778798706822</c:v>
                </c:pt>
                <c:pt idx="10">
                  <c:v>327.6353276353276</c:v>
                </c:pt>
                <c:pt idx="11">
                  <c:v>358.1081081081081</c:v>
                </c:pt>
                <c:pt idx="12">
                  <c:v>79.65084560829241</c:v>
                </c:pt>
                <c:pt idx="13">
                  <c:v>141.316474525846</c:v>
                </c:pt>
                <c:pt idx="14">
                  <c:v>282.874617737003</c:v>
                </c:pt>
                <c:pt idx="15">
                  <c:v>228.070478792385</c:v>
                </c:pt>
                <c:pt idx="16">
                  <c:v>485.4368932038835</c:v>
                </c:pt>
                <c:pt idx="17">
                  <c:v>467.3675444988029</c:v>
                </c:pt>
                <c:pt idx="18">
                  <c:v>237.3287887395064</c:v>
                </c:pt>
                <c:pt idx="19">
                  <c:v>194.8849890557198</c:v>
                </c:pt>
                <c:pt idx="20">
                  <c:v>164.517442649654</c:v>
                </c:pt>
                <c:pt idx="21">
                  <c:v>117.8653279493616</c:v>
                </c:pt>
                <c:pt idx="22">
                  <c:v>307.3639274279616</c:v>
                </c:pt>
                <c:pt idx="23">
                  <c:v>201.0050251256282</c:v>
                </c:pt>
                <c:pt idx="24">
                  <c:v>248.7042118559171</c:v>
                </c:pt>
                <c:pt idx="25">
                  <c:v>251.3693270735524</c:v>
                </c:pt>
                <c:pt idx="26">
                  <c:v>225.1962279067141</c:v>
                </c:pt>
              </c:numCache>
            </c:numRef>
          </c:yVal>
          <c:smooth val="0"/>
        </c:ser>
        <c:dLbls>
          <c:showLegendKey val="0"/>
          <c:showVal val="0"/>
          <c:showCatName val="0"/>
          <c:showSerName val="0"/>
          <c:showPercent val="0"/>
          <c:showBubbleSize val="0"/>
        </c:dLbls>
        <c:axId val="2107206504"/>
        <c:axId val="-2104646104"/>
      </c:scatterChart>
      <c:valAx>
        <c:axId val="2107206504"/>
        <c:scaling>
          <c:orientation val="minMax"/>
        </c:scaling>
        <c:delete val="0"/>
        <c:axPos val="b"/>
        <c:title>
          <c:tx>
            <c:rich>
              <a:bodyPr/>
              <a:lstStyle/>
              <a:p>
                <a:pPr>
                  <a:defRPr lang="hu-HU"/>
                </a:pPr>
                <a:r>
                  <a:rPr lang="en-US"/>
                  <a:t>% UAA designated Natura 2000</a:t>
                </a:r>
              </a:p>
            </c:rich>
          </c:tx>
          <c:layout/>
          <c:overlay val="0"/>
        </c:title>
        <c:majorTickMark val="out"/>
        <c:minorTickMark val="none"/>
        <c:tickLblPos val="nextTo"/>
        <c:txPr>
          <a:bodyPr/>
          <a:lstStyle/>
          <a:p>
            <a:pPr>
              <a:defRPr lang="hu-HU"/>
            </a:pPr>
            <a:endParaRPr lang="en-US"/>
          </a:p>
        </c:txPr>
        <c:crossAx val="-2104646104"/>
        <c:crosses val="autoZero"/>
        <c:crossBetween val="midCat"/>
      </c:valAx>
      <c:valAx>
        <c:axId val="-2104646104"/>
        <c:scaling>
          <c:orientation val="minMax"/>
        </c:scaling>
        <c:delete val="0"/>
        <c:axPos val="l"/>
        <c:majorGridlines/>
        <c:title>
          <c:tx>
            <c:rich>
              <a:bodyPr/>
              <a:lstStyle/>
              <a:p>
                <a:pPr>
                  <a:defRPr lang="hu-HU"/>
                </a:pPr>
                <a:r>
                  <a:rPr lang="en-US"/>
                  <a:t>DP(2013)/ha (€)</a:t>
                </a:r>
              </a:p>
            </c:rich>
          </c:tx>
          <c:layout/>
          <c:overlay val="0"/>
        </c:title>
        <c:numFmt formatCode="0.0" sourceLinked="1"/>
        <c:majorTickMark val="out"/>
        <c:minorTickMark val="none"/>
        <c:tickLblPos val="nextTo"/>
        <c:txPr>
          <a:bodyPr/>
          <a:lstStyle/>
          <a:p>
            <a:pPr>
              <a:defRPr lang="hu-HU"/>
            </a:pPr>
            <a:endParaRPr lang="en-US"/>
          </a:p>
        </c:txPr>
        <c:crossAx val="2107206504"/>
        <c:crosses val="autoZero"/>
        <c:crossBetween val="midCat"/>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scatterChart>
        <c:scatterStyle val="lineMarker"/>
        <c:varyColors val="0"/>
        <c:ser>
          <c:idx val="0"/>
          <c:order val="0"/>
          <c:spPr>
            <a:ln w="28575">
              <a:noFill/>
            </a:ln>
          </c:spPr>
          <c:dLbls>
            <c:dLbl>
              <c:idx val="0"/>
              <c:layout>
                <c:manualLayout>
                  <c:x val="-0.00459929267316154"/>
                  <c:y val="0.0"/>
                </c:manualLayout>
              </c:layout>
              <c:tx>
                <c:rich>
                  <a:bodyPr/>
                  <a:lstStyle/>
                  <a:p>
                    <a:r>
                      <a:rPr lang="en-US" dirty="0"/>
                      <a:t>Belgium</a:t>
                    </a:r>
                  </a:p>
                </c:rich>
              </c:tx>
              <c:dLblPos val="r"/>
              <c:showLegendKey val="0"/>
              <c:showVal val="1"/>
              <c:showCatName val="0"/>
              <c:showSerName val="0"/>
              <c:showPercent val="0"/>
              <c:showBubbleSize val="0"/>
            </c:dLbl>
            <c:dLbl>
              <c:idx val="1"/>
              <c:layout/>
              <c:tx>
                <c:rich>
                  <a:bodyPr/>
                  <a:lstStyle/>
                  <a:p>
                    <a:r>
                      <a:rPr lang="en-US" dirty="0"/>
                      <a:t>Bulgaria</a:t>
                    </a:r>
                  </a:p>
                </c:rich>
              </c:tx>
              <c:dLblPos val="r"/>
              <c:showLegendKey val="0"/>
              <c:showVal val="1"/>
              <c:showCatName val="0"/>
              <c:showSerName val="0"/>
              <c:showPercent val="0"/>
              <c:showBubbleSize val="0"/>
            </c:dLbl>
            <c:dLbl>
              <c:idx val="2"/>
              <c:layout/>
              <c:tx>
                <c:rich>
                  <a:bodyPr/>
                  <a:lstStyle/>
                  <a:p>
                    <a:r>
                      <a:rPr lang="en-US" dirty="0"/>
                      <a:t>Czech Rep.</a:t>
                    </a:r>
                  </a:p>
                </c:rich>
              </c:tx>
              <c:dLblPos val="r"/>
              <c:showLegendKey val="0"/>
              <c:showVal val="1"/>
              <c:showCatName val="0"/>
              <c:showSerName val="0"/>
              <c:showPercent val="0"/>
              <c:showBubbleSize val="0"/>
            </c:dLbl>
            <c:dLbl>
              <c:idx val="3"/>
              <c:layout/>
              <c:tx>
                <c:rich>
                  <a:bodyPr/>
                  <a:lstStyle/>
                  <a:p>
                    <a:r>
                      <a:rPr lang="en-US" dirty="0"/>
                      <a:t>Denmark</a:t>
                    </a:r>
                  </a:p>
                </c:rich>
              </c:tx>
              <c:dLblPos val="r"/>
              <c:showLegendKey val="0"/>
              <c:showVal val="1"/>
              <c:showCatName val="0"/>
              <c:showSerName val="0"/>
              <c:showPercent val="0"/>
              <c:showBubbleSize val="0"/>
            </c:dLbl>
            <c:dLbl>
              <c:idx val="4"/>
              <c:layout/>
              <c:tx>
                <c:rich>
                  <a:bodyPr/>
                  <a:lstStyle/>
                  <a:p>
                    <a:r>
                      <a:rPr lang="en-US" dirty="0"/>
                      <a:t>Germany</a:t>
                    </a:r>
                  </a:p>
                </c:rich>
              </c:tx>
              <c:dLblPos val="r"/>
              <c:showLegendKey val="0"/>
              <c:showVal val="1"/>
              <c:showCatName val="0"/>
              <c:showSerName val="0"/>
              <c:showPercent val="0"/>
              <c:showBubbleSize val="0"/>
            </c:dLbl>
            <c:dLbl>
              <c:idx val="5"/>
              <c:layout/>
              <c:tx>
                <c:rich>
                  <a:bodyPr/>
                  <a:lstStyle/>
                  <a:p>
                    <a:r>
                      <a:rPr lang="en-US" dirty="0"/>
                      <a:t>Estonia</a:t>
                    </a:r>
                  </a:p>
                </c:rich>
              </c:tx>
              <c:dLblPos val="r"/>
              <c:showLegendKey val="0"/>
              <c:showVal val="1"/>
              <c:showCatName val="0"/>
              <c:showSerName val="0"/>
              <c:showPercent val="0"/>
              <c:showBubbleSize val="0"/>
            </c:dLbl>
            <c:dLbl>
              <c:idx val="6"/>
              <c:layout/>
              <c:tx>
                <c:rich>
                  <a:bodyPr/>
                  <a:lstStyle/>
                  <a:p>
                    <a:r>
                      <a:rPr lang="en-US" dirty="0"/>
                      <a:t>Ireland</a:t>
                    </a:r>
                  </a:p>
                </c:rich>
              </c:tx>
              <c:dLblPos val="r"/>
              <c:showLegendKey val="0"/>
              <c:showVal val="1"/>
              <c:showCatName val="0"/>
              <c:showSerName val="0"/>
              <c:showPercent val="0"/>
              <c:showBubbleSize val="0"/>
            </c:dLbl>
            <c:dLbl>
              <c:idx val="7"/>
              <c:layout>
                <c:manualLayout>
                  <c:x val="-0.054119904315758"/>
                  <c:y val="0.023127751298367"/>
                </c:manualLayout>
              </c:layout>
              <c:tx>
                <c:rich>
                  <a:bodyPr/>
                  <a:lstStyle/>
                  <a:p>
                    <a:r>
                      <a:rPr lang="en-US" dirty="0"/>
                      <a:t>Greece</a:t>
                    </a:r>
                  </a:p>
                </c:rich>
              </c:tx>
              <c:dLblPos val="r"/>
              <c:showLegendKey val="0"/>
              <c:showVal val="1"/>
              <c:showCatName val="0"/>
              <c:showSerName val="0"/>
              <c:showPercent val="0"/>
              <c:showBubbleSize val="0"/>
            </c:dLbl>
            <c:dLbl>
              <c:idx val="8"/>
              <c:layout/>
              <c:tx>
                <c:rich>
                  <a:bodyPr/>
                  <a:lstStyle/>
                  <a:p>
                    <a:r>
                      <a:rPr lang="en-US" dirty="0"/>
                      <a:t>Spain</a:t>
                    </a:r>
                  </a:p>
                </c:rich>
              </c:tx>
              <c:dLblPos val="r"/>
              <c:showLegendKey val="0"/>
              <c:showVal val="1"/>
              <c:showCatName val="0"/>
              <c:showSerName val="0"/>
              <c:showPercent val="0"/>
              <c:showBubbleSize val="0"/>
            </c:dLbl>
            <c:dLbl>
              <c:idx val="9"/>
              <c:layout/>
              <c:tx>
                <c:rich>
                  <a:bodyPr/>
                  <a:lstStyle/>
                  <a:p>
                    <a:r>
                      <a:rPr lang="en-US" dirty="0"/>
                      <a:t>France</a:t>
                    </a:r>
                  </a:p>
                </c:rich>
              </c:tx>
              <c:dLblPos val="r"/>
              <c:showLegendKey val="0"/>
              <c:showVal val="1"/>
              <c:showCatName val="0"/>
              <c:showSerName val="0"/>
              <c:showPercent val="0"/>
              <c:showBubbleSize val="0"/>
            </c:dLbl>
            <c:dLbl>
              <c:idx val="10"/>
              <c:layout/>
              <c:tx>
                <c:rich>
                  <a:bodyPr/>
                  <a:lstStyle/>
                  <a:p>
                    <a:r>
                      <a:rPr lang="en-US" dirty="0"/>
                      <a:t>Italy</a:t>
                    </a:r>
                  </a:p>
                </c:rich>
              </c:tx>
              <c:dLblPos val="r"/>
              <c:showLegendKey val="0"/>
              <c:showVal val="1"/>
              <c:showCatName val="0"/>
              <c:showSerName val="0"/>
              <c:showPercent val="0"/>
              <c:showBubbleSize val="0"/>
            </c:dLbl>
            <c:dLbl>
              <c:idx val="11"/>
              <c:layout/>
              <c:tx>
                <c:rich>
                  <a:bodyPr/>
                  <a:lstStyle/>
                  <a:p>
                    <a:r>
                      <a:rPr lang="en-US" dirty="0"/>
                      <a:t>Cyprus</a:t>
                    </a:r>
                  </a:p>
                </c:rich>
              </c:tx>
              <c:dLblPos val="r"/>
              <c:showLegendKey val="0"/>
              <c:showVal val="1"/>
              <c:showCatName val="0"/>
              <c:showSerName val="0"/>
              <c:showPercent val="0"/>
              <c:showBubbleSize val="0"/>
            </c:dLbl>
            <c:dLbl>
              <c:idx val="12"/>
              <c:layout>
                <c:manualLayout>
                  <c:x val="-0.00421957540117612"/>
                  <c:y val="-0.00330396447119528"/>
                </c:manualLayout>
              </c:layout>
              <c:tx>
                <c:rich>
                  <a:bodyPr/>
                  <a:lstStyle/>
                  <a:p>
                    <a:r>
                      <a:rPr lang="en-US" dirty="0"/>
                      <a:t>Latvia</a:t>
                    </a:r>
                  </a:p>
                </c:rich>
              </c:tx>
              <c:dLblPos val="r"/>
              <c:showLegendKey val="0"/>
              <c:showVal val="1"/>
              <c:showCatName val="0"/>
              <c:showSerName val="0"/>
              <c:showPercent val="0"/>
              <c:showBubbleSize val="0"/>
            </c:dLbl>
            <c:dLbl>
              <c:idx val="13"/>
              <c:layout/>
              <c:tx>
                <c:rich>
                  <a:bodyPr/>
                  <a:lstStyle/>
                  <a:p>
                    <a:r>
                      <a:rPr lang="en-US" dirty="0"/>
                      <a:t>Lithuania</a:t>
                    </a:r>
                  </a:p>
                </c:rich>
              </c:tx>
              <c:dLblPos val="r"/>
              <c:showLegendKey val="0"/>
              <c:showVal val="1"/>
              <c:showCatName val="0"/>
              <c:showSerName val="0"/>
              <c:showPercent val="0"/>
              <c:showBubbleSize val="0"/>
            </c:dLbl>
            <c:dLbl>
              <c:idx val="14"/>
              <c:layout/>
              <c:tx>
                <c:rich>
                  <a:bodyPr/>
                  <a:lstStyle/>
                  <a:p>
                    <a:r>
                      <a:rPr lang="en-US" dirty="0"/>
                      <a:t>Luxembourg</a:t>
                    </a:r>
                  </a:p>
                </c:rich>
              </c:tx>
              <c:dLblPos val="r"/>
              <c:showLegendKey val="0"/>
              <c:showVal val="1"/>
              <c:showCatName val="0"/>
              <c:showSerName val="0"/>
              <c:showPercent val="0"/>
              <c:showBubbleSize val="0"/>
            </c:dLbl>
            <c:dLbl>
              <c:idx val="15"/>
              <c:layout>
                <c:manualLayout>
                  <c:x val="-0.0571151865510482"/>
                  <c:y val="0.023127751298367"/>
                </c:manualLayout>
              </c:layout>
              <c:tx>
                <c:rich>
                  <a:bodyPr/>
                  <a:lstStyle/>
                  <a:p>
                    <a:r>
                      <a:rPr lang="en-US" dirty="0"/>
                      <a:t>Hungary</a:t>
                    </a:r>
                  </a:p>
                </c:rich>
              </c:tx>
              <c:dLblPos val="r"/>
              <c:showLegendKey val="0"/>
              <c:showVal val="1"/>
              <c:showCatName val="0"/>
              <c:showSerName val="0"/>
              <c:showPercent val="0"/>
              <c:showBubbleSize val="0"/>
            </c:dLbl>
            <c:dLbl>
              <c:idx val="16"/>
              <c:layout/>
              <c:tx>
                <c:rich>
                  <a:bodyPr/>
                  <a:lstStyle/>
                  <a:p>
                    <a:r>
                      <a:rPr lang="en-US" dirty="0"/>
                      <a:t>Malta</a:t>
                    </a:r>
                  </a:p>
                </c:rich>
              </c:tx>
              <c:dLblPos val="r"/>
              <c:showLegendKey val="0"/>
              <c:showVal val="1"/>
              <c:showCatName val="0"/>
              <c:showSerName val="0"/>
              <c:showPercent val="0"/>
              <c:showBubbleSize val="0"/>
            </c:dLbl>
            <c:dLbl>
              <c:idx val="17"/>
              <c:layout/>
              <c:tx>
                <c:rich>
                  <a:bodyPr/>
                  <a:lstStyle/>
                  <a:p>
                    <a:r>
                      <a:rPr lang="en-US" dirty="0"/>
                      <a:t>Netherlands</a:t>
                    </a:r>
                  </a:p>
                </c:rich>
              </c:tx>
              <c:dLblPos val="r"/>
              <c:showLegendKey val="0"/>
              <c:showVal val="1"/>
              <c:showCatName val="0"/>
              <c:showSerName val="0"/>
              <c:showPercent val="0"/>
              <c:showBubbleSize val="0"/>
            </c:dLbl>
            <c:dLbl>
              <c:idx val="18"/>
              <c:layout>
                <c:manualLayout>
                  <c:x val="-0.0962634971261504"/>
                  <c:y val="0.0"/>
                </c:manualLayout>
              </c:layout>
              <c:tx>
                <c:rich>
                  <a:bodyPr/>
                  <a:lstStyle/>
                  <a:p>
                    <a:r>
                      <a:rPr lang="en-US" dirty="0"/>
                      <a:t>Austria</a:t>
                    </a:r>
                  </a:p>
                </c:rich>
              </c:tx>
              <c:dLblPos val="r"/>
              <c:showLegendKey val="0"/>
              <c:showVal val="1"/>
              <c:showCatName val="0"/>
              <c:showSerName val="0"/>
              <c:showPercent val="0"/>
              <c:showBubbleSize val="0"/>
            </c:dLbl>
            <c:dLbl>
              <c:idx val="19"/>
              <c:layout>
                <c:manualLayout>
                  <c:x val="0.0"/>
                  <c:y val="-0.00987925527528895"/>
                </c:manualLayout>
              </c:layout>
              <c:tx>
                <c:rich>
                  <a:bodyPr/>
                  <a:lstStyle/>
                  <a:p>
                    <a:r>
                      <a:rPr lang="en-US" dirty="0"/>
                      <a:t>Poland</a:t>
                    </a:r>
                  </a:p>
                </c:rich>
              </c:tx>
              <c:dLblPos val="r"/>
              <c:showLegendKey val="0"/>
              <c:showVal val="1"/>
              <c:showCatName val="0"/>
              <c:showSerName val="0"/>
              <c:showPercent val="0"/>
              <c:showBubbleSize val="0"/>
            </c:dLbl>
            <c:dLbl>
              <c:idx val="20"/>
              <c:layout/>
              <c:tx>
                <c:rich>
                  <a:bodyPr/>
                  <a:lstStyle/>
                  <a:p>
                    <a:r>
                      <a:rPr lang="en-US" dirty="0"/>
                      <a:t>Portugal</a:t>
                    </a:r>
                  </a:p>
                </c:rich>
              </c:tx>
              <c:dLblPos val="l"/>
              <c:showLegendKey val="0"/>
              <c:showVal val="1"/>
              <c:showCatName val="0"/>
              <c:showSerName val="0"/>
              <c:showPercent val="0"/>
              <c:showBubbleSize val="0"/>
            </c:dLbl>
            <c:dLbl>
              <c:idx val="21"/>
              <c:layout>
                <c:manualLayout>
                  <c:x val="-0.0533916409183029"/>
                  <c:y val="0.0264317157695624"/>
                </c:manualLayout>
              </c:layout>
              <c:tx>
                <c:rich>
                  <a:bodyPr/>
                  <a:lstStyle/>
                  <a:p>
                    <a:r>
                      <a:rPr lang="en-US" dirty="0"/>
                      <a:t>Romania</a:t>
                    </a:r>
                  </a:p>
                </c:rich>
              </c:tx>
              <c:dLblPos val="r"/>
              <c:showLegendKey val="0"/>
              <c:showVal val="1"/>
              <c:showCatName val="0"/>
              <c:showSerName val="0"/>
              <c:showPercent val="0"/>
              <c:showBubbleSize val="0"/>
            </c:dLbl>
            <c:dLbl>
              <c:idx val="22"/>
              <c:layout>
                <c:manualLayout>
                  <c:x val="-0.0506329113924051"/>
                  <c:y val="-0.0395170211011558"/>
                </c:manualLayout>
              </c:layout>
              <c:tx>
                <c:rich>
                  <a:bodyPr/>
                  <a:lstStyle/>
                  <a:p>
                    <a:r>
                      <a:rPr lang="en-US" dirty="0"/>
                      <a:t>Slovenia</a:t>
                    </a:r>
                  </a:p>
                </c:rich>
              </c:tx>
              <c:dLblPos val="r"/>
              <c:showLegendKey val="0"/>
              <c:showVal val="1"/>
              <c:showCatName val="0"/>
              <c:showSerName val="0"/>
              <c:showPercent val="0"/>
              <c:showBubbleSize val="0"/>
            </c:dLbl>
            <c:dLbl>
              <c:idx val="23"/>
              <c:layout/>
              <c:tx>
                <c:rich>
                  <a:bodyPr/>
                  <a:lstStyle/>
                  <a:p>
                    <a:r>
                      <a:rPr lang="en-US" dirty="0"/>
                      <a:t>Slovakia</a:t>
                    </a:r>
                  </a:p>
                </c:rich>
              </c:tx>
              <c:dLblPos val="r"/>
              <c:showLegendKey val="0"/>
              <c:showVal val="1"/>
              <c:showCatName val="0"/>
              <c:showSerName val="0"/>
              <c:showPercent val="0"/>
              <c:showBubbleSize val="0"/>
            </c:dLbl>
            <c:dLbl>
              <c:idx val="24"/>
              <c:layout/>
              <c:tx>
                <c:rich>
                  <a:bodyPr/>
                  <a:lstStyle/>
                  <a:p>
                    <a:r>
                      <a:rPr lang="en-US" dirty="0"/>
                      <a:t>Finland</a:t>
                    </a:r>
                  </a:p>
                </c:rich>
              </c:tx>
              <c:dLblPos val="r"/>
              <c:showLegendKey val="0"/>
              <c:showVal val="1"/>
              <c:showCatName val="0"/>
              <c:showSerName val="0"/>
              <c:showPercent val="0"/>
              <c:showBubbleSize val="0"/>
            </c:dLbl>
            <c:dLbl>
              <c:idx val="25"/>
              <c:layout/>
              <c:tx>
                <c:rich>
                  <a:bodyPr/>
                  <a:lstStyle/>
                  <a:p>
                    <a:r>
                      <a:rPr lang="en-US" dirty="0"/>
                      <a:t>Sweden</a:t>
                    </a:r>
                  </a:p>
                </c:rich>
              </c:tx>
              <c:dLblPos val="r"/>
              <c:showLegendKey val="0"/>
              <c:showVal val="1"/>
              <c:showCatName val="0"/>
              <c:showSerName val="0"/>
              <c:showPercent val="0"/>
              <c:showBubbleSize val="0"/>
            </c:dLbl>
            <c:dLbl>
              <c:idx val="26"/>
              <c:layout/>
              <c:tx>
                <c:rich>
                  <a:bodyPr/>
                  <a:lstStyle/>
                  <a:p>
                    <a:r>
                      <a:rPr lang="en-US" dirty="0"/>
                      <a:t>UK</a:t>
                    </a:r>
                  </a:p>
                </c:rich>
              </c:tx>
              <c:dLblPos val="r"/>
              <c:showLegendKey val="0"/>
              <c:showVal val="1"/>
              <c:showCatName val="0"/>
              <c:showSerName val="0"/>
              <c:showPercent val="0"/>
              <c:showBubbleSize val="0"/>
            </c:dLbl>
            <c:showLegendKey val="0"/>
            <c:showVal val="0"/>
            <c:showCatName val="0"/>
            <c:showSerName val="0"/>
            <c:showPercent val="0"/>
            <c:showBubbleSize val="0"/>
          </c:dLbls>
          <c:xVal>
            <c:numRef>
              <c:f>'CAP Indicators'!$F$5:$F$31</c:f>
              <c:numCache>
                <c:formatCode>0</c:formatCode>
                <c:ptCount val="27"/>
                <c:pt idx="0">
                  <c:v>9355.41005403108</c:v>
                </c:pt>
                <c:pt idx="1">
                  <c:v>3215.853987376871</c:v>
                </c:pt>
                <c:pt idx="2">
                  <c:v>5910.32605992222</c:v>
                </c:pt>
                <c:pt idx="3">
                  <c:v>14828.20765605495</c:v>
                </c:pt>
                <c:pt idx="4">
                  <c:v>9021.168011930591</c:v>
                </c:pt>
                <c:pt idx="5">
                  <c:v>4197.049025852702</c:v>
                </c:pt>
                <c:pt idx="6">
                  <c:v>13977.94963933793</c:v>
                </c:pt>
                <c:pt idx="7">
                  <c:v>4131.84633508208</c:v>
                </c:pt>
                <c:pt idx="8">
                  <c:v>6537.709057002618</c:v>
                </c:pt>
                <c:pt idx="9">
                  <c:v>11281.68260991642</c:v>
                </c:pt>
                <c:pt idx="10">
                  <c:v>5145.72159610758</c:v>
                </c:pt>
                <c:pt idx="11">
                  <c:v>3528.394438164574</c:v>
                </c:pt>
                <c:pt idx="12">
                  <c:v>1709.768847122688</c:v>
                </c:pt>
                <c:pt idx="13">
                  <c:v>2912.006110993833</c:v>
                </c:pt>
                <c:pt idx="14">
                  <c:v>12567.67761803078</c:v>
                </c:pt>
                <c:pt idx="15">
                  <c:v>7582.701179567015</c:v>
                </c:pt>
                <c:pt idx="16">
                  <c:v>2203.22552216445</c:v>
                </c:pt>
                <c:pt idx="17">
                  <c:v>3786.091910069933</c:v>
                </c:pt>
                <c:pt idx="18">
                  <c:v>3508.231928805314</c:v>
                </c:pt>
                <c:pt idx="19">
                  <c:v>1444.502648962095</c:v>
                </c:pt>
                <c:pt idx="20">
                  <c:v>1073.026132171688</c:v>
                </c:pt>
                <c:pt idx="21">
                  <c:v>602.4371038069543</c:v>
                </c:pt>
                <c:pt idx="22">
                  <c:v>1609.680206286611</c:v>
                </c:pt>
                <c:pt idx="23">
                  <c:v>4569.728207764522</c:v>
                </c:pt>
                <c:pt idx="24">
                  <c:v>5022.19234414767</c:v>
                </c:pt>
                <c:pt idx="25">
                  <c:v>7871.339282015174</c:v>
                </c:pt>
                <c:pt idx="26">
                  <c:v>12346.35384920174</c:v>
                </c:pt>
              </c:numCache>
            </c:numRef>
          </c:xVal>
          <c:yVal>
            <c:numRef>
              <c:f>'CAP Indicators'!$H$5:$H$31</c:f>
              <c:numCache>
                <c:formatCode>0</c:formatCode>
                <c:ptCount val="27"/>
                <c:pt idx="0">
                  <c:v>32888.48267981964</c:v>
                </c:pt>
                <c:pt idx="1">
                  <c:v>5695.546051782596</c:v>
                </c:pt>
                <c:pt idx="2">
                  <c:v>4660.865738351672</c:v>
                </c:pt>
                <c:pt idx="3">
                  <c:v>21709.71866284233</c:v>
                </c:pt>
                <c:pt idx="4">
                  <c:v>19795.62429275112</c:v>
                </c:pt>
                <c:pt idx="5">
                  <c:v>7418.633677387866</c:v>
                </c:pt>
                <c:pt idx="6">
                  <c:v>9670.633655562274</c:v>
                </c:pt>
                <c:pt idx="7">
                  <c:v>10536.27902559929</c:v>
                </c:pt>
                <c:pt idx="8">
                  <c:v>27217.793925507</c:v>
                </c:pt>
                <c:pt idx="9">
                  <c:v>29549.01826540169</c:v>
                </c:pt>
                <c:pt idx="10">
                  <c:v>26633.89888895061</c:v>
                </c:pt>
                <c:pt idx="11">
                  <c:v>20307.44463157011</c:v>
                </c:pt>
                <c:pt idx="12">
                  <c:v>2555.84744256965</c:v>
                </c:pt>
                <c:pt idx="13">
                  <c:v>4554.103515331562</c:v>
                </c:pt>
                <c:pt idx="14">
                  <c:v>27801.99908452163</c:v>
                </c:pt>
                <c:pt idx="15">
                  <c:v>9786.755726923662</c:v>
                </c:pt>
                <c:pt idx="16">
                  <c:v>30395.0</c:v>
                </c:pt>
                <c:pt idx="17">
                  <c:v>33223.78622663296</c:v>
                </c:pt>
                <c:pt idx="18">
                  <c:v>11054.95400613325</c:v>
                </c:pt>
                <c:pt idx="19">
                  <c:v>3161.326553042617</c:v>
                </c:pt>
                <c:pt idx="20">
                  <c:v>3664.824882913158</c:v>
                </c:pt>
                <c:pt idx="21">
                  <c:v>2370.764413959452</c:v>
                </c:pt>
                <c:pt idx="22">
                  <c:v>4316.79876445165</c:v>
                </c:pt>
                <c:pt idx="23">
                  <c:v>3417.174553216353</c:v>
                </c:pt>
                <c:pt idx="24">
                  <c:v>10627.30026537791</c:v>
                </c:pt>
                <c:pt idx="25">
                  <c:v>10153.01139435439</c:v>
                </c:pt>
                <c:pt idx="26">
                  <c:v>22417.675570262</c:v>
                </c:pt>
              </c:numCache>
            </c:numRef>
          </c:yVal>
          <c:smooth val="0"/>
        </c:ser>
        <c:dLbls>
          <c:showLegendKey val="0"/>
          <c:showVal val="0"/>
          <c:showCatName val="0"/>
          <c:showSerName val="0"/>
          <c:showPercent val="0"/>
          <c:showBubbleSize val="0"/>
        </c:dLbls>
        <c:axId val="-2098701976"/>
        <c:axId val="-2098696440"/>
      </c:scatterChart>
      <c:valAx>
        <c:axId val="-2098701976"/>
        <c:scaling>
          <c:orientation val="minMax"/>
        </c:scaling>
        <c:delete val="0"/>
        <c:axPos val="b"/>
        <c:title>
          <c:tx>
            <c:rich>
              <a:bodyPr/>
              <a:lstStyle/>
              <a:p>
                <a:pPr>
                  <a:defRPr lang="hu-HU"/>
                </a:pPr>
                <a:r>
                  <a:rPr lang="en-US" dirty="0"/>
                  <a:t>Direct Payment/person employed in Agriculture </a:t>
                </a:r>
              </a:p>
            </c:rich>
          </c:tx>
          <c:layout/>
          <c:overlay val="0"/>
        </c:title>
        <c:numFmt formatCode="0" sourceLinked="1"/>
        <c:majorTickMark val="out"/>
        <c:minorTickMark val="none"/>
        <c:tickLblPos val="nextTo"/>
        <c:txPr>
          <a:bodyPr/>
          <a:lstStyle/>
          <a:p>
            <a:pPr>
              <a:defRPr lang="hu-HU"/>
            </a:pPr>
            <a:endParaRPr lang="en-US"/>
          </a:p>
        </c:txPr>
        <c:crossAx val="-2098696440"/>
        <c:crosses val="autoZero"/>
        <c:crossBetween val="midCat"/>
      </c:valAx>
      <c:valAx>
        <c:axId val="-2098696440"/>
        <c:scaling>
          <c:orientation val="minMax"/>
        </c:scaling>
        <c:delete val="0"/>
        <c:axPos val="l"/>
        <c:majorGridlines/>
        <c:title>
          <c:tx>
            <c:rich>
              <a:bodyPr/>
              <a:lstStyle/>
              <a:p>
                <a:pPr>
                  <a:defRPr lang="hu-HU"/>
                </a:pPr>
                <a:r>
                  <a:rPr lang="en-US" dirty="0"/>
                  <a:t>GVA/person employed in Agriculture (2009)</a:t>
                </a:r>
              </a:p>
            </c:rich>
          </c:tx>
          <c:layout/>
          <c:overlay val="0"/>
        </c:title>
        <c:numFmt formatCode="0" sourceLinked="1"/>
        <c:majorTickMark val="out"/>
        <c:minorTickMark val="none"/>
        <c:tickLblPos val="nextTo"/>
        <c:txPr>
          <a:bodyPr/>
          <a:lstStyle/>
          <a:p>
            <a:pPr>
              <a:defRPr lang="hu-HU"/>
            </a:pPr>
            <a:endParaRPr lang="en-US"/>
          </a:p>
        </c:txPr>
        <c:crossAx val="-2098701976"/>
        <c:crosses val="autoZero"/>
        <c:crossBetween val="midCat"/>
      </c:valAx>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scatterChart>
        <c:scatterStyle val="lineMarker"/>
        <c:varyColors val="0"/>
        <c:ser>
          <c:idx val="0"/>
          <c:order val="0"/>
          <c:spPr>
            <a:ln w="28575">
              <a:noFill/>
            </a:ln>
          </c:spPr>
          <c:dLbls>
            <c:dLbl>
              <c:idx val="0"/>
              <c:layout/>
              <c:tx>
                <c:rich>
                  <a:bodyPr/>
                  <a:lstStyle/>
                  <a:p>
                    <a:r>
                      <a:rPr lang="en-US"/>
                      <a:t>Belgium</a:t>
                    </a:r>
                  </a:p>
                </c:rich>
              </c:tx>
              <c:dLblPos val="r"/>
              <c:showLegendKey val="0"/>
              <c:showVal val="1"/>
              <c:showCatName val="0"/>
              <c:showSerName val="0"/>
              <c:showPercent val="0"/>
              <c:showBubbleSize val="0"/>
            </c:dLbl>
            <c:dLbl>
              <c:idx val="1"/>
              <c:layout/>
              <c:tx>
                <c:rich>
                  <a:bodyPr/>
                  <a:lstStyle/>
                  <a:p>
                    <a:r>
                      <a:rPr lang="en-US"/>
                      <a:t>Bulgaria</a:t>
                    </a:r>
                  </a:p>
                </c:rich>
              </c:tx>
              <c:dLblPos val="r"/>
              <c:showLegendKey val="0"/>
              <c:showVal val="1"/>
              <c:showCatName val="0"/>
              <c:showSerName val="0"/>
              <c:showPercent val="0"/>
              <c:showBubbleSize val="0"/>
            </c:dLbl>
            <c:dLbl>
              <c:idx val="2"/>
              <c:layout/>
              <c:tx>
                <c:rich>
                  <a:bodyPr/>
                  <a:lstStyle/>
                  <a:p>
                    <a:r>
                      <a:rPr lang="en-US"/>
                      <a:t>Czech</a:t>
                    </a:r>
                  </a:p>
                </c:rich>
              </c:tx>
              <c:dLblPos val="r"/>
              <c:showLegendKey val="0"/>
              <c:showVal val="1"/>
              <c:showCatName val="0"/>
              <c:showSerName val="0"/>
              <c:showPercent val="0"/>
              <c:showBubbleSize val="0"/>
            </c:dLbl>
            <c:dLbl>
              <c:idx val="3"/>
              <c:layout/>
              <c:tx>
                <c:rich>
                  <a:bodyPr/>
                  <a:lstStyle/>
                  <a:p>
                    <a:r>
                      <a:rPr lang="en-US"/>
                      <a:t>Denmark</a:t>
                    </a:r>
                  </a:p>
                  <a:p>
                    <a:endParaRPr lang="en-US"/>
                  </a:p>
                </c:rich>
              </c:tx>
              <c:dLblPos val="r"/>
              <c:showLegendKey val="0"/>
              <c:showVal val="1"/>
              <c:showCatName val="0"/>
              <c:showSerName val="0"/>
              <c:showPercent val="0"/>
              <c:showBubbleSize val="0"/>
            </c:dLbl>
            <c:dLbl>
              <c:idx val="4"/>
              <c:layout/>
              <c:tx>
                <c:rich>
                  <a:bodyPr/>
                  <a:lstStyle/>
                  <a:p>
                    <a:r>
                      <a:rPr lang="en-US"/>
                      <a:t>Germany</a:t>
                    </a:r>
                  </a:p>
                </c:rich>
              </c:tx>
              <c:dLblPos val="l"/>
              <c:showLegendKey val="0"/>
              <c:showVal val="1"/>
              <c:showCatName val="0"/>
              <c:showSerName val="0"/>
              <c:showPercent val="0"/>
              <c:showBubbleSize val="0"/>
            </c:dLbl>
            <c:dLbl>
              <c:idx val="5"/>
              <c:layout>
                <c:manualLayout>
                  <c:x val="-0.00498445917944471"/>
                  <c:y val="0.0"/>
                </c:manualLayout>
              </c:layout>
              <c:tx>
                <c:rich>
                  <a:bodyPr/>
                  <a:lstStyle/>
                  <a:p>
                    <a:r>
                      <a:rPr lang="en-US"/>
                      <a:t>Estonia</a:t>
                    </a:r>
                  </a:p>
                </c:rich>
              </c:tx>
              <c:dLblPos val="r"/>
              <c:showLegendKey val="0"/>
              <c:showVal val="1"/>
              <c:showCatName val="0"/>
              <c:showSerName val="0"/>
              <c:showPercent val="0"/>
              <c:showBubbleSize val="0"/>
            </c:dLbl>
            <c:dLbl>
              <c:idx val="6"/>
              <c:layout/>
              <c:tx>
                <c:rich>
                  <a:bodyPr/>
                  <a:lstStyle/>
                  <a:p>
                    <a:r>
                      <a:rPr lang="en-US"/>
                      <a:t>Ireland</a:t>
                    </a:r>
                  </a:p>
                </c:rich>
              </c:tx>
              <c:dLblPos val="r"/>
              <c:showLegendKey val="0"/>
              <c:showVal val="1"/>
              <c:showCatName val="0"/>
              <c:showSerName val="0"/>
              <c:showPercent val="0"/>
              <c:showBubbleSize val="0"/>
            </c:dLbl>
            <c:dLbl>
              <c:idx val="7"/>
              <c:layout>
                <c:manualLayout>
                  <c:x val="-0.0616877331123083"/>
                  <c:y val="0.0295566525392074"/>
                </c:manualLayout>
              </c:layout>
              <c:tx>
                <c:rich>
                  <a:bodyPr/>
                  <a:lstStyle/>
                  <a:p>
                    <a:r>
                      <a:rPr lang="en-US"/>
                      <a:t>Greece</a:t>
                    </a:r>
                  </a:p>
                </c:rich>
              </c:tx>
              <c:dLblPos val="r"/>
              <c:showLegendKey val="0"/>
              <c:showVal val="1"/>
              <c:showCatName val="0"/>
              <c:showSerName val="0"/>
              <c:showPercent val="0"/>
              <c:showBubbleSize val="0"/>
            </c:dLbl>
            <c:dLbl>
              <c:idx val="8"/>
              <c:layout/>
              <c:tx>
                <c:rich>
                  <a:bodyPr/>
                  <a:lstStyle/>
                  <a:p>
                    <a:r>
                      <a:rPr lang="en-US"/>
                      <a:t>Spain</a:t>
                    </a:r>
                  </a:p>
                </c:rich>
              </c:tx>
              <c:dLblPos val="r"/>
              <c:showLegendKey val="0"/>
              <c:showVal val="1"/>
              <c:showCatName val="0"/>
              <c:showSerName val="0"/>
              <c:showPercent val="0"/>
              <c:showBubbleSize val="0"/>
            </c:dLbl>
            <c:dLbl>
              <c:idx val="9"/>
              <c:layout/>
              <c:tx>
                <c:rich>
                  <a:bodyPr/>
                  <a:lstStyle/>
                  <a:p>
                    <a:r>
                      <a:rPr lang="en-US"/>
                      <a:t>France</a:t>
                    </a:r>
                  </a:p>
                </c:rich>
              </c:tx>
              <c:dLblPos val="r"/>
              <c:showLegendKey val="0"/>
              <c:showVal val="1"/>
              <c:showCatName val="0"/>
              <c:showSerName val="0"/>
              <c:showPercent val="0"/>
              <c:showBubbleSize val="0"/>
            </c:dLbl>
            <c:dLbl>
              <c:idx val="10"/>
              <c:layout/>
              <c:tx>
                <c:rich>
                  <a:bodyPr/>
                  <a:lstStyle/>
                  <a:p>
                    <a:r>
                      <a:rPr lang="en-US"/>
                      <a:t>Italy</a:t>
                    </a:r>
                  </a:p>
                </c:rich>
              </c:tx>
              <c:dLblPos val="r"/>
              <c:showLegendKey val="0"/>
              <c:showVal val="1"/>
              <c:showCatName val="0"/>
              <c:showSerName val="0"/>
              <c:showPercent val="0"/>
              <c:showBubbleSize val="0"/>
            </c:dLbl>
            <c:dLbl>
              <c:idx val="11"/>
              <c:layout>
                <c:manualLayout>
                  <c:x val="-0.0118022171570659"/>
                  <c:y val="0.0177339915235244"/>
                </c:manualLayout>
              </c:layout>
              <c:tx>
                <c:rich>
                  <a:bodyPr/>
                  <a:lstStyle/>
                  <a:p>
                    <a:r>
                      <a:rPr lang="en-US"/>
                      <a:t>Cyprus</a:t>
                    </a:r>
                  </a:p>
                </c:rich>
              </c:tx>
              <c:dLblPos val="r"/>
              <c:showLegendKey val="0"/>
              <c:showVal val="1"/>
              <c:showCatName val="0"/>
              <c:showSerName val="0"/>
              <c:showPercent val="0"/>
              <c:showBubbleSize val="0"/>
            </c:dLbl>
            <c:dLbl>
              <c:idx val="12"/>
              <c:layout>
                <c:manualLayout>
                  <c:x val="-0.0131578947368421"/>
                  <c:y val="-0.0206896567774452"/>
                </c:manualLayout>
              </c:layout>
              <c:tx>
                <c:rich>
                  <a:bodyPr/>
                  <a:lstStyle/>
                  <a:p>
                    <a:r>
                      <a:rPr lang="en-US"/>
                      <a:t>Latvia</a:t>
                    </a:r>
                  </a:p>
                </c:rich>
              </c:tx>
              <c:dLblPos val="r"/>
              <c:showLegendKey val="0"/>
              <c:showVal val="1"/>
              <c:showCatName val="0"/>
              <c:showSerName val="0"/>
              <c:showPercent val="0"/>
              <c:showBubbleSize val="0"/>
            </c:dLbl>
            <c:dLbl>
              <c:idx val="13"/>
              <c:layout>
                <c:manualLayout>
                  <c:x val="-0.0087719298245614"/>
                  <c:y val="0.00591133050784136"/>
                </c:manualLayout>
              </c:layout>
              <c:tx>
                <c:rich>
                  <a:bodyPr/>
                  <a:lstStyle/>
                  <a:p>
                    <a:r>
                      <a:rPr lang="en-US"/>
                      <a:t>Lithuania</a:t>
                    </a:r>
                  </a:p>
                </c:rich>
              </c:tx>
              <c:dLblPos val="r"/>
              <c:showLegendKey val="0"/>
              <c:showVal val="1"/>
              <c:showCatName val="0"/>
              <c:showSerName val="0"/>
              <c:showPercent val="0"/>
              <c:showBubbleSize val="0"/>
            </c:dLbl>
            <c:dLbl>
              <c:idx val="14"/>
              <c:layout/>
              <c:tx>
                <c:rich>
                  <a:bodyPr/>
                  <a:lstStyle/>
                  <a:p>
                    <a:r>
                      <a:rPr lang="en-US"/>
                      <a:t>L'bourg</a:t>
                    </a:r>
                  </a:p>
                </c:rich>
              </c:tx>
              <c:dLblPos val="r"/>
              <c:showLegendKey val="0"/>
              <c:showVal val="1"/>
              <c:showCatName val="0"/>
              <c:showSerName val="0"/>
              <c:showPercent val="0"/>
              <c:showBubbleSize val="0"/>
            </c:dLbl>
            <c:dLbl>
              <c:idx val="15"/>
              <c:layout/>
              <c:tx>
                <c:rich>
                  <a:bodyPr/>
                  <a:lstStyle/>
                  <a:p>
                    <a:r>
                      <a:rPr lang="en-US"/>
                      <a:t>Hungary</a:t>
                    </a:r>
                  </a:p>
                </c:rich>
              </c:tx>
              <c:dLblPos val="r"/>
              <c:showLegendKey val="0"/>
              <c:showVal val="1"/>
              <c:showCatName val="0"/>
              <c:showSerName val="0"/>
              <c:showPercent val="0"/>
              <c:showBubbleSize val="0"/>
            </c:dLbl>
            <c:dLbl>
              <c:idx val="16"/>
              <c:layout/>
              <c:tx>
                <c:rich>
                  <a:bodyPr/>
                  <a:lstStyle/>
                  <a:p>
                    <a:r>
                      <a:rPr lang="en-US"/>
                      <a:t>Malta</a:t>
                    </a:r>
                  </a:p>
                </c:rich>
              </c:tx>
              <c:dLblPos val="r"/>
              <c:showLegendKey val="0"/>
              <c:showVal val="1"/>
              <c:showCatName val="0"/>
              <c:showSerName val="0"/>
              <c:showPercent val="0"/>
              <c:showBubbleSize val="0"/>
            </c:dLbl>
            <c:dLbl>
              <c:idx val="17"/>
              <c:layout>
                <c:manualLayout>
                  <c:x val="-0.0495241055394391"/>
                  <c:y val="-0.0177339915235244"/>
                </c:manualLayout>
              </c:layout>
              <c:tx>
                <c:rich>
                  <a:bodyPr/>
                  <a:lstStyle/>
                  <a:p>
                    <a:r>
                      <a:rPr lang="en-US"/>
                      <a:t>N'lands</a:t>
                    </a:r>
                  </a:p>
                </c:rich>
              </c:tx>
              <c:dLblPos val="r"/>
              <c:showLegendKey val="0"/>
              <c:showVal val="1"/>
              <c:showCatName val="0"/>
              <c:showSerName val="0"/>
              <c:showPercent val="0"/>
              <c:showBubbleSize val="0"/>
            </c:dLbl>
            <c:dLbl>
              <c:idx val="18"/>
              <c:layout/>
              <c:tx>
                <c:rich>
                  <a:bodyPr/>
                  <a:lstStyle/>
                  <a:p>
                    <a:r>
                      <a:rPr lang="en-US"/>
                      <a:t>Austria</a:t>
                    </a:r>
                  </a:p>
                </c:rich>
              </c:tx>
              <c:dLblPos val="r"/>
              <c:showLegendKey val="0"/>
              <c:showVal val="1"/>
              <c:showCatName val="0"/>
              <c:showSerName val="0"/>
              <c:showPercent val="0"/>
              <c:showBubbleSize val="0"/>
            </c:dLbl>
            <c:dLbl>
              <c:idx val="19"/>
              <c:layout/>
              <c:tx>
                <c:rich>
                  <a:bodyPr/>
                  <a:lstStyle/>
                  <a:p>
                    <a:r>
                      <a:rPr lang="en-US"/>
                      <a:t>Poland</a:t>
                    </a:r>
                  </a:p>
                </c:rich>
              </c:tx>
              <c:dLblPos val="l"/>
              <c:showLegendKey val="0"/>
              <c:showVal val="1"/>
              <c:showCatName val="0"/>
              <c:showSerName val="0"/>
              <c:showPercent val="0"/>
              <c:showBubbleSize val="0"/>
            </c:dLbl>
            <c:dLbl>
              <c:idx val="20"/>
              <c:layout>
                <c:manualLayout>
                  <c:x val="-0.0582431965741125"/>
                  <c:y val="0.0295566525392074"/>
                </c:manualLayout>
              </c:layout>
              <c:tx>
                <c:rich>
                  <a:bodyPr/>
                  <a:lstStyle/>
                  <a:p>
                    <a:r>
                      <a:rPr lang="en-US"/>
                      <a:t>Portugal</a:t>
                    </a:r>
                  </a:p>
                </c:rich>
              </c:tx>
              <c:dLblPos val="r"/>
              <c:showLegendKey val="0"/>
              <c:showVal val="1"/>
              <c:showCatName val="0"/>
              <c:showSerName val="0"/>
              <c:showPercent val="0"/>
              <c:showBubbleSize val="0"/>
            </c:dLbl>
            <c:dLbl>
              <c:idx val="21"/>
              <c:layout/>
              <c:tx>
                <c:rich>
                  <a:bodyPr/>
                  <a:lstStyle/>
                  <a:p>
                    <a:r>
                      <a:rPr lang="en-US"/>
                      <a:t>Romania</a:t>
                    </a:r>
                  </a:p>
                </c:rich>
              </c:tx>
              <c:dLblPos val="r"/>
              <c:showLegendKey val="0"/>
              <c:showVal val="1"/>
              <c:showCatName val="0"/>
              <c:showSerName val="0"/>
              <c:showPercent val="0"/>
              <c:showBubbleSize val="0"/>
            </c:dLbl>
            <c:dLbl>
              <c:idx val="22"/>
              <c:layout/>
              <c:tx>
                <c:rich>
                  <a:bodyPr/>
                  <a:lstStyle/>
                  <a:p>
                    <a:r>
                      <a:rPr lang="en-US"/>
                      <a:t>Slovenia</a:t>
                    </a:r>
                  </a:p>
                </c:rich>
              </c:tx>
              <c:dLblPos val="r"/>
              <c:showLegendKey val="0"/>
              <c:showVal val="1"/>
              <c:showCatName val="0"/>
              <c:showSerName val="0"/>
              <c:showPercent val="0"/>
              <c:showBubbleSize val="0"/>
            </c:dLbl>
            <c:dLbl>
              <c:idx val="23"/>
              <c:layout>
                <c:manualLayout>
                  <c:x val="-0.0316366210802597"/>
                  <c:y val="-0.0384238810305171"/>
                </c:manualLayout>
              </c:layout>
              <c:tx>
                <c:rich>
                  <a:bodyPr/>
                  <a:lstStyle/>
                  <a:p>
                    <a:r>
                      <a:rPr lang="en-US"/>
                      <a:t>Slovakia</a:t>
                    </a:r>
                  </a:p>
                </c:rich>
              </c:tx>
              <c:dLblPos val="r"/>
              <c:showLegendKey val="0"/>
              <c:showVal val="1"/>
              <c:showCatName val="0"/>
              <c:showSerName val="0"/>
              <c:showPercent val="0"/>
              <c:showBubbleSize val="0"/>
            </c:dLbl>
            <c:dLbl>
              <c:idx val="24"/>
              <c:layout/>
              <c:tx>
                <c:rich>
                  <a:bodyPr/>
                  <a:lstStyle/>
                  <a:p>
                    <a:r>
                      <a:rPr lang="en-US"/>
                      <a:t>Finland</a:t>
                    </a:r>
                  </a:p>
                </c:rich>
              </c:tx>
              <c:dLblPos val="r"/>
              <c:showLegendKey val="0"/>
              <c:showVal val="1"/>
              <c:showCatName val="0"/>
              <c:showSerName val="0"/>
              <c:showPercent val="0"/>
              <c:showBubbleSize val="0"/>
            </c:dLbl>
            <c:dLbl>
              <c:idx val="25"/>
              <c:layout/>
              <c:tx>
                <c:rich>
                  <a:bodyPr/>
                  <a:lstStyle/>
                  <a:p>
                    <a:r>
                      <a:rPr lang="en-US"/>
                      <a:t>Sweden</a:t>
                    </a:r>
                  </a:p>
                </c:rich>
              </c:tx>
              <c:dLblPos val="r"/>
              <c:showLegendKey val="0"/>
              <c:showVal val="1"/>
              <c:showCatName val="0"/>
              <c:showSerName val="0"/>
              <c:showPercent val="0"/>
              <c:showBubbleSize val="0"/>
            </c:dLbl>
            <c:dLbl>
              <c:idx val="26"/>
              <c:layout/>
              <c:tx>
                <c:rich>
                  <a:bodyPr/>
                  <a:lstStyle/>
                  <a:p>
                    <a:r>
                      <a:rPr lang="en-US"/>
                      <a:t>UK</a:t>
                    </a:r>
                  </a:p>
                </c:rich>
              </c:tx>
              <c:dLblPos val="r"/>
              <c:showLegendKey val="0"/>
              <c:showVal val="1"/>
              <c:showCatName val="0"/>
              <c:showSerName val="0"/>
              <c:showPercent val="0"/>
              <c:showBubbleSize val="0"/>
            </c:dLbl>
            <c:showLegendKey val="0"/>
            <c:showVal val="0"/>
            <c:showCatName val="0"/>
            <c:showSerName val="0"/>
            <c:showPercent val="0"/>
            <c:showBubbleSize val="0"/>
          </c:dLbls>
          <c:xVal>
            <c:numRef>
              <c:f>'CAP Indicators'!$F$5:$F$31</c:f>
              <c:numCache>
                <c:formatCode>0</c:formatCode>
                <c:ptCount val="27"/>
                <c:pt idx="0">
                  <c:v>9355.41005403108</c:v>
                </c:pt>
                <c:pt idx="1">
                  <c:v>3215.853987376871</c:v>
                </c:pt>
                <c:pt idx="2">
                  <c:v>5910.32605992222</c:v>
                </c:pt>
                <c:pt idx="3">
                  <c:v>14828.20765605495</c:v>
                </c:pt>
                <c:pt idx="4">
                  <c:v>9021.168011930591</c:v>
                </c:pt>
                <c:pt idx="5">
                  <c:v>4197.049025852702</c:v>
                </c:pt>
                <c:pt idx="6">
                  <c:v>13977.94963933793</c:v>
                </c:pt>
                <c:pt idx="7">
                  <c:v>4131.84633508208</c:v>
                </c:pt>
                <c:pt idx="8">
                  <c:v>6537.709057002618</c:v>
                </c:pt>
                <c:pt idx="9">
                  <c:v>11281.68260991642</c:v>
                </c:pt>
                <c:pt idx="10">
                  <c:v>5145.72159610758</c:v>
                </c:pt>
                <c:pt idx="11">
                  <c:v>3528.394438164574</c:v>
                </c:pt>
                <c:pt idx="12">
                  <c:v>1709.768847122688</c:v>
                </c:pt>
                <c:pt idx="13">
                  <c:v>2912.006110993833</c:v>
                </c:pt>
                <c:pt idx="14">
                  <c:v>12567.67761803078</c:v>
                </c:pt>
                <c:pt idx="15">
                  <c:v>7582.701179567015</c:v>
                </c:pt>
                <c:pt idx="16">
                  <c:v>2203.22552216445</c:v>
                </c:pt>
                <c:pt idx="17">
                  <c:v>3786.091910069933</c:v>
                </c:pt>
                <c:pt idx="18">
                  <c:v>3508.231928805314</c:v>
                </c:pt>
                <c:pt idx="19">
                  <c:v>1444.502648962095</c:v>
                </c:pt>
                <c:pt idx="20">
                  <c:v>1073.026132171688</c:v>
                </c:pt>
                <c:pt idx="21">
                  <c:v>602.4371038069543</c:v>
                </c:pt>
                <c:pt idx="22">
                  <c:v>1609.680206286611</c:v>
                </c:pt>
                <c:pt idx="23">
                  <c:v>4569.728207764522</c:v>
                </c:pt>
                <c:pt idx="24">
                  <c:v>5022.19234414767</c:v>
                </c:pt>
                <c:pt idx="25">
                  <c:v>7871.339282015174</c:v>
                </c:pt>
                <c:pt idx="26">
                  <c:v>12346.35384920174</c:v>
                </c:pt>
              </c:numCache>
            </c:numRef>
          </c:xVal>
          <c:yVal>
            <c:numRef>
              <c:f>'CAP Indicators'!$K$5:$K$31</c:f>
              <c:numCache>
                <c:formatCode>0</c:formatCode>
                <c:ptCount val="27"/>
                <c:pt idx="0">
                  <c:v>16297.65994596892</c:v>
                </c:pt>
                <c:pt idx="1">
                  <c:v>5911.996012623129</c:v>
                </c:pt>
                <c:pt idx="2">
                  <c:v>13281.89394007778</c:v>
                </c:pt>
                <c:pt idx="3">
                  <c:v>12385.80234394505</c:v>
                </c:pt>
                <c:pt idx="4">
                  <c:v>11288.27198806941</c:v>
                </c:pt>
                <c:pt idx="5">
                  <c:v>10525.7109741473</c:v>
                </c:pt>
                <c:pt idx="6">
                  <c:v>17338.45036066207</c:v>
                </c:pt>
                <c:pt idx="7">
                  <c:v>14731.81366491792</c:v>
                </c:pt>
                <c:pt idx="8">
                  <c:v>1706.650942997381</c:v>
                </c:pt>
                <c:pt idx="9">
                  <c:v>312.1173900835821</c:v>
                </c:pt>
                <c:pt idx="10">
                  <c:v>605.4684038924177</c:v>
                </c:pt>
                <c:pt idx="11">
                  <c:v>19419.59556183529</c:v>
                </c:pt>
                <c:pt idx="12">
                  <c:v>9618.051152877311</c:v>
                </c:pt>
                <c:pt idx="13">
                  <c:v>9373.723889006168</c:v>
                </c:pt>
                <c:pt idx="14">
                  <c:v>50389.4523819692</c:v>
                </c:pt>
                <c:pt idx="15">
                  <c:v>6933.888820432985</c:v>
                </c:pt>
                <c:pt idx="16">
                  <c:v>16140.98447783555</c:v>
                </c:pt>
                <c:pt idx="17">
                  <c:v>20566.77808993007</c:v>
                </c:pt>
                <c:pt idx="18">
                  <c:v>23674.0780711947</c:v>
                </c:pt>
                <c:pt idx="19">
                  <c:v>9239.73735103791</c:v>
                </c:pt>
                <c:pt idx="20">
                  <c:v>15963.24386782831</c:v>
                </c:pt>
                <c:pt idx="21">
                  <c:v>5342.422896193043</c:v>
                </c:pt>
                <c:pt idx="22">
                  <c:v>18750.2497937134</c:v>
                </c:pt>
                <c:pt idx="23">
                  <c:v>12428.17179223548</c:v>
                </c:pt>
                <c:pt idx="24">
                  <c:v>20445.13765585233</c:v>
                </c:pt>
                <c:pt idx="25">
                  <c:v>20308.42071798482</c:v>
                </c:pt>
                <c:pt idx="26">
                  <c:v>11848.43615079826</c:v>
                </c:pt>
              </c:numCache>
            </c:numRef>
          </c:yVal>
          <c:smooth val="0"/>
        </c:ser>
        <c:dLbls>
          <c:showLegendKey val="0"/>
          <c:showVal val="0"/>
          <c:showCatName val="0"/>
          <c:showSerName val="0"/>
          <c:showPercent val="0"/>
          <c:showBubbleSize val="0"/>
        </c:dLbls>
        <c:axId val="-2098218200"/>
        <c:axId val="-2098809512"/>
      </c:scatterChart>
      <c:valAx>
        <c:axId val="-2098218200"/>
        <c:scaling>
          <c:orientation val="minMax"/>
        </c:scaling>
        <c:delete val="0"/>
        <c:axPos val="b"/>
        <c:title>
          <c:tx>
            <c:rich>
              <a:bodyPr/>
              <a:lstStyle/>
              <a:p>
                <a:pPr>
                  <a:defRPr lang="hu-HU"/>
                </a:pPr>
                <a:r>
                  <a:rPr lang="en-US"/>
                  <a:t>Direct Payment per person employed in Agriculture (€)</a:t>
                </a:r>
              </a:p>
            </c:rich>
          </c:tx>
          <c:layout/>
          <c:overlay val="0"/>
        </c:title>
        <c:numFmt formatCode="0" sourceLinked="1"/>
        <c:majorTickMark val="out"/>
        <c:minorTickMark val="none"/>
        <c:tickLblPos val="nextTo"/>
        <c:txPr>
          <a:bodyPr/>
          <a:lstStyle/>
          <a:p>
            <a:pPr>
              <a:defRPr lang="hu-HU"/>
            </a:pPr>
            <a:endParaRPr lang="en-US"/>
          </a:p>
        </c:txPr>
        <c:crossAx val="-2098809512"/>
        <c:crosses val="autoZero"/>
        <c:crossBetween val="midCat"/>
      </c:valAx>
      <c:valAx>
        <c:axId val="-2098809512"/>
        <c:scaling>
          <c:orientation val="minMax"/>
        </c:scaling>
        <c:delete val="0"/>
        <c:axPos val="l"/>
        <c:majorGridlines/>
        <c:title>
          <c:tx>
            <c:rich>
              <a:bodyPr/>
              <a:lstStyle/>
              <a:p>
                <a:pPr>
                  <a:defRPr lang="hu-HU"/>
                </a:pPr>
                <a:r>
                  <a:rPr lang="en-US"/>
                  <a:t>GDP - GVA per capita gap (€)</a:t>
                </a:r>
              </a:p>
            </c:rich>
          </c:tx>
          <c:layout/>
          <c:overlay val="0"/>
        </c:title>
        <c:numFmt formatCode="0" sourceLinked="1"/>
        <c:majorTickMark val="out"/>
        <c:minorTickMark val="none"/>
        <c:tickLblPos val="nextTo"/>
        <c:txPr>
          <a:bodyPr/>
          <a:lstStyle/>
          <a:p>
            <a:pPr>
              <a:defRPr lang="hu-HU"/>
            </a:pPr>
            <a:endParaRPr lang="en-US"/>
          </a:p>
        </c:txPr>
        <c:crossAx val="-2098218200"/>
        <c:crosses val="autoZero"/>
        <c:crossBetween val="midCat"/>
      </c:valAx>
    </c:plotArea>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DC60EE-0AAA-9748-B9F0-288DE9043554}" type="datetimeFigureOut">
              <a:rPr lang="en-US" smtClean="0"/>
              <a:t>06/11/2012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69FC0D-C546-A143-99BC-B619B3367E49}" type="slidenum">
              <a:rPr lang="en-US" smtClean="0"/>
              <a:t>‹#›</a:t>
            </a:fld>
            <a:endParaRPr lang="en-US"/>
          </a:p>
        </p:txBody>
      </p:sp>
    </p:spTree>
    <p:extLst>
      <p:ext uri="{BB962C8B-B14F-4D97-AF65-F5344CB8AC3E}">
        <p14:creationId xmlns:p14="http://schemas.microsoft.com/office/powerpoint/2010/main" val="7149938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 2011 – P 12.  Export subsidies and market</a:t>
            </a:r>
            <a:r>
              <a:rPr lang="en-US" baseline="0" dirty="0" smtClean="0"/>
              <a:t> support are WTO anti-competitive; Decoupled direct payments are ‘acceptably competitive’ – removing more is going to be difficult.</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 2011, p29. “</a:t>
            </a:r>
            <a:r>
              <a:rPr lang="en-US" sz="1200" kern="1200" baseline="0" dirty="0" smtClean="0">
                <a:solidFill>
                  <a:schemeClr val="tx1"/>
                </a:solidFill>
                <a:latin typeface="+mn-lt"/>
                <a:ea typeface="+mn-ea"/>
                <a:cs typeface="+mn-cs"/>
              </a:rPr>
              <a:t>This figure is based on the national envelopes of Member States after full phasing-in of direct payments in the EU-12 and the number of potentially eligible hectares in IACS for 2008.” – AND has been even worse pre 2013, since NMS (the 12) have not been fully supported through the EU budget for these payments.</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 2011, P60</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EC, 2011, P60/1 :</a:t>
            </a:r>
            <a:r>
              <a:rPr lang="en-US" baseline="0" dirty="0" smtClean="0"/>
              <a:t> “</a:t>
            </a:r>
            <a:r>
              <a:rPr lang="en-US" sz="1200" kern="1200" baseline="0" dirty="0" smtClean="0">
                <a:solidFill>
                  <a:schemeClr val="tx1"/>
                </a:solidFill>
                <a:latin typeface="+mn-lt"/>
                <a:ea typeface="+mn-ea"/>
                <a:cs typeface="+mn-cs"/>
              </a:rPr>
              <a:t>A distribution based on a formula that takes into account the competitiveness of the agricultural sector (e.g. agricultural area,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force and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productivity), climate change and the environment (e.g. agricultural area, </a:t>
            </a:r>
            <a:r>
              <a:rPr lang="en-US" sz="1200" kern="1200" baseline="0" dirty="0" err="1" smtClean="0">
                <a:solidFill>
                  <a:schemeClr val="tx1"/>
                </a:solidFill>
                <a:latin typeface="+mn-lt"/>
                <a:ea typeface="+mn-ea"/>
                <a:cs typeface="+mn-cs"/>
              </a:rPr>
              <a:t>Natura</a:t>
            </a:r>
            <a:r>
              <a:rPr lang="en-US" sz="1200" kern="1200" baseline="0" dirty="0" smtClean="0">
                <a:solidFill>
                  <a:schemeClr val="tx1"/>
                </a:solidFill>
                <a:latin typeface="+mn-lt"/>
                <a:ea typeface="+mn-ea"/>
                <a:cs typeface="+mn-cs"/>
              </a:rPr>
              <a:t> 2000, LFA, forest and permanent pasture areas), and balanced territorial development (e.g. rural population) </a:t>
            </a:r>
            <a:r>
              <a:rPr lang="en-US" sz="1200" b="1" kern="1200" baseline="0" dirty="0" smtClean="0">
                <a:solidFill>
                  <a:schemeClr val="tx1"/>
                </a:solidFill>
                <a:latin typeface="+mn-lt"/>
                <a:ea typeface="+mn-ea"/>
                <a:cs typeface="+mn-cs"/>
              </a:rPr>
              <a:t>would improve the effective support by enhancing its fit to the declared objectives of the policy</a:t>
            </a:r>
            <a:r>
              <a:rPr lang="en-US" sz="1200" kern="1200" baseline="0" dirty="0" smtClean="0">
                <a:solidFill>
                  <a:schemeClr val="tx1"/>
                </a:solidFill>
                <a:latin typeface="+mn-lt"/>
                <a:ea typeface="+mn-ea"/>
                <a:cs typeface="+mn-cs"/>
              </a:rPr>
              <a:t>. It would then be calibrated by a cohesion factor GDP/capita in PPS (the lower the GDP in the Member States, the higher the Member State envelope). [A possible formula taking into account the three elements equally would be: [1/3 [(1/2 Area + ½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x</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labour</a:t>
            </a:r>
            <a:r>
              <a:rPr lang="en-US" sz="1200" kern="1200" baseline="0" dirty="0" smtClean="0">
                <a:solidFill>
                  <a:schemeClr val="tx1"/>
                </a:solidFill>
                <a:latin typeface="+mn-lt"/>
                <a:ea typeface="+mn-ea"/>
                <a:cs typeface="+mn-cs"/>
              </a:rPr>
              <a:t> productivity inverse index] + 1/3 (1/3 Area + 1/3 </a:t>
            </a:r>
            <a:r>
              <a:rPr lang="en-US" sz="1200" kern="1200" baseline="0" dirty="0" err="1" smtClean="0">
                <a:solidFill>
                  <a:schemeClr val="tx1"/>
                </a:solidFill>
                <a:latin typeface="+mn-lt"/>
                <a:ea typeface="+mn-ea"/>
                <a:cs typeface="+mn-cs"/>
              </a:rPr>
              <a:t>Natura</a:t>
            </a:r>
            <a:r>
              <a:rPr lang="en-US" sz="1200" kern="1200" baseline="0" dirty="0" smtClean="0">
                <a:solidFill>
                  <a:schemeClr val="tx1"/>
                </a:solidFill>
                <a:latin typeface="+mn-lt"/>
                <a:ea typeface="+mn-ea"/>
                <a:cs typeface="+mn-cs"/>
              </a:rPr>
              <a:t> 2000 + 1/6 Forest + 1/6 Permanent pasture) + 1/3 Rural population] </a:t>
            </a:r>
            <a:r>
              <a:rPr lang="en-US" sz="1200" kern="1200" baseline="0" dirty="0" err="1" smtClean="0">
                <a:solidFill>
                  <a:schemeClr val="tx1"/>
                </a:solidFill>
                <a:latin typeface="+mn-lt"/>
                <a:ea typeface="+mn-ea"/>
                <a:cs typeface="+mn-cs"/>
              </a:rPr>
              <a:t>x</a:t>
            </a:r>
            <a:r>
              <a:rPr lang="en-US" sz="1200" kern="1200" baseline="0" dirty="0" smtClean="0">
                <a:solidFill>
                  <a:schemeClr val="tx1"/>
                </a:solidFill>
                <a:latin typeface="+mn-lt"/>
                <a:ea typeface="+mn-ea"/>
                <a:cs typeface="+mn-cs"/>
              </a:rPr>
              <a:t> GDP inverse index]</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BUT THIS IS COMPLETELY INCONSISTENT WITH ANY MAJORITY VOTE IN THE COUNCIL – TO SAY NOTHING OF THE PARLIAMENT – and could only be made so, with a very substantial increase in budget to Agriculture.</a:t>
            </a:r>
            <a:endParaRPr lang="en-US" dirty="0" smtClean="0"/>
          </a:p>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EC, 2011, P74: Refocus on environmental targeting: “</a:t>
            </a:r>
            <a:r>
              <a:rPr lang="en-US" sz="1200" kern="1200" baseline="0" dirty="0" smtClean="0">
                <a:solidFill>
                  <a:schemeClr val="tx1"/>
                </a:solidFill>
                <a:latin typeface="+mn-lt"/>
                <a:ea typeface="+mn-ea"/>
                <a:cs typeface="+mn-cs"/>
              </a:rPr>
              <a:t>The scenario would also imply a major redistribution of rural development funds based on the environmental criteria (agricultural area, </a:t>
            </a:r>
            <a:r>
              <a:rPr lang="en-US" sz="1200" kern="1200" baseline="0" dirty="0" err="1" smtClean="0">
                <a:solidFill>
                  <a:schemeClr val="tx1"/>
                </a:solidFill>
                <a:latin typeface="+mn-lt"/>
                <a:ea typeface="+mn-ea"/>
                <a:cs typeface="+mn-cs"/>
              </a:rPr>
              <a:t>Natura</a:t>
            </a:r>
            <a:r>
              <a:rPr lang="en-US" sz="1200" kern="1200" baseline="0" dirty="0" smtClean="0">
                <a:solidFill>
                  <a:schemeClr val="tx1"/>
                </a:solidFill>
                <a:latin typeface="+mn-lt"/>
                <a:ea typeface="+mn-ea"/>
                <a:cs typeface="+mn-cs"/>
              </a:rPr>
              <a:t> 2000 area, forest and permanent pasture) - (1/3 Area + 1/3 </a:t>
            </a:r>
            <a:r>
              <a:rPr lang="en-US" sz="1200" kern="1200" baseline="0" dirty="0" err="1" smtClean="0">
                <a:solidFill>
                  <a:schemeClr val="tx1"/>
                </a:solidFill>
                <a:latin typeface="+mn-lt"/>
                <a:ea typeface="+mn-ea"/>
                <a:cs typeface="+mn-cs"/>
              </a:rPr>
              <a:t>Natura</a:t>
            </a:r>
            <a:r>
              <a:rPr lang="en-US" sz="1200" kern="1200" baseline="0" dirty="0" smtClean="0">
                <a:solidFill>
                  <a:schemeClr val="tx1"/>
                </a:solidFill>
                <a:latin typeface="+mn-lt"/>
                <a:ea typeface="+mn-ea"/>
                <a:cs typeface="+mn-cs"/>
              </a:rPr>
              <a:t> 2000 + 1/6 Forest + 1/6 Permanent pasture) </a:t>
            </a:r>
            <a:r>
              <a:rPr lang="en-US" sz="1200" kern="1200" baseline="0" dirty="0" err="1" smtClean="0">
                <a:solidFill>
                  <a:schemeClr val="tx1"/>
                </a:solidFill>
                <a:latin typeface="+mn-lt"/>
                <a:ea typeface="+mn-ea"/>
                <a:cs typeface="+mn-cs"/>
              </a:rPr>
              <a:t>x</a:t>
            </a:r>
            <a:r>
              <a:rPr lang="en-US" sz="1200" kern="1200" baseline="0" dirty="0" smtClean="0">
                <a:solidFill>
                  <a:schemeClr val="tx1"/>
                </a:solidFill>
                <a:latin typeface="+mn-lt"/>
                <a:ea typeface="+mn-ea"/>
                <a:cs typeface="+mn-cs"/>
              </a:rPr>
              <a:t> GDP inverse index)</a:t>
            </a:r>
          </a:p>
          <a:p>
            <a:r>
              <a:rPr lang="en-US" sz="1200" kern="1200" baseline="0" dirty="0" smtClean="0">
                <a:solidFill>
                  <a:schemeClr val="tx1"/>
                </a:solidFill>
                <a:latin typeface="+mn-lt"/>
                <a:ea typeface="+mn-ea"/>
                <a:cs typeface="+mn-cs"/>
              </a:rPr>
              <a:t>BUT THIS IS COMPLETELY INCONSISTENT WITH ANY MAJORITY VOTE IN THE COUNCIL – TO SAY NOTHING OF THE PARLIAMENT</a:t>
            </a:r>
            <a:endParaRPr lang="en-US" dirty="0" smtClean="0"/>
          </a:p>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King Canute</a:t>
            </a:r>
            <a:r>
              <a:rPr lang="en-US" baseline="0" dirty="0" smtClean="0"/>
              <a:t> thought he was powerful enough to halt the incoming tide: “</a:t>
            </a:r>
            <a:r>
              <a:rPr lang="en-US" dirty="0" smtClean="0"/>
              <a:t>that with the greatest vigor </a:t>
            </a:r>
            <a:r>
              <a:rPr lang="en-US" i="1" dirty="0" smtClean="0"/>
              <a:t>he commanded that his chair should be set on the shore, when the tide began to rise. And then he spoke to the rising sea saying “You are part of my dominion, and the ground that I am seated upon is mine, nor has anyone disobeyed my orders with impunity. Therefore, I order you not to rise onto my land, nor to wet the clothes or body of your Lord”. But the sea carried on rising as usual without any reverence for his person, and soaked his feet and legs. Then he moving away said:  “All the inhabitants of the world should know that the power of kings is vain and trivial, and that none is worthy the name of king but He whose command the heaven, earth and sea obey by eternal laws”. Therefore King Cnut never afterwards placed the crown on his head, but above a picture of the Lord nailed to the cross, turning it forever into a means to praise God, the great king.</a:t>
            </a:r>
            <a:r>
              <a:rPr lang="en-US" dirty="0" smtClean="0"/>
              <a:t>  By whose mercy may the soul of King Cnut enjoy peace.” ((Henry of Huntingdon, </a:t>
            </a:r>
            <a:r>
              <a:rPr lang="en-US" i="1" dirty="0" smtClean="0"/>
              <a:t>Chronicle</a:t>
            </a:r>
            <a:r>
              <a:rPr lang="en-US" dirty="0" smtClean="0"/>
              <a:t>)</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GB"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4" name="Date Placeholder 3"/>
          <p:cNvSpPr>
            <a:spLocks noGrp="1"/>
          </p:cNvSpPr>
          <p:nvPr>
            <p:ph type="dt" sz="half" idx="10"/>
          </p:nvPr>
        </p:nvSpPr>
        <p:spPr/>
        <p:txBody>
          <a:bodyPr/>
          <a:lstStyle/>
          <a:p>
            <a:fld id="{286FD802-C695-AE40-A498-E9DF567BBEB8}" type="datetimeFigureOut">
              <a:rPr lang="en-US" smtClean="0"/>
              <a:t>06/11/2012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86FD802-C695-AE40-A498-E9DF567BBEB8}" type="datetimeFigureOut">
              <a:rPr lang="en-US" smtClean="0"/>
              <a:t>06/11/2012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86FD802-C695-AE40-A498-E9DF567BBEB8}" type="datetimeFigureOut">
              <a:rPr lang="en-US" smtClean="0"/>
              <a:t>06/11/2012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DF601-9630-5B4A-B9CE-CA56F1218553}"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86FD802-C695-AE40-A498-E9DF567BBEB8}" type="datetimeFigureOut">
              <a:rPr lang="en-US" smtClean="0"/>
              <a:t>06/11/2012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DF601-9630-5B4A-B9CE-CA56F1218553}" type="slidenum">
              <a:rPr lang="en-US" smtClean="0"/>
              <a:t>‹#›</a:t>
            </a:fld>
            <a:endParaRPr lang="en-US"/>
          </a:p>
        </p:txBody>
      </p:sp>
      <p:sp>
        <p:nvSpPr>
          <p:cNvPr id="7" name="Title 6"/>
          <p:cNvSpPr>
            <a:spLocks noGrp="1"/>
          </p:cNvSpPr>
          <p:nvPr>
            <p:ph type="title"/>
          </p:nvPr>
        </p:nvSpPr>
        <p:spPr/>
        <p:txBody>
          <a:bodyPr/>
          <a:lstStyle/>
          <a:p>
            <a:r>
              <a:rPr lang="en-GB"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GB"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86FD802-C695-AE40-A498-E9DF567BBEB8}" type="datetimeFigureOut">
              <a:rPr lang="en-US" smtClean="0"/>
              <a:t>06/11/2012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5" name="Date Placeholder 4"/>
          <p:cNvSpPr>
            <a:spLocks noGrp="1"/>
          </p:cNvSpPr>
          <p:nvPr>
            <p:ph type="dt" sz="half" idx="10"/>
          </p:nvPr>
        </p:nvSpPr>
        <p:spPr/>
        <p:txBody>
          <a:bodyPr/>
          <a:lstStyle/>
          <a:p>
            <a:fld id="{286FD802-C695-AE40-A498-E9DF567BBEB8}" type="datetimeFigureOut">
              <a:rPr lang="en-US" smtClean="0"/>
              <a:t>06/11/2012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DF601-9630-5B4A-B9CE-CA56F1218553}"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7" name="Date Placeholder 6"/>
          <p:cNvSpPr>
            <a:spLocks noGrp="1"/>
          </p:cNvSpPr>
          <p:nvPr>
            <p:ph type="dt" sz="half" idx="10"/>
          </p:nvPr>
        </p:nvSpPr>
        <p:spPr/>
        <p:txBody>
          <a:bodyPr/>
          <a:lstStyle/>
          <a:p>
            <a:fld id="{286FD802-C695-AE40-A498-E9DF567BBEB8}" type="datetimeFigureOut">
              <a:rPr lang="en-US" smtClean="0"/>
              <a:t>06/11/2012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286FD802-C695-AE40-A498-E9DF567BBEB8}" type="datetimeFigureOut">
              <a:rPr lang="en-US" smtClean="0"/>
              <a:t>06/11/2012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86FD802-C695-AE40-A498-E9DF567BBEB8}" type="datetimeFigureOut">
              <a:rPr lang="en-US" smtClean="0"/>
              <a:t>06/11/2012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3DF601-9630-5B4A-B9CE-CA56F121855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86FD802-C695-AE40-A498-E9DF567BBEB8}" type="datetimeFigureOut">
              <a:rPr lang="en-US" smtClean="0"/>
              <a:t>06/11/2012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DF601-9630-5B4A-B9CE-CA56F1218553}"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GB"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GB"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86FD802-C695-AE40-A498-E9DF567BBEB8}" type="datetimeFigureOut">
              <a:rPr lang="en-US" smtClean="0"/>
              <a:t>06/11/2012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DF601-9630-5B4A-B9CE-CA56F1218553}"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GB"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86FD802-C695-AE40-A498-E9DF567BBEB8}" type="datetimeFigureOut">
              <a:rPr lang="en-US" smtClean="0"/>
              <a:t>06/11/2012</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23DF601-9630-5B4A-B9CE-CA56F1218553}"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4" Type="http://schemas.openxmlformats.org/officeDocument/2006/relationships/hyperlink" Target="http://ec.europa.eu/agriculture/analysis/perspec/cap-2020/index_en.htm"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faculty.history.wisc.edu/sommerville/123/Canute%20Waves.ht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hart" Target="../charts/char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hart" Target="../charts/char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faculty.history.wisc.edu/sommerville/123/Canute%20Waves.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143000"/>
          </a:xfrm>
          <a:solidFill>
            <a:schemeClr val="bg1"/>
          </a:solidFill>
        </p:spPr>
        <p:txBody>
          <a:bodyPr anchor="ctr">
            <a:normAutofit/>
          </a:bodyPr>
          <a:lstStyle/>
          <a:p>
            <a:pPr algn="ctr"/>
            <a:r>
              <a:rPr lang="en-US" dirty="0" smtClean="0">
                <a:solidFill>
                  <a:schemeClr val="tx1"/>
                </a:solidFill>
              </a:rPr>
              <a:t>Policy </a:t>
            </a:r>
            <a:r>
              <a:rPr lang="en-US" dirty="0" smtClean="0">
                <a:solidFill>
                  <a:schemeClr val="tx1"/>
                </a:solidFill>
              </a:rPr>
              <a:t>History</a:t>
            </a:r>
            <a:endParaRPr lang="en-US" b="1" dirty="0">
              <a:solidFill>
                <a:schemeClr val="tx1"/>
              </a:solidFill>
              <a:latin typeface="Times New Roman"/>
              <a:cs typeface="Times New Roman"/>
            </a:endParaRPr>
          </a:p>
        </p:txBody>
      </p:sp>
      <p:sp>
        <p:nvSpPr>
          <p:cNvPr id="3" name="Content Placeholder 2"/>
          <p:cNvSpPr>
            <a:spLocks noGrp="1"/>
          </p:cNvSpPr>
          <p:nvPr>
            <p:ph idx="1"/>
          </p:nvPr>
        </p:nvSpPr>
        <p:spPr>
          <a:xfrm>
            <a:off x="457200" y="1275588"/>
            <a:ext cx="8229600" cy="5049012"/>
          </a:xfrm>
        </p:spPr>
        <p:txBody>
          <a:bodyPr anchor="t">
            <a:normAutofit/>
          </a:bodyPr>
          <a:lstStyle/>
          <a:p>
            <a:r>
              <a:rPr lang="en-GB" dirty="0" smtClean="0"/>
              <a:t>CAP has become ‘more competitive’ (WTO rules) </a:t>
            </a:r>
          </a:p>
        </p:txBody>
      </p:sp>
      <p:pic>
        <p:nvPicPr>
          <p:cNvPr id="5" name="Picture 4" descr="CapHistory2007ConstPp12.gif"/>
          <p:cNvPicPr>
            <a:picLocks noChangeAspect="1"/>
          </p:cNvPicPr>
          <p:nvPr/>
        </p:nvPicPr>
        <p:blipFill>
          <a:blip r:embed="rId3"/>
          <a:stretch>
            <a:fillRect/>
          </a:stretch>
        </p:blipFill>
        <p:spPr>
          <a:xfrm>
            <a:off x="457200" y="1757393"/>
            <a:ext cx="8406903" cy="4788742"/>
          </a:xfrm>
          <a:prstGeom prst="rect">
            <a:avLst/>
          </a:prstGeom>
        </p:spPr>
      </p:pic>
      <p:sp>
        <p:nvSpPr>
          <p:cNvPr id="4" name="TextBox 3"/>
          <p:cNvSpPr txBox="1"/>
          <p:nvPr/>
        </p:nvSpPr>
        <p:spPr>
          <a:xfrm>
            <a:off x="4384276" y="6372299"/>
            <a:ext cx="4698522" cy="338554"/>
          </a:xfrm>
          <a:prstGeom prst="rect">
            <a:avLst/>
          </a:prstGeom>
          <a:noFill/>
        </p:spPr>
        <p:txBody>
          <a:bodyPr wrap="none" rtlCol="0">
            <a:spAutoFit/>
          </a:bodyPr>
          <a:lstStyle/>
          <a:p>
            <a:r>
              <a:rPr lang="en-US" sz="1600" dirty="0" smtClean="0"/>
              <a:t>Source: </a:t>
            </a:r>
            <a:r>
              <a:rPr lang="en-US" sz="1600" dirty="0" err="1" smtClean="0">
                <a:hlinkClick r:id="rId4"/>
              </a:rPr>
              <a:t>DGAgri</a:t>
            </a:r>
            <a:r>
              <a:rPr lang="en-US" sz="1600" dirty="0" smtClean="0">
                <a:hlinkClick r:id="rId4"/>
              </a:rPr>
              <a:t> </a:t>
            </a:r>
            <a:r>
              <a:rPr lang="en-US" sz="1600" dirty="0" err="1" smtClean="0">
                <a:hlinkClick r:id="rId4"/>
              </a:rPr>
              <a:t>CapReform</a:t>
            </a:r>
            <a:r>
              <a:rPr lang="en-US" sz="1600" dirty="0" smtClean="0">
                <a:hlinkClick r:id="rId4"/>
              </a:rPr>
              <a:t> Impact Assessment, 2011</a:t>
            </a:r>
            <a:endParaRPr lang="en-US"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fontScale="90000"/>
          </a:bodyPr>
          <a:lstStyle/>
          <a:p>
            <a:pPr algn="ctr"/>
            <a:r>
              <a:rPr lang="en-US" b="1" dirty="0" smtClean="0">
                <a:solidFill>
                  <a:schemeClr val="tx1"/>
                </a:solidFill>
                <a:latin typeface="Times New Roman"/>
                <a:cs typeface="Times New Roman"/>
              </a:rPr>
              <a:t>Back to Basics – the ‘</a:t>
            </a:r>
            <a:r>
              <a:rPr lang="en-US" b="1" dirty="0" smtClean="0">
                <a:solidFill>
                  <a:schemeClr val="tx1"/>
                </a:solidFill>
                <a:latin typeface="Times New Roman"/>
                <a:cs typeface="Times New Roman"/>
                <a:hlinkClick r:id="rId3"/>
              </a:rPr>
              <a:t>Canute</a:t>
            </a:r>
            <a:r>
              <a:rPr lang="en-US" b="1" dirty="0" smtClean="0">
                <a:solidFill>
                  <a:schemeClr val="tx1"/>
                </a:solidFill>
                <a:latin typeface="Times New Roman"/>
                <a:cs typeface="Times New Roman"/>
              </a:rPr>
              <a:t>’ problem part 2</a:t>
            </a:r>
            <a:endParaRPr lang="en-US" b="1" dirty="0">
              <a:solidFill>
                <a:schemeClr val="tx1"/>
              </a:solidFill>
              <a:latin typeface="Times New Roman"/>
              <a:cs typeface="Times New Roman"/>
            </a:endParaRPr>
          </a:p>
        </p:txBody>
      </p:sp>
      <p:sp>
        <p:nvSpPr>
          <p:cNvPr id="3" name="Content Placeholder 2"/>
          <p:cNvSpPr>
            <a:spLocks noGrp="1"/>
          </p:cNvSpPr>
          <p:nvPr>
            <p:ph idx="1"/>
          </p:nvPr>
        </p:nvSpPr>
        <p:spPr>
          <a:xfrm>
            <a:off x="457200" y="1731297"/>
            <a:ext cx="8229600" cy="4862244"/>
          </a:xfrm>
        </p:spPr>
        <p:txBody>
          <a:bodyPr anchor="ctr">
            <a:normAutofit fontScale="92500"/>
          </a:bodyPr>
          <a:lstStyle/>
          <a:p>
            <a:r>
              <a:rPr lang="en-GB" b="1" dirty="0" smtClean="0"/>
              <a:t>POLITICS</a:t>
            </a:r>
            <a:r>
              <a:rPr lang="en-GB" dirty="0" smtClean="0"/>
              <a:t>: - dominated by </a:t>
            </a:r>
            <a:r>
              <a:rPr lang="en-GB" i="1" dirty="0" smtClean="0"/>
              <a:t>status quo</a:t>
            </a:r>
            <a:r>
              <a:rPr lang="en-GB" dirty="0" smtClean="0"/>
              <a:t> – resist or ameliorate change, protect vested interests, support the disadvantaged, respond to votes:</a:t>
            </a:r>
          </a:p>
          <a:p>
            <a:pPr>
              <a:buFont typeface="Wingdings" charset="2"/>
              <a:buChar char="Ø"/>
            </a:pPr>
            <a:r>
              <a:rPr lang="en-GB" dirty="0" smtClean="0"/>
              <a:t>to help the uncompetitive survive and persist (be more competitive) – especially the numerous small, the disadvantaged – against unjust markets, oligopolistic suppliers and buyers &amp; ‘less favoured’ environments;</a:t>
            </a:r>
          </a:p>
          <a:p>
            <a:pPr>
              <a:buFont typeface="Wingdings" charset="2"/>
              <a:buChar char="Ø"/>
            </a:pPr>
            <a:r>
              <a:rPr lang="en-GB" dirty="0" smtClean="0"/>
              <a:t>Political Forces more powerful the greater the number of small (uncompetitive) farms; the faster non-farm economic growth; the bigger the farm sector; the greater the dependency (in supply chains &amp; bureaucracies, as well as among farms)</a:t>
            </a:r>
          </a:p>
          <a:p>
            <a:pPr>
              <a:buFont typeface="Wingdings" charset="2"/>
              <a:buChar char="Ø"/>
            </a:pPr>
            <a:r>
              <a:rPr lang="en-GB" dirty="0" smtClean="0"/>
              <a:t>= </a:t>
            </a:r>
            <a:r>
              <a:rPr lang="en-GB" i="1" dirty="0" smtClean="0"/>
              <a:t>retain &amp; justify historic support, limited to ‘deserving’ and justified ‘public/merit’ goods &amp; services arguments (which fail)</a:t>
            </a:r>
          </a:p>
          <a:p>
            <a:endParaRPr lang="en-GB" dirty="0"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a:bodyPr>
          <a:lstStyle/>
          <a:p>
            <a:pPr algn="ctr"/>
            <a:r>
              <a:rPr lang="en-US" b="1" dirty="0" smtClean="0">
                <a:solidFill>
                  <a:schemeClr val="tx1"/>
                </a:solidFill>
                <a:latin typeface="Times New Roman"/>
                <a:cs typeface="Times New Roman"/>
              </a:rPr>
              <a:t>POLICY CONCLUSIONS</a:t>
            </a:r>
            <a:endParaRPr lang="en-US" b="1" dirty="0">
              <a:solidFill>
                <a:schemeClr val="tx1"/>
              </a:solidFill>
              <a:latin typeface="Times New Roman"/>
              <a:cs typeface="Times New Roman"/>
            </a:endParaRPr>
          </a:p>
        </p:txBody>
      </p:sp>
      <p:sp>
        <p:nvSpPr>
          <p:cNvPr id="3" name="Content Placeholder 2"/>
          <p:cNvSpPr>
            <a:spLocks noGrp="1"/>
          </p:cNvSpPr>
          <p:nvPr>
            <p:ph idx="1"/>
          </p:nvPr>
        </p:nvSpPr>
        <p:spPr>
          <a:xfrm>
            <a:off x="457200" y="1308424"/>
            <a:ext cx="8229600" cy="5016176"/>
          </a:xfrm>
        </p:spPr>
        <p:txBody>
          <a:bodyPr anchor="ctr">
            <a:normAutofit fontScale="92500"/>
          </a:bodyPr>
          <a:lstStyle/>
          <a:p>
            <a:r>
              <a:rPr lang="en-GB" i="1" dirty="0" smtClean="0"/>
              <a:t>RESULT – Political failure dominates, recruits “market failure” as justification for continued support – which fails to deliver.</a:t>
            </a:r>
            <a:endParaRPr lang="en-GB" dirty="0" smtClean="0"/>
          </a:p>
          <a:p>
            <a:r>
              <a:rPr lang="en-GB" dirty="0" smtClean="0"/>
              <a:t>CAP ‘reform’ very limited (as now) until there is a ‘perfect storm’ (as 1994, 2003) </a:t>
            </a:r>
          </a:p>
          <a:p>
            <a:r>
              <a:rPr lang="en-GB" dirty="0" smtClean="0"/>
              <a:t>CAP inherently retards economic competitiveness, while trying (in vain) to retain political/public competitiveness -&gt; greater complexity   </a:t>
            </a:r>
          </a:p>
          <a:p>
            <a:r>
              <a:rPr lang="en-GB" dirty="0" smtClean="0"/>
              <a:t>When and what will drive further reform?</a:t>
            </a:r>
          </a:p>
          <a:p>
            <a:pPr lvl="1"/>
            <a:r>
              <a:rPr lang="en-GB" dirty="0" smtClean="0"/>
              <a:t>Euro disaster?  </a:t>
            </a:r>
          </a:p>
          <a:p>
            <a:pPr lvl="1"/>
            <a:r>
              <a:rPr lang="en-GB" dirty="0" smtClean="0"/>
              <a:t>Continual ‘drip’ of economic reason to erode political rationality?</a:t>
            </a:r>
          </a:p>
          <a:p>
            <a:pPr lvl="1"/>
            <a:r>
              <a:rPr lang="en-GB" dirty="0" smtClean="0"/>
              <a:t>Continual failure of ‘support’ to deliver? -&gt; recognition by farm lobbies that they are incapable of retaining ‘their’ support? </a:t>
            </a:r>
          </a:p>
          <a:p>
            <a:pPr lvl="1"/>
            <a:r>
              <a:rPr lang="en-GB" dirty="0" smtClean="0"/>
              <a:t>Will it go with a bang, or with a whimper?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a:bodyPr>
          <a:lstStyle/>
          <a:p>
            <a:pPr algn="ctr"/>
            <a:r>
              <a:rPr lang="en-US" b="1" dirty="0" smtClean="0">
                <a:solidFill>
                  <a:schemeClr val="tx1"/>
                </a:solidFill>
                <a:latin typeface="Times New Roman"/>
                <a:cs typeface="Times New Roman"/>
              </a:rPr>
              <a:t>INTER MS COMPETITION</a:t>
            </a:r>
            <a:r>
              <a:rPr lang="en-US" b="1" dirty="0" smtClean="0">
                <a:latin typeface="Times New Roman"/>
                <a:cs typeface="Times New Roman"/>
              </a:rPr>
              <a:t>?</a:t>
            </a:r>
            <a:endParaRPr lang="en-US" b="1" dirty="0">
              <a:latin typeface="Times New Roman"/>
              <a:cs typeface="Times New Roman"/>
            </a:endParaRPr>
          </a:p>
        </p:txBody>
      </p:sp>
      <p:sp>
        <p:nvSpPr>
          <p:cNvPr id="3" name="Content Placeholder 2"/>
          <p:cNvSpPr>
            <a:spLocks noGrp="1"/>
          </p:cNvSpPr>
          <p:nvPr>
            <p:ph idx="1"/>
          </p:nvPr>
        </p:nvSpPr>
        <p:spPr>
          <a:xfrm>
            <a:off x="457200" y="1308424"/>
            <a:ext cx="8229600" cy="5016176"/>
          </a:xfrm>
        </p:spPr>
        <p:txBody>
          <a:bodyPr anchor="t">
            <a:normAutofit/>
          </a:bodyPr>
          <a:lstStyle/>
          <a:p>
            <a:r>
              <a:rPr lang="en-GB" dirty="0" smtClean="0"/>
              <a:t>Present EU SFP clearly NOT ‘competitive’ – not a ‘level playing field’</a:t>
            </a:r>
          </a:p>
        </p:txBody>
      </p:sp>
      <p:pic>
        <p:nvPicPr>
          <p:cNvPr id="4" name="Picture 3" descr="Benefits-ha&amp;-beneficiaryp29.gif"/>
          <p:cNvPicPr>
            <a:picLocks noChangeAspect="1"/>
          </p:cNvPicPr>
          <p:nvPr/>
        </p:nvPicPr>
        <p:blipFill>
          <a:blip r:embed="rId3"/>
          <a:stretch>
            <a:fillRect/>
          </a:stretch>
        </p:blipFill>
        <p:spPr>
          <a:xfrm>
            <a:off x="0" y="2106706"/>
            <a:ext cx="9144000" cy="4388415"/>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a:bodyPr>
          <a:lstStyle/>
          <a:p>
            <a:pPr algn="ctr"/>
            <a:r>
              <a:rPr lang="en-US" b="1" dirty="0" smtClean="0">
                <a:solidFill>
                  <a:schemeClr val="tx1"/>
                </a:solidFill>
                <a:latin typeface="Times New Roman"/>
                <a:cs typeface="Times New Roman"/>
              </a:rPr>
              <a:t>INTER MS COMPETITION</a:t>
            </a:r>
            <a:r>
              <a:rPr lang="en-US" b="1" dirty="0" smtClean="0">
                <a:latin typeface="Times New Roman"/>
                <a:cs typeface="Times New Roman"/>
              </a:rPr>
              <a:t>?</a:t>
            </a:r>
            <a:endParaRPr lang="en-US" b="1" dirty="0">
              <a:latin typeface="Times New Roman"/>
              <a:cs typeface="Times New Roman"/>
            </a:endParaRPr>
          </a:p>
        </p:txBody>
      </p:sp>
      <p:sp>
        <p:nvSpPr>
          <p:cNvPr id="3" name="Content Placeholder 2"/>
          <p:cNvSpPr>
            <a:spLocks noGrp="1"/>
          </p:cNvSpPr>
          <p:nvPr>
            <p:ph idx="1"/>
          </p:nvPr>
        </p:nvSpPr>
        <p:spPr>
          <a:xfrm>
            <a:off x="457200" y="1308424"/>
            <a:ext cx="8229600" cy="5016176"/>
          </a:xfrm>
        </p:spPr>
        <p:txBody>
          <a:bodyPr anchor="t">
            <a:normAutofit/>
          </a:bodyPr>
          <a:lstStyle/>
          <a:p>
            <a:r>
              <a:rPr lang="en-GB" dirty="0" smtClean="0"/>
              <a:t>Proposed ‘reform’ very little better:</a:t>
            </a:r>
          </a:p>
        </p:txBody>
      </p:sp>
      <p:pic>
        <p:nvPicPr>
          <p:cNvPr id="5" name="Picture 4" descr="ClosingGap90%p60.gif"/>
          <p:cNvPicPr>
            <a:picLocks noChangeAspect="1"/>
          </p:cNvPicPr>
          <p:nvPr/>
        </p:nvPicPr>
        <p:blipFill>
          <a:blip r:embed="rId3"/>
          <a:stretch>
            <a:fillRect/>
          </a:stretch>
        </p:blipFill>
        <p:spPr>
          <a:xfrm>
            <a:off x="324854" y="1770220"/>
            <a:ext cx="8361946" cy="4823208"/>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a:bodyPr>
          <a:lstStyle/>
          <a:p>
            <a:pPr algn="ctr"/>
            <a:r>
              <a:rPr lang="en-US" b="1" dirty="0" smtClean="0">
                <a:solidFill>
                  <a:schemeClr val="tx1"/>
                </a:solidFill>
                <a:latin typeface="Times New Roman"/>
                <a:cs typeface="Times New Roman"/>
              </a:rPr>
              <a:t>INTER MS COMPETITION</a:t>
            </a:r>
            <a:r>
              <a:rPr lang="en-US" b="1" dirty="0" smtClean="0">
                <a:latin typeface="Times New Roman"/>
                <a:cs typeface="Times New Roman"/>
              </a:rPr>
              <a:t>?</a:t>
            </a:r>
            <a:endParaRPr lang="en-US" b="1" dirty="0">
              <a:latin typeface="Times New Roman"/>
              <a:cs typeface="Times New Roman"/>
            </a:endParaRPr>
          </a:p>
        </p:txBody>
      </p:sp>
      <p:sp>
        <p:nvSpPr>
          <p:cNvPr id="3" name="Content Placeholder 2"/>
          <p:cNvSpPr>
            <a:spLocks noGrp="1"/>
          </p:cNvSpPr>
          <p:nvPr>
            <p:ph idx="1"/>
          </p:nvPr>
        </p:nvSpPr>
        <p:spPr>
          <a:xfrm>
            <a:off x="457200" y="1308424"/>
            <a:ext cx="8229600" cy="5016176"/>
          </a:xfrm>
        </p:spPr>
        <p:txBody>
          <a:bodyPr anchor="t">
            <a:normAutofit/>
          </a:bodyPr>
          <a:lstStyle/>
          <a:p>
            <a:r>
              <a:rPr lang="en-GB" dirty="0" smtClean="0"/>
              <a:t>What would an “objective” distribution be?</a:t>
            </a:r>
          </a:p>
        </p:txBody>
      </p:sp>
      <p:pic>
        <p:nvPicPr>
          <p:cNvPr id="6" name="Picture 5" descr="ClosingGapObj.p60-1.gif"/>
          <p:cNvPicPr>
            <a:picLocks noChangeAspect="1"/>
          </p:cNvPicPr>
          <p:nvPr/>
        </p:nvPicPr>
        <p:blipFill>
          <a:blip r:embed="rId3"/>
          <a:stretch>
            <a:fillRect/>
          </a:stretch>
        </p:blipFill>
        <p:spPr>
          <a:xfrm>
            <a:off x="206838" y="1884886"/>
            <a:ext cx="8667749" cy="4708328"/>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a:bodyPr>
          <a:lstStyle/>
          <a:p>
            <a:pPr algn="ctr"/>
            <a:r>
              <a:rPr lang="en-US" b="1" dirty="0" smtClean="0">
                <a:solidFill>
                  <a:schemeClr val="tx1"/>
                </a:solidFill>
                <a:latin typeface="Times New Roman"/>
                <a:cs typeface="Times New Roman"/>
              </a:rPr>
              <a:t>INTER MS COMPETITION</a:t>
            </a:r>
            <a:r>
              <a:rPr lang="en-US" b="1" dirty="0" smtClean="0">
                <a:latin typeface="Times New Roman"/>
                <a:cs typeface="Times New Roman"/>
              </a:rPr>
              <a:t>?</a:t>
            </a:r>
            <a:endParaRPr lang="en-US" b="1" dirty="0">
              <a:latin typeface="Times New Roman"/>
              <a:cs typeface="Times New Roman"/>
            </a:endParaRPr>
          </a:p>
        </p:txBody>
      </p:sp>
      <p:sp>
        <p:nvSpPr>
          <p:cNvPr id="3" name="Content Placeholder 2"/>
          <p:cNvSpPr>
            <a:spLocks noGrp="1"/>
          </p:cNvSpPr>
          <p:nvPr>
            <p:ph idx="1"/>
          </p:nvPr>
        </p:nvSpPr>
        <p:spPr>
          <a:xfrm>
            <a:off x="457200" y="1308424"/>
            <a:ext cx="8229600" cy="5016176"/>
          </a:xfrm>
        </p:spPr>
        <p:txBody>
          <a:bodyPr anchor="t">
            <a:normAutofit/>
          </a:bodyPr>
          <a:lstStyle/>
          <a:p>
            <a:r>
              <a:rPr lang="en-GB" dirty="0" smtClean="0"/>
              <a:t>What would a “Green” distribution be (Re-focus)?</a:t>
            </a:r>
          </a:p>
        </p:txBody>
      </p:sp>
      <p:pic>
        <p:nvPicPr>
          <p:cNvPr id="5" name="Picture 4" descr="ClosingGapEnvCriteriaonlyp74.gif"/>
          <p:cNvPicPr>
            <a:picLocks noChangeAspect="1"/>
          </p:cNvPicPr>
          <p:nvPr/>
        </p:nvPicPr>
        <p:blipFill>
          <a:blip r:embed="rId3"/>
          <a:stretch>
            <a:fillRect/>
          </a:stretch>
        </p:blipFill>
        <p:spPr>
          <a:xfrm>
            <a:off x="226275" y="1911325"/>
            <a:ext cx="8686800" cy="4692657"/>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143000"/>
          </a:xfrm>
          <a:solidFill>
            <a:schemeClr val="bg1"/>
          </a:solidFill>
        </p:spPr>
        <p:txBody>
          <a:bodyPr anchor="ctr"/>
          <a:lstStyle/>
          <a:p>
            <a:pPr algn="ctr"/>
            <a:r>
              <a:rPr lang="en-US" b="1" dirty="0" smtClean="0">
                <a:solidFill>
                  <a:schemeClr val="tx1"/>
                </a:solidFill>
                <a:latin typeface="Times New Roman"/>
                <a:cs typeface="Times New Roman"/>
              </a:rPr>
              <a:t>Green?</a:t>
            </a:r>
            <a:endParaRPr lang="en-US" b="1" dirty="0">
              <a:solidFill>
                <a:schemeClr val="tx1"/>
              </a:solidFill>
              <a:latin typeface="Times New Roman"/>
              <a:cs typeface="Times New Roman"/>
            </a:endParaRPr>
          </a:p>
        </p:txBody>
      </p:sp>
      <p:sp>
        <p:nvSpPr>
          <p:cNvPr id="5" name="TextBox 4"/>
          <p:cNvSpPr txBox="1"/>
          <p:nvPr/>
        </p:nvSpPr>
        <p:spPr>
          <a:xfrm>
            <a:off x="457200" y="6138101"/>
            <a:ext cx="8589903" cy="646331"/>
          </a:xfrm>
          <a:prstGeom prst="rect">
            <a:avLst/>
          </a:prstGeom>
          <a:noFill/>
        </p:spPr>
        <p:txBody>
          <a:bodyPr wrap="square" rtlCol="0">
            <a:spAutoFit/>
          </a:bodyPr>
          <a:lstStyle/>
          <a:p>
            <a:r>
              <a:rPr lang="en-US" dirty="0" smtClean="0"/>
              <a:t>DP/ha </a:t>
            </a:r>
            <a:r>
              <a:rPr lang="en-US" dirty="0" err="1" smtClean="0"/>
              <a:t>v</a:t>
            </a:r>
            <a:r>
              <a:rPr lang="en-US" dirty="0" smtClean="0"/>
              <a:t>. </a:t>
            </a:r>
            <a:r>
              <a:rPr lang="en-US" dirty="0" err="1" smtClean="0"/>
              <a:t>Natura</a:t>
            </a:r>
            <a:r>
              <a:rPr lang="en-US" dirty="0" smtClean="0"/>
              <a:t> 2000 % UAA? Correlation: -0.075; [with land of ‘high nature value’, -0.14] – rewards, or incentives?</a:t>
            </a:r>
            <a:endParaRPr lang="en-US" dirty="0"/>
          </a:p>
        </p:txBody>
      </p:sp>
      <p:graphicFrame>
        <p:nvGraphicFramePr>
          <p:cNvPr id="6" name="C 1"/>
          <p:cNvGraphicFramePr/>
          <p:nvPr/>
        </p:nvGraphicFramePr>
        <p:xfrm>
          <a:off x="628629" y="1275588"/>
          <a:ext cx="7646193" cy="470211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143000"/>
          </a:xfrm>
          <a:solidFill>
            <a:schemeClr val="bg1"/>
          </a:solidFill>
        </p:spPr>
        <p:txBody>
          <a:bodyPr anchor="ctr"/>
          <a:lstStyle/>
          <a:p>
            <a:pPr algn="ctr"/>
            <a:r>
              <a:rPr lang="en-US" b="1" dirty="0" smtClean="0">
                <a:solidFill>
                  <a:schemeClr val="tx1"/>
                </a:solidFill>
                <a:latin typeface="Times New Roman"/>
                <a:cs typeface="Times New Roman"/>
              </a:rPr>
              <a:t>Better Targeted (1)?</a:t>
            </a:r>
            <a:endParaRPr lang="en-US" b="1" dirty="0">
              <a:solidFill>
                <a:schemeClr val="tx1"/>
              </a:solidFill>
              <a:latin typeface="Times New Roman"/>
              <a:cs typeface="Times New Roman"/>
            </a:endParaRPr>
          </a:p>
        </p:txBody>
      </p:sp>
      <p:graphicFrame>
        <p:nvGraphicFramePr>
          <p:cNvPr id="4" name="C 4"/>
          <p:cNvGraphicFramePr>
            <a:graphicFrameLocks noGrp="1"/>
          </p:cNvGraphicFramePr>
          <p:nvPr>
            <p:ph idx="1"/>
          </p:nvPr>
        </p:nvGraphicFramePr>
        <p:xfrm>
          <a:off x="457200" y="1275588"/>
          <a:ext cx="8229600" cy="486251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57200" y="6138101"/>
            <a:ext cx="8589903" cy="646331"/>
          </a:xfrm>
          <a:prstGeom prst="rect">
            <a:avLst/>
          </a:prstGeom>
          <a:noFill/>
        </p:spPr>
        <p:txBody>
          <a:bodyPr wrap="square" rtlCol="0">
            <a:spAutoFit/>
          </a:bodyPr>
          <a:lstStyle/>
          <a:p>
            <a:r>
              <a:rPr lang="en-US" dirty="0" smtClean="0"/>
              <a:t>DP with GVA? Correlation: +0.5, in the ‘wrong’ direction!  Reduced to +0.08 if </a:t>
            </a:r>
            <a:r>
              <a:rPr lang="en-US" dirty="0" err="1" smtClean="0"/>
              <a:t>DPs</a:t>
            </a:r>
            <a:r>
              <a:rPr lang="en-US" dirty="0" smtClean="0"/>
              <a:t> deducted from GVA  </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143000"/>
          </a:xfrm>
          <a:solidFill>
            <a:schemeClr val="bg1"/>
          </a:solidFill>
        </p:spPr>
        <p:txBody>
          <a:bodyPr anchor="ctr"/>
          <a:lstStyle/>
          <a:p>
            <a:pPr algn="ctr"/>
            <a:r>
              <a:rPr lang="en-US" b="1" dirty="0" smtClean="0">
                <a:solidFill>
                  <a:schemeClr val="tx1"/>
                </a:solidFill>
                <a:latin typeface="Times New Roman"/>
                <a:cs typeface="Times New Roman"/>
              </a:rPr>
              <a:t>Better Targeted (2)?</a:t>
            </a:r>
            <a:endParaRPr lang="en-US" b="1" dirty="0">
              <a:solidFill>
                <a:schemeClr val="tx1"/>
              </a:solidFill>
              <a:latin typeface="Times New Roman"/>
              <a:cs typeface="Times New Roman"/>
            </a:endParaRPr>
          </a:p>
        </p:txBody>
      </p:sp>
      <p:sp>
        <p:nvSpPr>
          <p:cNvPr id="5" name="TextBox 4"/>
          <p:cNvSpPr txBox="1"/>
          <p:nvPr/>
        </p:nvSpPr>
        <p:spPr>
          <a:xfrm>
            <a:off x="457200" y="6138101"/>
            <a:ext cx="8589903" cy="369332"/>
          </a:xfrm>
          <a:prstGeom prst="rect">
            <a:avLst/>
          </a:prstGeom>
          <a:noFill/>
        </p:spPr>
        <p:txBody>
          <a:bodyPr wrap="square" rtlCol="0">
            <a:spAutoFit/>
          </a:bodyPr>
          <a:lstStyle/>
          <a:p>
            <a:r>
              <a:rPr lang="en-US" dirty="0" smtClean="0"/>
              <a:t>DP with Ag income Gap? Correlation: +0.2, but clearly dominated by an outlier (Lu)</a:t>
            </a:r>
            <a:endParaRPr lang="en-US" dirty="0"/>
          </a:p>
        </p:txBody>
      </p:sp>
      <p:graphicFrame>
        <p:nvGraphicFramePr>
          <p:cNvPr id="7" name="C 5"/>
          <p:cNvGraphicFramePr/>
          <p:nvPr/>
        </p:nvGraphicFramePr>
        <p:xfrm>
          <a:off x="457200" y="1275588"/>
          <a:ext cx="7638014" cy="47021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2588"/>
            <a:ext cx="8229600" cy="1329768"/>
          </a:xfrm>
          <a:solidFill>
            <a:schemeClr val="bg1"/>
          </a:solidFill>
        </p:spPr>
        <p:txBody>
          <a:bodyPr anchor="ctr">
            <a:normAutofit fontScale="90000"/>
          </a:bodyPr>
          <a:lstStyle/>
          <a:p>
            <a:pPr algn="ctr"/>
            <a:r>
              <a:rPr lang="en-US" b="1" dirty="0" smtClean="0">
                <a:solidFill>
                  <a:schemeClr val="tx1"/>
                </a:solidFill>
                <a:latin typeface="Times New Roman"/>
                <a:cs typeface="Times New Roman"/>
              </a:rPr>
              <a:t>Back to Basics – the ‘</a:t>
            </a:r>
            <a:r>
              <a:rPr lang="en-US" b="1" dirty="0" smtClean="0">
                <a:solidFill>
                  <a:schemeClr val="tx1"/>
                </a:solidFill>
                <a:latin typeface="Times New Roman"/>
                <a:cs typeface="Times New Roman"/>
                <a:hlinkClick r:id="rId3"/>
              </a:rPr>
              <a:t>Canute</a:t>
            </a:r>
            <a:r>
              <a:rPr lang="en-US" b="1" dirty="0" smtClean="0">
                <a:solidFill>
                  <a:schemeClr val="tx1"/>
                </a:solidFill>
                <a:latin typeface="Times New Roman"/>
                <a:cs typeface="Times New Roman"/>
              </a:rPr>
              <a:t>’ problem part 1</a:t>
            </a:r>
            <a:endParaRPr lang="en-US" b="1" dirty="0">
              <a:solidFill>
                <a:schemeClr val="tx1"/>
              </a:solidFill>
              <a:latin typeface="Times New Roman"/>
              <a:cs typeface="Times New Roman"/>
            </a:endParaRPr>
          </a:p>
        </p:txBody>
      </p:sp>
      <p:sp>
        <p:nvSpPr>
          <p:cNvPr id="3" name="Content Placeholder 2"/>
          <p:cNvSpPr>
            <a:spLocks noGrp="1"/>
          </p:cNvSpPr>
          <p:nvPr>
            <p:ph idx="1"/>
          </p:nvPr>
        </p:nvSpPr>
        <p:spPr>
          <a:xfrm>
            <a:off x="457200" y="1462356"/>
            <a:ext cx="8229600" cy="4862244"/>
          </a:xfrm>
        </p:spPr>
        <p:txBody>
          <a:bodyPr anchor="ctr">
            <a:normAutofit lnSpcReduction="10000"/>
          </a:bodyPr>
          <a:lstStyle/>
          <a:p>
            <a:r>
              <a:rPr lang="en-GB" b="1" dirty="0" smtClean="0"/>
              <a:t>ECONOMICS</a:t>
            </a:r>
            <a:r>
              <a:rPr lang="en-GB" dirty="0" smtClean="0"/>
              <a:t>:  Farming is textbook ‘competitive’, </a:t>
            </a:r>
          </a:p>
          <a:p>
            <a:r>
              <a:rPr lang="en-GB" dirty="0" smtClean="0"/>
              <a:t>[except that it isn’t - differentiated products, transaction costs, concentrated suppliers and buyers, ‘peasant’ household firms, highly heterogeneous factors, imperfect knowledge, externalities etc.]</a:t>
            </a:r>
          </a:p>
          <a:p>
            <a:r>
              <a:rPr lang="en-GB" dirty="0" smtClean="0"/>
              <a:t>BUT Competition =&gt; zero pure profits, and accumulation of rents in factor (land) prices, and increased costs,</a:t>
            </a:r>
          </a:p>
          <a:p>
            <a:r>
              <a:rPr lang="en-GB" dirty="0" smtClean="0"/>
              <a:t> &amp; economic growth =&gt; declining “farm” sector</a:t>
            </a:r>
          </a:p>
          <a:p>
            <a:r>
              <a:rPr lang="en-GB" dirty="0" smtClean="0"/>
              <a:t>Maintaining Competitiveness requires adjustment, adaptation and innovation to the ‘tides’ of (free) markets.</a:t>
            </a:r>
          </a:p>
          <a:p>
            <a:pPr>
              <a:buFont typeface="Wingdings" charset="2"/>
              <a:buChar char="Ø"/>
            </a:pPr>
            <a:r>
              <a:rPr lang="en-GB" i="1" dirty="0" smtClean="0"/>
              <a:t>=&gt; decouple, and eliminate support -&gt; target assistance for public goods &amp; market failures; support R&amp;D &amp; Extension; enforce competition rules.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tx1"/>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tx1"/>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tx1"/>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tx1"/>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tx1"/>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7.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Waveform.thmx</Template>
  <TotalTime>15</TotalTime>
  <Words>1290</Words>
  <Application>Microsoft Macintosh PowerPoint</Application>
  <PresentationFormat>On-screen Show (4:3)</PresentationFormat>
  <Paragraphs>145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Waveform</vt:lpstr>
      <vt:lpstr>Policy History</vt:lpstr>
      <vt:lpstr>INTER MS COMPETITION?</vt:lpstr>
      <vt:lpstr>INTER MS COMPETITION?</vt:lpstr>
      <vt:lpstr>INTER MS COMPETITION?</vt:lpstr>
      <vt:lpstr>INTER MS COMPETITION?</vt:lpstr>
      <vt:lpstr>Green?</vt:lpstr>
      <vt:lpstr>Better Targeted (1)?</vt:lpstr>
      <vt:lpstr>Better Targeted (2)?</vt:lpstr>
      <vt:lpstr>Back to Basics – the ‘Canute’ problem part 1</vt:lpstr>
      <vt:lpstr>Back to Basics – the ‘Canute’ problem part 2</vt:lpstr>
      <vt:lpstr>POLICY CONCLUSIONS</vt:lpstr>
    </vt:vector>
  </TitlesOfParts>
  <Company>AFRD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History</dc:title>
  <dc:creator>David Harvey</dc:creator>
  <cp:lastModifiedBy>David Harvey</cp:lastModifiedBy>
  <cp:revision>2</cp:revision>
  <dcterms:created xsi:type="dcterms:W3CDTF">2012-11-06T14:00:25Z</dcterms:created>
  <dcterms:modified xsi:type="dcterms:W3CDTF">2012-11-06T14:16:02Z</dcterms:modified>
</cp:coreProperties>
</file>