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2466" autoAdjust="0"/>
  </p:normalViewPr>
  <p:slideViewPr>
    <p:cSldViewPr snapToGrid="0" snapToObjects="1">
      <p:cViewPr varScale="1">
        <p:scale>
          <a:sx n="65" d="100"/>
          <a:sy n="65" d="100"/>
        </p:scale>
        <p:origin x="-215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4796F24-5A25-2740-8178-03062A7101A3}" type="datetimeFigureOut">
              <a:rPr lang="en-US" smtClean="0"/>
              <a:t>15/11/2012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B84F4A2-9161-F34A-8D3D-B170921B7302}" type="slidenum">
              <a:rPr lang="en-US" smtClean="0"/>
              <a:t>‹#›</a:t>
            </a:fld>
            <a:endParaRPr lang="en-US"/>
          </a:p>
        </p:txBody>
      </p:sp>
    </p:spTree>
    <p:extLst>
      <p:ext uri="{BB962C8B-B14F-4D97-AF65-F5344CB8AC3E}">
        <p14:creationId xmlns:p14="http://schemas.microsoft.com/office/powerpoint/2010/main" val="79488268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28600" indent="-228600"/>
            <a:r>
              <a:rPr lang="en-GB" dirty="0">
                <a:latin typeface="Times" charset="0"/>
              </a:rPr>
              <a:t>We need to re-assess the fundamental capabilities and distinctive advantages offered by economics (Kay, 1993). Even more importantly, we need to be much more careful about how we represent economics within a more general systems of social behaviour, so that most people can find and live with a sensible position on the spectrum between those (few) who think economics is all that matters and those, apparently richer, possibly more thoughtful, and rather more numerous, who think it </a:t>
            </a:r>
            <a:r>
              <a:rPr lang="en-GB" dirty="0" err="1">
                <a:latin typeface="Times" charset="0"/>
              </a:rPr>
              <a:t>shouldn</a:t>
            </a:r>
            <a:r>
              <a:rPr lang="ja-JP" altLang="en-GB" dirty="0">
                <a:latin typeface="Times" charset="0"/>
              </a:rPr>
              <a:t>’</a:t>
            </a:r>
            <a:r>
              <a:rPr lang="en-GB" dirty="0">
                <a:latin typeface="Times" charset="0"/>
              </a:rPr>
              <a:t>t matter so much. </a:t>
            </a:r>
            <a:endParaRPr lang="en-GB" dirty="0">
              <a:latin typeface="Times New Roman" charset="0"/>
            </a:endParaRPr>
          </a:p>
          <a:p>
            <a:pPr marL="228600" indent="-228600"/>
            <a:endParaRPr lang="en-GB" dirty="0">
              <a:latin typeface="Times New Roman" charset="0"/>
            </a:endParaRPr>
          </a:p>
          <a:p>
            <a:pPr marL="228600" indent="-228600"/>
            <a:r>
              <a:rPr lang="en-GB" dirty="0">
                <a:latin typeface="Times New Roman" charset="0"/>
              </a:rPr>
              <a:t>The essence of economics is the balance between how to make a living and how to have a life - the balance between supply and demand</a:t>
            </a:r>
          </a:p>
          <a:p>
            <a:pPr marL="228600" indent="-228600"/>
            <a:endParaRPr lang="en-GB" dirty="0">
              <a:latin typeface="Times New Roman"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28600" indent="-228600"/>
            <a:r>
              <a:rPr lang="en-GB" dirty="0">
                <a:latin typeface="Times New Roman" charset="0"/>
              </a:rPr>
              <a:t>Which is essentially the same problem as for all living things - the twin problems of how to survive and how to replicate. In other words, human systems evolve, as do their natural ancestors.</a:t>
            </a:r>
          </a:p>
          <a:p>
            <a:pPr marL="228600" indent="-228600"/>
            <a:endParaRPr lang="en-GB" dirty="0">
              <a:latin typeface="Times New Roman" charset="0"/>
            </a:endParaRPr>
          </a:p>
          <a:p>
            <a:pPr marL="228600" indent="-228600"/>
            <a:r>
              <a:rPr lang="en-GB" dirty="0">
                <a:latin typeface="Times" charset="0"/>
              </a:rPr>
              <a:t>As Winter,1988, notes</a:t>
            </a:r>
            <a:r>
              <a:rPr lang="en-GB" dirty="0">
                <a:latin typeface="Times New Roman" charset="0"/>
              </a:rPr>
              <a:t>: </a:t>
            </a:r>
            <a:r>
              <a:rPr lang="en-US" dirty="0">
                <a:solidFill>
                  <a:srgbClr val="000000"/>
                </a:solidFill>
                <a:latin typeface="Times New Roman" charset="0"/>
              </a:rPr>
              <a:t>“natural selection and evolution should not be viewed as concepts developed for the specific purposes of biology and possibly appropriable for the specific purposes of economics, but rather as elements of the framework of a new conceptual structure that biology, economics and the other social sciences can comfortably share.”</a:t>
            </a:r>
            <a:r>
              <a:rPr lang="en-GB" dirty="0">
                <a:latin typeface="Times New Roman" charset="0"/>
              </a:rPr>
              <a:t> (</a:t>
            </a:r>
            <a:r>
              <a:rPr lang="en-GB" dirty="0">
                <a:latin typeface="Times" charset="0"/>
              </a:rPr>
              <a:t>p 614).</a:t>
            </a:r>
          </a:p>
          <a:p>
            <a:pPr marL="228600" indent="-228600"/>
            <a:r>
              <a:rPr lang="en-GB" dirty="0">
                <a:latin typeface="Times" charset="0"/>
              </a:rPr>
              <a:t>It has since been pointed out to me that Herbert Spencer, the Quaker philosopher of the 19th century, could be regarded as a founder of this basic idea (although it has antecedents in Adam Smith). However, as far as I can see, he did not discern the key difference between natural and social evolution</a:t>
            </a:r>
            <a:r>
              <a:rPr lang="en-GB" dirty="0" smtClean="0">
                <a:latin typeface="Times" charset="0"/>
              </a:rPr>
              <a:t>.</a:t>
            </a:r>
          </a:p>
          <a:p>
            <a:pPr marL="228600" indent="-228600"/>
            <a:r>
              <a:rPr lang="en-GB" dirty="0" smtClean="0">
                <a:latin typeface="Times" charset="0"/>
              </a:rPr>
              <a:t>See http://</a:t>
            </a:r>
            <a:r>
              <a:rPr lang="en-GB" dirty="0" err="1" smtClean="0">
                <a:latin typeface="Times" charset="0"/>
              </a:rPr>
              <a:t>www.iep.utm.edu</a:t>
            </a:r>
            <a:r>
              <a:rPr lang="en-GB" dirty="0" smtClean="0">
                <a:latin typeface="Times" charset="0"/>
              </a:rPr>
              <a:t>/spencer/ for</a:t>
            </a:r>
            <a:r>
              <a:rPr lang="en-GB" baseline="0" dirty="0" smtClean="0">
                <a:latin typeface="Times" charset="0"/>
              </a:rPr>
              <a:t> </a:t>
            </a:r>
            <a:r>
              <a:rPr lang="en-GB" baseline="0" smtClean="0">
                <a:latin typeface="Times" charset="0"/>
              </a:rPr>
              <a:t>Herbert Spencer&gt;</a:t>
            </a:r>
            <a:endParaRPr lang="en-GB" dirty="0">
              <a:latin typeface="Times"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28600" indent="-228600"/>
            <a:r>
              <a:rPr lang="en-GB">
                <a:latin typeface="Times New Roman" charset="0"/>
              </a:rPr>
              <a:t>These choices - which are always treated as anthropomorphic in economics, but seldom in ecology - only make sense when resources are limited - and generate the enormously powerful concepts of trade, specialisation, comparative advantage and opportunity cost as a result.</a:t>
            </a:r>
          </a:p>
          <a:p>
            <a:pPr marL="228600" indent="-228600"/>
            <a:endParaRPr lang="en-GB">
              <a:latin typeface="Times New Roman" charset="0"/>
            </a:endParaRPr>
          </a:p>
          <a:p>
            <a:pPr marL="228600" indent="-228600"/>
            <a:r>
              <a:rPr lang="en-GB">
                <a:latin typeface="Times" charset="0"/>
              </a:rPr>
              <a:t>The proposition that economic systems are evolutionary(Winter - Palgrave Dictionary of Economics) casts a rather different light on the conventional economic notion of competition. The correspondence between natural selection and competitive economic behaviour is well recognized in the joint development of ecological and economic models.  Both explain how natural systems, which do not care, nevertheless contrive to be prudent by default - Adam Smith</a:t>
            </a:r>
            <a:r>
              <a:rPr lang="ja-JP" altLang="en-GB">
                <a:latin typeface="Times" charset="0"/>
              </a:rPr>
              <a:t>’</a:t>
            </a:r>
            <a:r>
              <a:rPr lang="en-GB">
                <a:latin typeface="Times" charset="0"/>
              </a:rPr>
              <a:t>s invisible hand in a nutshell.  Treated as well-defined games, there is one optimum strategy. Both natural ecologies and competitive economies end up minimising purposive effort to best effect - by innovating better fits with a local environment that is partly their own making. Human economies might use more sophisticated tools, and appear to follow human rules, but the motives are essentially animal – survival and growth (consumption) and replication (income and profit, providing the wherewithal to continue growing).</a:t>
            </a:r>
          </a:p>
          <a:p>
            <a:pPr marL="228600" indent="-228600"/>
            <a:endParaRPr lang="en-GB">
              <a:latin typeface="Times New Roman"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28600" indent="-228600"/>
            <a:r>
              <a:rPr lang="en-GB" sz="1000">
                <a:latin typeface="Times New Roman" charset="0"/>
              </a:rPr>
              <a:t>We can picture the limited, finite resources (or </a:t>
            </a:r>
            <a:r>
              <a:rPr lang="ja-JP" altLang="en-GB" sz="1000">
                <a:latin typeface="Times New Roman" charset="0"/>
              </a:rPr>
              <a:t>‘</a:t>
            </a:r>
            <a:r>
              <a:rPr lang="en-GB" sz="1000">
                <a:latin typeface="Times New Roman" charset="0"/>
              </a:rPr>
              <a:t>capitals</a:t>
            </a:r>
            <a:r>
              <a:rPr lang="ja-JP" altLang="en-GB" sz="1000">
                <a:latin typeface="Times New Roman" charset="0"/>
              </a:rPr>
              <a:t>’</a:t>
            </a:r>
            <a:r>
              <a:rPr lang="en-GB" sz="1000">
                <a:latin typeface="Times New Roman" charset="0"/>
              </a:rPr>
              <a:t>) as currently defined in the Sustainable Livelihoods framework now adopted by DfID, except that I prefer the identification of spatial capital (as the history or context and circumstance of where people and their resources are located) rather than the DfDI definition of financial capital - which is merely the means by which other capitals are transformed into flows of services and hence into each other.</a:t>
            </a:r>
          </a:p>
          <a:p>
            <a:pPr marL="228600" indent="-228600"/>
            <a:r>
              <a:rPr lang="en-GB" sz="1000">
                <a:latin typeface="Times" charset="0"/>
              </a:rPr>
              <a:t>Even the basic evolutionary strategies are the same – in conditions of uncertainty, breed as fast and prolifically as possible and take no care of the offspring; in more secure conditions, limited reproduction and family care make more sense. </a:t>
            </a:r>
            <a:endParaRPr lang="en-GB" sz="1000">
              <a:latin typeface="Times New Roman" charset="0"/>
            </a:endParaRPr>
          </a:p>
          <a:p>
            <a:pPr marL="228600" indent="-228600"/>
            <a:r>
              <a:rPr lang="en-GB" sz="1000">
                <a:latin typeface="Times New Roman" charset="0"/>
              </a:rPr>
              <a:t> This representation has two very important implications:</a:t>
            </a:r>
          </a:p>
          <a:p>
            <a:pPr marL="228600" indent="-228600">
              <a:buFontTx/>
              <a:buChar char="•"/>
            </a:pPr>
            <a:r>
              <a:rPr lang="en-GB" sz="1000">
                <a:latin typeface="Times New Roman" charset="0"/>
              </a:rPr>
              <a:t>The richer are economies (however spatially defined) the more niches and the more species (communities) we can expect to find - the common idea that niche marketing can only occupy the periphery of an economy rather than its core maybe fundamentally misplaced - the whole of richer economies could be, even should be, made up of interlocking niches. Successful (and sustainable) economies, and ecologies, are niches all the way down. The climax condition of the naturally (rather than perfectly) competitive economy is monopolistic competition.  The apparent inefficiency of this market structure is merely an indication of the price we are willing to pay for being different, and being able to explore our individuality within the natural constraints of competition.  Level playing fields are not where it</a:t>
            </a:r>
            <a:r>
              <a:rPr lang="ja-JP" altLang="en-GB" sz="1000">
                <a:latin typeface="Times New Roman" charset="0"/>
              </a:rPr>
              <a:t>’</a:t>
            </a:r>
            <a:r>
              <a:rPr lang="en-GB" sz="1000">
                <a:latin typeface="Times New Roman" charset="0"/>
              </a:rPr>
              <a:t>s at. Marketing, with its emphasis on market segmentation and product differentiation is thus a natural extension of our primitive economic conceptions.</a:t>
            </a:r>
          </a:p>
          <a:p>
            <a:pPr marL="228600" indent="-228600">
              <a:buFontTx/>
              <a:buChar char="•"/>
            </a:pPr>
            <a:r>
              <a:rPr lang="en-GB" sz="1000">
                <a:latin typeface="Times New Roman" charset="0"/>
              </a:rPr>
              <a:t>The so-called behavioural equations which economists use to formalise this competition are NOT structural relationships - they are </a:t>
            </a:r>
            <a:r>
              <a:rPr lang="en-GB" sz="1000" b="1" u="sng">
                <a:latin typeface="Times New Roman" charset="0"/>
              </a:rPr>
              <a:t>REDUCED FORMS</a:t>
            </a:r>
            <a:r>
              <a:rPr lang="en-GB" sz="1000">
                <a:latin typeface="Times New Roman" charset="0"/>
              </a:rPr>
              <a:t>, simply expressing the necessary conditions which are required to hold for a competitive (pareto optimal) equilibrium allocation of resources - see, especially, Makowski and Ostroy, 2001.  To pretend otherwise does economics no favours, and we should stop doing it.</a:t>
            </a:r>
          </a:p>
          <a:p>
            <a:pPr marL="228600" indent="-228600"/>
            <a:endParaRPr lang="en-GB" sz="1000">
              <a:latin typeface="Times New Roman"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28600" indent="-228600"/>
            <a:r>
              <a:rPr lang="en-GB" sz="1000">
                <a:latin typeface="Times New Roman" charset="0"/>
              </a:rPr>
              <a:t>But, human life is much more than simple animal survival and natural selection.  The world of perfect competition is indeed nasty, brutish and short, as marketing professionals and strategic business planners well know, and policy analysts and applied economists forget at their peril. Even so (viewing the competitive market as naturally competitive rather than perfectly competitive), there is no guarantee that the Pareto optimal outcome will be regarded as SOCIALLY optimum </a:t>
            </a:r>
          </a:p>
          <a:p>
            <a:pPr marL="228600" indent="-228600">
              <a:buFontTx/>
              <a:buChar char="•"/>
            </a:pPr>
            <a:r>
              <a:rPr lang="en-GB" sz="1000">
                <a:latin typeface="Times New Roman" charset="0"/>
              </a:rPr>
              <a:t>But 1 - who chooses?  Consumers, on the basis of income and wealth - the distribution of resources.  Consumption is all. The poor have little choice, and the rich too much to be sensible.</a:t>
            </a:r>
          </a:p>
          <a:p>
            <a:pPr marL="677863" lvl="1" indent="-228600"/>
            <a:r>
              <a:rPr lang="en-GB" sz="1000">
                <a:latin typeface="Times New Roman" charset="0"/>
                <a:ea typeface="ＭＳ Ｐゴシック" charset="0"/>
              </a:rPr>
              <a:t>Resources (wealth) becomes concentrated - accidents of innovation, timing and birth, aggravated by capitalism (as opposed to free markets) where </a:t>
            </a:r>
            <a:r>
              <a:rPr lang="en-GB" sz="1000" b="1">
                <a:latin typeface="Times New Roman" charset="0"/>
                <a:ea typeface="ＭＳ Ｐゴシック" charset="0"/>
              </a:rPr>
              <a:t>trading capital stocks</a:t>
            </a:r>
            <a:r>
              <a:rPr lang="en-GB" sz="1000">
                <a:latin typeface="Times New Roman" charset="0"/>
                <a:ea typeface="ＭＳ Ｐゴシック" charset="0"/>
              </a:rPr>
              <a:t> leads to shaving margins from the transfers.</a:t>
            </a:r>
          </a:p>
          <a:p>
            <a:pPr marL="228600" indent="-228600">
              <a:buFontTx/>
              <a:buChar char="•"/>
            </a:pPr>
            <a:r>
              <a:rPr lang="en-GB" sz="1000">
                <a:latin typeface="Times New Roman" charset="0"/>
              </a:rPr>
              <a:t>But 2 - the poor will do something about it, and the rich recognise that they will and do just enough to prevent the poor from doing too much.</a:t>
            </a:r>
          </a:p>
          <a:p>
            <a:pPr marL="228600" indent="-228600"/>
            <a:r>
              <a:rPr lang="en-GB" sz="1000">
                <a:latin typeface="Times New Roman" charset="0"/>
              </a:rPr>
              <a:t>So we try to make our own rules about who lives and who dies - who gets to benefit and who is taxed on their benefits - rather than leave these decisions to the natural laws of survival of the fittest.  The long arm of the law is necessarily attached to Adam Smith</a:t>
            </a:r>
            <a:r>
              <a:rPr lang="ja-JP" altLang="en-GB" sz="1000">
                <a:latin typeface="Times New Roman" charset="0"/>
              </a:rPr>
              <a:t>’</a:t>
            </a:r>
            <a:r>
              <a:rPr lang="en-GB" sz="1000">
                <a:latin typeface="Times New Roman" charset="0"/>
              </a:rPr>
              <a:t>s invisible hand, if only to outlaw theft, establish and protect property rights, and enforce contracts.  This is the essence of human free will - it is useless to search for this within a single human mind.</a:t>
            </a:r>
          </a:p>
          <a:p>
            <a:pPr marL="228600" indent="-228600"/>
            <a:r>
              <a:rPr lang="en-GB" sz="1000">
                <a:latin typeface="Times New Roman" charset="0"/>
              </a:rPr>
              <a:t>Governance is endogenous in the social evolutionary system. We evolve governance structures to make our collective decisions - which we typically call politics.</a:t>
            </a:r>
          </a:p>
          <a:p>
            <a:pPr marL="228600" indent="-228600"/>
            <a:endParaRPr lang="en-GB" sz="1000">
              <a:latin typeface="Times New Roman" charset="0"/>
            </a:endParaRPr>
          </a:p>
          <a:p>
            <a:pPr marL="228600" indent="-228600"/>
            <a:endParaRPr lang="en-GB" sz="1000">
              <a:latin typeface="Times New Roman" charset="0"/>
            </a:endParaRPr>
          </a:p>
          <a:p>
            <a:pPr marL="228600" indent="-228600"/>
            <a:endParaRPr lang="en-GB" sz="1000">
              <a:latin typeface="Times New Roman" charset="0"/>
            </a:endParaRPr>
          </a:p>
          <a:p>
            <a:pPr marL="228600" indent="-228600"/>
            <a:endParaRPr lang="en-GB" sz="1000">
              <a:latin typeface="Times New Roman" charset="0"/>
            </a:endParaRPr>
          </a:p>
          <a:p>
            <a:pPr marL="228600" indent="-228600"/>
            <a:endParaRPr lang="en-GB" sz="1000">
              <a:latin typeface="Times New Roman"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28600" indent="-228600"/>
            <a:r>
              <a:rPr lang="en-GB" dirty="0">
                <a:latin typeface="Times New Roman" charset="0"/>
              </a:rPr>
              <a:t>This representation provides a structure to social and natural sciences as they are employed in the pursuit of human happiness. It is my first answer to the question of the title.  This is one representation of how economics fits - the structures we observe.</a:t>
            </a:r>
          </a:p>
          <a:p>
            <a:pPr marL="228600" indent="-228600"/>
            <a:r>
              <a:rPr lang="en-GB" dirty="0">
                <a:latin typeface="Times New Roman" charset="0"/>
              </a:rPr>
              <a:t>But it does NOT provide many clues as to how these structures are changed - of how the adapt, adjust and evolve through time.  It tells us nothing about the processes.</a:t>
            </a:r>
            <a:endParaRPr lang="en-GB" dirty="0">
              <a:latin typeface="Times" charset="0"/>
            </a:endParaRPr>
          </a:p>
          <a:p>
            <a:pPr marL="228600" indent="-228600" algn="just">
              <a:spcAft>
                <a:spcPts val="800"/>
              </a:spcAft>
            </a:pPr>
            <a:endParaRPr lang="en-GB" dirty="0">
              <a:latin typeface="Times" charset="0"/>
            </a:endParaRPr>
          </a:p>
          <a:p>
            <a:pPr marL="228600" indent="-228600" algn="just">
              <a:spcAft>
                <a:spcPts val="800"/>
              </a:spcAft>
            </a:pPr>
            <a:r>
              <a:rPr lang="en-GB" dirty="0">
                <a:latin typeface="Times" charset="0"/>
              </a:rPr>
              <a:t>Our institutions, the social codes, realities and authorities (North, 1990), are the manifestations of the ways we choose to do this – our governance structures.  These are, however, also subject to continual competition with each other, and thus subject to re-invention and adaptation in a blind pursuit of better fits.  Social science, if it is to make any difference, must be focused on providing insight to this blind pursuit.  How might social science more profitably pursue this ambition</a:t>
            </a:r>
            <a:r>
              <a:rPr lang="en-GB" dirty="0" smtClean="0">
                <a:latin typeface="Times" charset="0"/>
              </a:rPr>
              <a:t>?</a:t>
            </a:r>
          </a:p>
          <a:p>
            <a:pPr marL="228600" indent="-228600" algn="just">
              <a:spcAft>
                <a:spcPts val="800"/>
              </a:spcAft>
            </a:pPr>
            <a:r>
              <a:rPr lang="en-GB" dirty="0" smtClean="0">
                <a:latin typeface="Times" charset="0"/>
              </a:rPr>
              <a:t>It is the rules (codes, norms, habits of behaviour, constitutions, rulers,</a:t>
            </a:r>
            <a:r>
              <a:rPr lang="en-GB" baseline="0" dirty="0" smtClean="0">
                <a:latin typeface="Times" charset="0"/>
              </a:rPr>
              <a:t> governments </a:t>
            </a:r>
            <a:r>
              <a:rPr lang="en-GB" baseline="0" dirty="0" err="1" smtClean="0">
                <a:latin typeface="Times" charset="0"/>
              </a:rPr>
              <a:t>etc</a:t>
            </a:r>
            <a:r>
              <a:rPr lang="en-GB" baseline="0" dirty="0" smtClean="0">
                <a:latin typeface="Times" charset="0"/>
              </a:rPr>
              <a:t>) which make the real difference between natural and </a:t>
            </a:r>
            <a:r>
              <a:rPr lang="en-GB" baseline="0" smtClean="0">
                <a:latin typeface="Times" charset="0"/>
              </a:rPr>
              <a:t>social evolution.</a:t>
            </a:r>
            <a:endParaRPr lang="en-GB">
              <a:latin typeface="Times" charset="0"/>
            </a:endParaRPr>
          </a:p>
          <a:p>
            <a:pPr marL="228600" indent="-228600" algn="just">
              <a:spcAft>
                <a:spcPts val="800"/>
              </a:spcAft>
            </a:pPr>
            <a:endParaRPr lang="en-GB" dirty="0">
              <a:latin typeface="Times New Roman" charset="0"/>
            </a:endParaRPr>
          </a:p>
          <a:p>
            <a:pPr marL="228600" indent="-228600"/>
            <a:endParaRPr lang="en-GB" dirty="0">
              <a:latin typeface="Times New Roman" charset="0"/>
            </a:endParaRPr>
          </a:p>
          <a:p>
            <a:pPr marL="228600" indent="-228600"/>
            <a:endParaRPr lang="en-GB" dirty="0">
              <a:latin typeface="Times New Roman" charset="0"/>
            </a:endParaRPr>
          </a:p>
          <a:p>
            <a:pPr marL="228600" indent="-228600"/>
            <a:endParaRPr lang="en-GB" dirty="0">
              <a:latin typeface="Times New Roman" charset="0"/>
            </a:endParaRPr>
          </a:p>
          <a:p>
            <a:pPr marL="228600" indent="-228600"/>
            <a:endParaRPr lang="en-GB" dirty="0">
              <a:latin typeface="Times New Roman"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a:lstStyle/>
          <a:p>
            <a:pPr marL="228600" indent="-228600" algn="just">
              <a:spcAft>
                <a:spcPts val="800"/>
              </a:spcAft>
            </a:pPr>
            <a:endParaRPr lang="en-GB" dirty="0">
              <a:latin typeface="Times New Roman" charset="0"/>
            </a:endParaRPr>
          </a:p>
          <a:p>
            <a:pPr marL="228600" indent="-228600"/>
            <a:endParaRPr lang="en-GB" dirty="0">
              <a:latin typeface="Times New Roman" charset="0"/>
            </a:endParaRPr>
          </a:p>
          <a:p>
            <a:pPr marL="228600" indent="-228600"/>
            <a:endParaRPr lang="en-GB" dirty="0">
              <a:latin typeface="Times New Roman" charset="0"/>
            </a:endParaRPr>
          </a:p>
          <a:p>
            <a:pPr marL="228600" indent="-228600"/>
            <a:endParaRPr lang="en-GB" dirty="0">
              <a:latin typeface="Times New Roman" charset="0"/>
            </a:endParaRPr>
          </a:p>
          <a:p>
            <a:pPr marL="228600" indent="-228600"/>
            <a:endParaRPr lang="en-GB" dirty="0">
              <a:latin typeface="Times New Roman"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C01B33DF-8851-9A49-AD0D-E677B548896B}" type="datetimeFigureOut">
              <a:rPr lang="en-US" smtClean="0"/>
              <a:t>15/11/2012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25055979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01B33DF-8851-9A49-AD0D-E677B548896B}" type="datetimeFigureOut">
              <a:rPr lang="en-US" smtClean="0"/>
              <a:t>15/11/2012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4725053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01B33DF-8851-9A49-AD0D-E677B548896B}" type="datetimeFigureOut">
              <a:rPr lang="en-US" smtClean="0"/>
              <a:t>15/11/2012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4138144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C01B33DF-8851-9A49-AD0D-E677B548896B}" type="datetimeFigureOut">
              <a:rPr lang="en-US" smtClean="0"/>
              <a:t>15/11/2012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6552880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C01B33DF-8851-9A49-AD0D-E677B548896B}" type="datetimeFigureOut">
              <a:rPr lang="en-US" smtClean="0"/>
              <a:t>15/11/2012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1530667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C01B33DF-8851-9A49-AD0D-E677B548896B}" type="datetimeFigureOut">
              <a:rPr lang="en-US" smtClean="0"/>
              <a:t>15/11/2012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2066608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C01B33DF-8851-9A49-AD0D-E677B548896B}" type="datetimeFigureOut">
              <a:rPr lang="en-US" smtClean="0"/>
              <a:t>15/11/2012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8532369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C01B33DF-8851-9A49-AD0D-E677B548896B}" type="datetimeFigureOut">
              <a:rPr lang="en-US" smtClean="0"/>
              <a:t>15/11/2012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11292266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1B33DF-8851-9A49-AD0D-E677B548896B}" type="datetimeFigureOut">
              <a:rPr lang="en-US" smtClean="0"/>
              <a:t>15/11/2012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3004610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01B33DF-8851-9A49-AD0D-E677B548896B}" type="datetimeFigureOut">
              <a:rPr lang="en-US" smtClean="0"/>
              <a:t>15/11/2012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28732707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C01B33DF-8851-9A49-AD0D-E677B548896B}" type="datetimeFigureOut">
              <a:rPr lang="en-US" smtClean="0"/>
              <a:t>15/11/2012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D05B7C3-A5D9-B84C-AF7B-551BE8A9E132}" type="slidenum">
              <a:rPr lang="en-US" smtClean="0"/>
              <a:t>‹#›</a:t>
            </a:fld>
            <a:endParaRPr lang="en-US"/>
          </a:p>
        </p:txBody>
      </p:sp>
    </p:spTree>
    <p:extLst>
      <p:ext uri="{BB962C8B-B14F-4D97-AF65-F5344CB8AC3E}">
        <p14:creationId xmlns:p14="http://schemas.microsoft.com/office/powerpoint/2010/main" val="252372246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B33DF-8851-9A49-AD0D-E677B548896B}" type="datetimeFigureOut">
              <a:rPr lang="en-US" smtClean="0"/>
              <a:t>15/11/2012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D05B7C3-A5D9-B84C-AF7B-551BE8A9E132}" type="slidenum">
              <a:rPr lang="en-US" smtClean="0"/>
              <a:t>‹#›</a:t>
            </a:fld>
            <a:endParaRPr lang="en-US"/>
          </a:p>
        </p:txBody>
      </p:sp>
    </p:spTree>
    <p:extLst>
      <p:ext uri="{BB962C8B-B14F-4D97-AF65-F5344CB8AC3E}">
        <p14:creationId xmlns:p14="http://schemas.microsoft.com/office/powerpoint/2010/main" val="33287969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5" Type="http://schemas.openxmlformats.org/officeDocument/2006/relationships/image" Target="../media/image3.png"/><Relationship Id="rId6" Type="http://schemas.openxmlformats.org/officeDocument/2006/relationships/image" Target="../media/image4.png"/><Relationship Id="rId7" Type="http://schemas.openxmlformats.org/officeDocument/2006/relationships/image" Target="../media/image5.png"/><Relationship Id="rId8" Type="http://schemas.openxmlformats.org/officeDocument/2006/relationships/image" Target="../media/image6.png"/><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0" y="228600"/>
            <a:ext cx="9144000" cy="762000"/>
          </a:xfrm>
        </p:spPr>
        <p:txBody>
          <a:bodyPr/>
          <a:lstStyle/>
          <a:p>
            <a:r>
              <a:rPr lang="en-GB" b="1">
                <a:latin typeface="Times New Roman" charset="0"/>
              </a:rPr>
              <a:t>WHAT DOES ECONOMICS DO?</a:t>
            </a:r>
            <a:endParaRPr lang="en-GB">
              <a:latin typeface="Helvetica" charset="0"/>
            </a:endParaRPr>
          </a:p>
        </p:txBody>
      </p:sp>
      <p:pic>
        <p:nvPicPr>
          <p:cNvPr id="28681" name="Picture 9" descr="1a.GIF                                                         00037B78&#10;DAVID'S HD                     B191BFF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990600"/>
            <a:ext cx="7772400" cy="556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8681"/>
                                        </p:tgtEl>
                                        <p:attrNameLst>
                                          <p:attrName>style.visibility</p:attrName>
                                        </p:attrNameLst>
                                      </p:cBhvr>
                                      <p:to>
                                        <p:strVal val="visible"/>
                                      </p:to>
                                    </p:set>
                                    <p:animEffect transition="in" filter="dissolve">
                                      <p:cBhvr>
                                        <p:cTn id="7" dur="500"/>
                                        <p:tgtEl>
                                          <p:spTgt spid="28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228600"/>
            <a:ext cx="9144000" cy="762000"/>
          </a:xfrm>
        </p:spPr>
        <p:txBody>
          <a:bodyPr/>
          <a:lstStyle/>
          <a:p>
            <a:r>
              <a:rPr lang="en-GB" b="1">
                <a:latin typeface="Times New Roman" charset="0"/>
              </a:rPr>
              <a:t>WHAT DOES ECONOMICS DO?</a:t>
            </a:r>
            <a:endParaRPr lang="en-GB">
              <a:latin typeface="Helvetica" charset="0"/>
            </a:endParaRPr>
          </a:p>
        </p:txBody>
      </p:sp>
      <p:pic>
        <p:nvPicPr>
          <p:cNvPr id="27651" name="Picture 3" descr="1a.GIF                                                         00037B78&#10;DAVID'S HD                     B191BFF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990600"/>
            <a:ext cx="7772400" cy="556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8724" name="Picture 4" descr="1b.GIF                                                         00037B78&#10;DAVID'S HD                     B191BF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990600"/>
            <a:ext cx="7772400"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58724"/>
                                        </p:tgtEl>
                                        <p:attrNameLst>
                                          <p:attrName>style.visibility</p:attrName>
                                        </p:attrNameLst>
                                      </p:cBhvr>
                                      <p:to>
                                        <p:strVal val="visible"/>
                                      </p:to>
                                    </p:set>
                                    <p:animEffect transition="in" filter="dissolve">
                                      <p:cBhvr>
                                        <p:cTn id="7" dur="500"/>
                                        <p:tgtEl>
                                          <p:spTgt spid="1587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0" y="228600"/>
            <a:ext cx="9144000" cy="762000"/>
          </a:xfrm>
        </p:spPr>
        <p:txBody>
          <a:bodyPr/>
          <a:lstStyle/>
          <a:p>
            <a:r>
              <a:rPr lang="en-GB" b="1">
                <a:latin typeface="Times New Roman" charset="0"/>
              </a:rPr>
              <a:t>WHAT DOES ECONOMICS DO?</a:t>
            </a:r>
            <a:endParaRPr lang="en-GB">
              <a:latin typeface="Helvetica" charset="0"/>
            </a:endParaRPr>
          </a:p>
        </p:txBody>
      </p:sp>
      <p:pic>
        <p:nvPicPr>
          <p:cNvPr id="29699" name="Picture 3" descr="1a.GIF                                                         00037B78&#10;DAVID'S HD                     B191BFF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990600"/>
            <a:ext cx="7772400" cy="556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4" descr="1b.GIF                                                         00037B78&#10;DAVID'S HD                     B191BF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990600"/>
            <a:ext cx="7772400"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0773" name="Picture 5" descr="1c.GIF                                                         00037B78&#10;DAVID'S HD                     B191BFF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990600"/>
            <a:ext cx="7772400"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0773"/>
                                        </p:tgtEl>
                                        <p:attrNameLst>
                                          <p:attrName>style.visibility</p:attrName>
                                        </p:attrNameLst>
                                      </p:cBhvr>
                                      <p:to>
                                        <p:strVal val="visible"/>
                                      </p:to>
                                    </p:set>
                                    <p:animEffect transition="in" filter="dissolve">
                                      <p:cBhvr>
                                        <p:cTn id="7" dur="500"/>
                                        <p:tgtEl>
                                          <p:spTgt spid="1607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0" y="228600"/>
            <a:ext cx="9144000" cy="762000"/>
          </a:xfrm>
        </p:spPr>
        <p:txBody>
          <a:bodyPr/>
          <a:lstStyle/>
          <a:p>
            <a:r>
              <a:rPr lang="en-GB" b="1">
                <a:latin typeface="Times New Roman" charset="0"/>
              </a:rPr>
              <a:t>WHAT DOES ECONOMICS DO?</a:t>
            </a:r>
            <a:endParaRPr lang="en-GB">
              <a:latin typeface="Helvetica" charset="0"/>
            </a:endParaRPr>
          </a:p>
        </p:txBody>
      </p:sp>
      <p:pic>
        <p:nvPicPr>
          <p:cNvPr id="31747" name="Picture 3" descr="1a.GIF                                                         00037B78&#10;DAVID'S HD                     B191BFF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990600"/>
            <a:ext cx="7772400" cy="556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4" descr="1b.GIF                                                         00037B78&#10;DAVID'S HD                     B191BF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990600"/>
            <a:ext cx="7772400"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5" descr="1c.GIF                                                         00037B78&#10;DAVID'S HD                     B191BFF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990600"/>
            <a:ext cx="7772400"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822" name="Picture 6" descr="1d.GIF                                                         00037B78&#10;DAVID'S HD                     B191BFF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990600"/>
            <a:ext cx="7772400" cy="553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2822"/>
                                        </p:tgtEl>
                                        <p:attrNameLst>
                                          <p:attrName>style.visibility</p:attrName>
                                        </p:attrNameLst>
                                      </p:cBhvr>
                                      <p:to>
                                        <p:strVal val="visible"/>
                                      </p:to>
                                    </p:set>
                                    <p:animEffect transition="in" filter="dissolve">
                                      <p:cBhvr>
                                        <p:cTn id="7" dur="500"/>
                                        <p:tgtEl>
                                          <p:spTgt spid="1628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026"/>
          <p:cNvSpPr>
            <a:spLocks noGrp="1" noChangeArrowheads="1"/>
          </p:cNvSpPr>
          <p:nvPr>
            <p:ph type="title"/>
          </p:nvPr>
        </p:nvSpPr>
        <p:spPr>
          <a:xfrm>
            <a:off x="0" y="228600"/>
            <a:ext cx="9144000" cy="762000"/>
          </a:xfrm>
        </p:spPr>
        <p:txBody>
          <a:bodyPr/>
          <a:lstStyle/>
          <a:p>
            <a:r>
              <a:rPr lang="en-GB" b="1">
                <a:latin typeface="Times New Roman" charset="0"/>
              </a:rPr>
              <a:t>WHAT DOES ECONOMICS DO?</a:t>
            </a:r>
            <a:endParaRPr lang="en-GB">
              <a:latin typeface="Helvetica" charset="0"/>
            </a:endParaRPr>
          </a:p>
        </p:txBody>
      </p:sp>
      <p:pic>
        <p:nvPicPr>
          <p:cNvPr id="33795" name="Picture 1027" descr="1a.GIF                                                         00037B78&#10;DAVID'S HD                     B191BFF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990600"/>
            <a:ext cx="7772400" cy="556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1028" descr="1b.GIF                                                         00037B78&#10;DAVID'S HD                     B191BF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990600"/>
            <a:ext cx="7772400"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1029" descr="1c.GIF                                                         00037B78&#10;DAVID'S HD                     B191BFF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990600"/>
            <a:ext cx="7772400"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8" name="Picture 1030" descr="1d.GIF                                                         00037B78&#10;DAVID'S HD                     B191BFF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990600"/>
            <a:ext cx="7772400" cy="553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4871" name="Picture 1031" descr="1e.GIF                                                         00037B78&#10;DAVID'S HD                     B191BFFC:"/>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990600"/>
            <a:ext cx="7772400" cy="556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4871"/>
                                        </p:tgtEl>
                                        <p:attrNameLst>
                                          <p:attrName>style.visibility</p:attrName>
                                        </p:attrNameLst>
                                      </p:cBhvr>
                                      <p:to>
                                        <p:strVal val="visible"/>
                                      </p:to>
                                    </p:set>
                                    <p:animEffect transition="in" filter="dissolve">
                                      <p:cBhvr>
                                        <p:cTn id="7" dur="500"/>
                                        <p:tgtEl>
                                          <p:spTgt spid="1648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228600"/>
            <a:ext cx="9144000" cy="762000"/>
          </a:xfrm>
        </p:spPr>
        <p:txBody>
          <a:bodyPr/>
          <a:lstStyle/>
          <a:p>
            <a:r>
              <a:rPr lang="en-GB" b="1">
                <a:latin typeface="Times New Roman" charset="0"/>
              </a:rPr>
              <a:t>WHAT DOES ECONOMICS DO?</a:t>
            </a:r>
            <a:endParaRPr lang="en-GB">
              <a:latin typeface="Helvetica" charset="0"/>
            </a:endParaRPr>
          </a:p>
        </p:txBody>
      </p:sp>
      <p:pic>
        <p:nvPicPr>
          <p:cNvPr id="35843" name="Picture 3" descr="1a.GIF                                                         00037B78&#10;DAVID'S HD                     B191BFF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990600"/>
            <a:ext cx="7772400" cy="556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4" name="Picture 4" descr="1b.GIF                                                         00037B78&#10;DAVID'S HD                     B191BFFC:"/>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990600"/>
            <a:ext cx="7772400"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5" name="Picture 5" descr="1c.GIF                                                         00037B78&#10;DAVID'S HD                     B191BFFC:"/>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990600"/>
            <a:ext cx="7772400" cy="558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6" name="Picture 6" descr="1d.GIF                                                         00037B78&#10;DAVID'S HD                     B191BFF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990600"/>
            <a:ext cx="7772400" cy="5538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7" name="Picture 7" descr="1e.GIF                                                         00037B78&#10;DAVID'S HD                     B191BFFC:"/>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990600"/>
            <a:ext cx="7772400" cy="5565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6920" name="Picture 8" descr="Econfits.GIF                                                   00037B78&#10;DAVID'S HD                     B191BFFC:"/>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0" y="990600"/>
            <a:ext cx="7696200" cy="561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527538" y="1367693"/>
            <a:ext cx="2364154" cy="1815882"/>
          </a:xfrm>
          <a:prstGeom prst="rect">
            <a:avLst/>
          </a:prstGeom>
          <a:noFill/>
        </p:spPr>
        <p:txBody>
          <a:bodyPr wrap="square" rtlCol="0">
            <a:spAutoFit/>
          </a:bodyPr>
          <a:lstStyle/>
          <a:p>
            <a:r>
              <a:rPr lang="en-US" sz="2800" b="1" dirty="0" smtClean="0"/>
              <a:t>Tools</a:t>
            </a:r>
            <a:r>
              <a:rPr lang="en-US" sz="2800" dirty="0" smtClean="0"/>
              <a:t> are important, </a:t>
            </a:r>
          </a:p>
          <a:p>
            <a:r>
              <a:rPr lang="en-US" sz="2800" dirty="0" smtClean="0"/>
              <a:t>but </a:t>
            </a:r>
            <a:r>
              <a:rPr lang="en-US" sz="2800" b="1" dirty="0" smtClean="0"/>
              <a:t>rules</a:t>
            </a:r>
            <a:r>
              <a:rPr lang="en-US" sz="2800" dirty="0" smtClean="0"/>
              <a:t> are critical</a:t>
            </a:r>
            <a:endParaRPr lang="en-US" sz="2800" dirty="0"/>
          </a:p>
        </p:txBody>
      </p:sp>
    </p:spTree>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66920"/>
                                        </p:tgtEl>
                                        <p:attrNameLst>
                                          <p:attrName>style.visibility</p:attrName>
                                        </p:attrNameLst>
                                      </p:cBhvr>
                                      <p:to>
                                        <p:strVal val="visible"/>
                                      </p:to>
                                    </p:set>
                                    <p:animEffect transition="in" filter="dissolve">
                                      <p:cBhvr>
                                        <p:cTn id="7" dur="500"/>
                                        <p:tgtEl>
                                          <p:spTgt spid="1669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0" y="228599"/>
            <a:ext cx="9144000" cy="1764324"/>
          </a:xfrm>
        </p:spPr>
        <p:txBody>
          <a:bodyPr>
            <a:normAutofit fontScale="90000"/>
          </a:bodyPr>
          <a:lstStyle/>
          <a:p>
            <a:r>
              <a:rPr lang="en-GB" b="1" dirty="0" smtClean="0">
                <a:latin typeface="Times New Roman" charset="0"/>
              </a:rPr>
              <a:t>But – the key to the future depends on how we shape, accumulate, or abuse our five principal ‘capitals’</a:t>
            </a:r>
            <a:endParaRPr lang="en-GB" dirty="0">
              <a:latin typeface="Helvetica" charset="0"/>
            </a:endParaRPr>
          </a:p>
        </p:txBody>
      </p:sp>
      <p:pic>
        <p:nvPicPr>
          <p:cNvPr id="166920" name="Picture 8" descr="Econfits.GIF                                                   00037B78&#10;DAVID'S HD                     B191BFFC:"/>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692769" y="2452961"/>
            <a:ext cx="5156200" cy="37618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195385" y="2227384"/>
            <a:ext cx="3849077" cy="4524315"/>
          </a:xfrm>
          <a:prstGeom prst="rect">
            <a:avLst/>
          </a:prstGeom>
          <a:noFill/>
        </p:spPr>
        <p:txBody>
          <a:bodyPr wrap="square" rtlCol="0">
            <a:spAutoFit/>
          </a:bodyPr>
          <a:lstStyle/>
          <a:p>
            <a:pPr marL="457200" indent="-457200">
              <a:buFont typeface="Arial"/>
              <a:buChar char="•"/>
            </a:pPr>
            <a:r>
              <a:rPr lang="en-US" sz="3200" dirty="0" smtClean="0"/>
              <a:t>through our ‘capital’ and ‘finance’ markets</a:t>
            </a:r>
          </a:p>
          <a:p>
            <a:pPr marL="457200" indent="-457200">
              <a:buFont typeface="Arial"/>
              <a:buChar char="•"/>
            </a:pPr>
            <a:r>
              <a:rPr lang="en-US" sz="3200" dirty="0" smtClean="0"/>
              <a:t>Survival of the fattest, rather than the fittest?</a:t>
            </a:r>
          </a:p>
          <a:p>
            <a:pPr marL="457200" indent="-457200">
              <a:buFont typeface="Arial"/>
              <a:buChar char="•"/>
            </a:pPr>
            <a:r>
              <a:rPr lang="en-US" sz="3200" dirty="0" smtClean="0"/>
              <a:t>Kings make wars, the rich get the pleasure ……?</a:t>
            </a:r>
            <a:endParaRPr lang="en-US" sz="3200" dirty="0"/>
          </a:p>
        </p:txBody>
      </p:sp>
    </p:spTree>
    <p:extLst>
      <p:ext uri="{BB962C8B-B14F-4D97-AF65-F5344CB8AC3E}">
        <p14:creationId xmlns:p14="http://schemas.microsoft.com/office/powerpoint/2010/main" val="248210450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391</TotalTime>
  <Words>1489</Words>
  <Application>Microsoft Macintosh PowerPoint</Application>
  <PresentationFormat>On-screen Show (4:3)</PresentationFormat>
  <Paragraphs>48</Paragraphs>
  <Slides>7</Slides>
  <Notes>7</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WHAT DOES ECONOMICS DO?</vt:lpstr>
      <vt:lpstr>WHAT DOES ECONOMICS DO?</vt:lpstr>
      <vt:lpstr>WHAT DOES ECONOMICS DO?</vt:lpstr>
      <vt:lpstr>WHAT DOES ECONOMICS DO?</vt:lpstr>
      <vt:lpstr>WHAT DOES ECONOMICS DO?</vt:lpstr>
      <vt:lpstr>WHAT DOES ECONOMICS DO?</vt:lpstr>
      <vt:lpstr>But – the key to the future depends on how we shape, accumulate, or abuse our five principal ‘capitals’</vt:lpstr>
    </vt:vector>
  </TitlesOfParts>
  <Company>AFRD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WHAT DOES ECONOMICS DO?</dc:title>
  <dc:creator>David Harvey</dc:creator>
  <cp:lastModifiedBy>David Harvey</cp:lastModifiedBy>
  <cp:revision>5</cp:revision>
  <dcterms:created xsi:type="dcterms:W3CDTF">2012-10-31T09:45:07Z</dcterms:created>
  <dcterms:modified xsi:type="dcterms:W3CDTF">2012-11-15T15:35:06Z</dcterms:modified>
</cp:coreProperties>
</file>