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25" r:id="rId2"/>
    <p:sldId id="527" r:id="rId3"/>
    <p:sldId id="426" r:id="rId4"/>
    <p:sldId id="444" r:id="rId5"/>
    <p:sldId id="445" r:id="rId6"/>
    <p:sldId id="509" r:id="rId7"/>
    <p:sldId id="510" r:id="rId8"/>
    <p:sldId id="514" r:id="rId9"/>
    <p:sldId id="517" r:id="rId10"/>
    <p:sldId id="518" r:id="rId11"/>
    <p:sldId id="519" r:id="rId12"/>
    <p:sldId id="520" r:id="rId13"/>
    <p:sldId id="521" r:id="rId14"/>
    <p:sldId id="522" r:id="rId15"/>
    <p:sldId id="429" r:id="rId16"/>
    <p:sldId id="430" r:id="rId17"/>
    <p:sldId id="431" r:id="rId18"/>
    <p:sldId id="432" r:id="rId19"/>
    <p:sldId id="448" r:id="rId20"/>
    <p:sldId id="433" r:id="rId21"/>
    <p:sldId id="498" r:id="rId22"/>
    <p:sldId id="452" r:id="rId23"/>
    <p:sldId id="454" r:id="rId24"/>
    <p:sldId id="461" r:id="rId25"/>
    <p:sldId id="501" r:id="rId26"/>
    <p:sldId id="427" r:id="rId27"/>
    <p:sldId id="502" r:id="rId28"/>
    <p:sldId id="503" r:id="rId29"/>
    <p:sldId id="504" r:id="rId30"/>
    <p:sldId id="511" r:id="rId31"/>
    <p:sldId id="453" r:id="rId32"/>
    <p:sldId id="506" r:id="rId33"/>
    <p:sldId id="455" r:id="rId34"/>
    <p:sldId id="457" r:id="rId35"/>
    <p:sldId id="437" r:id="rId36"/>
    <p:sldId id="524" r:id="rId37"/>
    <p:sldId id="440" r:id="rId38"/>
    <p:sldId id="525" r:id="rId39"/>
    <p:sldId id="526" r:id="rId40"/>
    <p:sldId id="529" r:id="rId41"/>
    <p:sldId id="512" r:id="rId42"/>
    <p:sldId id="513" r:id="rId43"/>
    <p:sldId id="515" r:id="rId44"/>
    <p:sldId id="530" r:id="rId45"/>
    <p:sldId id="531" r:id="rId46"/>
    <p:sldId id="528" r:id="rId47"/>
    <p:sldId id="435" r:id="rId48"/>
    <p:sldId id="434" r:id="rId49"/>
    <p:sldId id="402" r:id="rId5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B7B7"/>
    <a:srgbClr val="00B050"/>
    <a:srgbClr val="D0D8E8"/>
    <a:srgbClr val="E9EDF4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152" autoAdjust="0"/>
    <p:restoredTop sz="90080" autoAdjust="0"/>
  </p:normalViewPr>
  <p:slideViewPr>
    <p:cSldViewPr>
      <p:cViewPr varScale="1">
        <p:scale>
          <a:sx n="72" d="100"/>
          <a:sy n="72" d="100"/>
        </p:scale>
        <p:origin x="6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6B5B6-6E24-4B88-B4A2-4694EA6ED308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6E862-1FFC-4116-BEC1-D5617134FE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767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320A6-1EED-3240-B6E6-29F32765E90A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D3BDE-AF4F-5345-AD30-CF49733A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1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7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97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69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0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6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9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7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9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BDE-AF4F-5345-AD30-CF49733AC2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0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6D5C-7880-460E-9F4F-5E0B7204EAF2}" type="datetime1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4D96-1E0D-4F13-9C7A-3F9B901C8B80}" type="datetime1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18D7-75E9-4CE6-BD41-5C177A9FB0DA}" type="datetime1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6318-1501-4DEB-BA45-D1AB42CD7C6C}" type="datetime1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6B63-BDF6-4694-9DDD-BF22D7234B97}" type="datetime1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BF6A-3949-479F-AAD5-E3AC1F3DD2D8}" type="datetime1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727C-925A-415F-8229-E89D848E12D1}" type="datetime1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0AFF-C7D2-42B6-89B1-CBFE0E2738E4}" type="datetime1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A429-FB5A-4231-9EEB-E49C33B33B39}" type="datetime1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D46B-D1E4-48EC-A743-315C02BC1B72}" type="datetime1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9F0A-D1C2-4186-8F3C-26E98788D96B}" type="datetime1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F6F8-AE11-46F2-BE0B-12BC3C662FE6}" type="datetime1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FA05-287F-4E3A-909B-9BE31463AD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8049" y="-41190"/>
            <a:ext cx="10819365" cy="6899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602"/>
            <a:ext cx="8964488" cy="259228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sz="3600" b="1" dirty="0"/>
              <a:t>A Bayesian network approach incorporating imputation of missing data allows exploration of complex causal biological relationships between variables associated with type 2 diabetes </a:t>
            </a:r>
            <a:r>
              <a:rPr lang="en-GB" sz="5300" dirty="0"/>
              <a:t/>
            </a:r>
            <a:br>
              <a:rPr lang="en-GB" sz="53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7" y="1935271"/>
            <a:ext cx="9144000" cy="2304256"/>
          </a:xfrm>
        </p:spPr>
        <p:txBody>
          <a:bodyPr>
            <a:normAutofit fontScale="77500" lnSpcReduction="20000"/>
          </a:bodyPr>
          <a:lstStyle/>
          <a:p>
            <a:endParaRPr lang="en-GB" sz="10400" dirty="0" smtClean="0">
              <a:solidFill>
                <a:schemeClr val="tx1"/>
              </a:solidFill>
            </a:endParaRPr>
          </a:p>
          <a:p>
            <a:endParaRPr lang="en-GB" sz="3400" dirty="0">
              <a:solidFill>
                <a:schemeClr val="tx1"/>
              </a:solidFill>
            </a:endParaRPr>
          </a:p>
          <a:p>
            <a:r>
              <a:rPr lang="en-GB" sz="3400" b="1" dirty="0">
                <a:solidFill>
                  <a:schemeClr val="tx1"/>
                </a:solidFill>
              </a:rPr>
              <a:t>Heather J. Cordell and Richard Howey  </a:t>
            </a:r>
          </a:p>
          <a:p>
            <a:r>
              <a:rPr lang="en-GB" sz="3400" b="1" dirty="0">
                <a:solidFill>
                  <a:schemeClr val="tx1"/>
                </a:solidFill>
              </a:rPr>
              <a:t>Population Health Sciences </a:t>
            </a:r>
            <a:r>
              <a:rPr lang="en-GB" sz="3400" b="1" dirty="0" smtClean="0">
                <a:solidFill>
                  <a:schemeClr val="tx1"/>
                </a:solidFill>
              </a:rPr>
              <a:t>Institute/Research Software Engineering Team, </a:t>
            </a:r>
            <a:r>
              <a:rPr lang="en-GB" sz="3400" b="1" dirty="0">
                <a:solidFill>
                  <a:schemeClr val="tx1"/>
                </a:solidFill>
              </a:rPr>
              <a:t>Newcastle University, 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265409"/>
            <a:ext cx="1008112" cy="10081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</a:t>
            </a:fld>
            <a:endParaRPr lang="en-GB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621260" y="5290057"/>
            <a:ext cx="3065540" cy="1058885"/>
            <a:chOff x="1819275" y="3964063"/>
            <a:chExt cx="3382963" cy="1223963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819275" y="3964063"/>
              <a:ext cx="3382963" cy="122396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863600">
                <a:defRPr/>
              </a:pPr>
              <a:endParaRPr lang="en-GB"/>
            </a:p>
          </p:txBody>
        </p:sp>
        <p:pic>
          <p:nvPicPr>
            <p:cNvPr id="10" name="Picture 16" descr="Newcastle_Master_Col.gif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900" y="4194175"/>
              <a:ext cx="2663825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9812348"/>
      </p:ext>
    </p:extLst>
  </p:cSld>
  <p:clrMapOvr>
    <a:masterClrMapping/>
  </p:clrMapOvr>
  <p:transition advTm="234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GB" dirty="0"/>
              <a:t>BNs and causality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1963"/>
            <a:ext cx="8640960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We argue that the difference between an acausal and a causal BN is in the meaning and interpretation ascribed to it</a:t>
            </a:r>
          </a:p>
          <a:p>
            <a:pPr lvl="1">
              <a:spcBef>
                <a:spcPts val="728"/>
              </a:spcBef>
            </a:pPr>
            <a:r>
              <a:rPr lang="en-GB" dirty="0"/>
              <a:t>In an </a:t>
            </a:r>
            <a:r>
              <a:rPr lang="en-GB" b="1" i="1" dirty="0">
                <a:solidFill>
                  <a:srgbClr val="0000FF"/>
                </a:solidFill>
              </a:rPr>
              <a:t>acausal</a:t>
            </a:r>
            <a:r>
              <a:rPr lang="en-GB" dirty="0"/>
              <a:t> BN, the directed arcs or arrows between variables represent purely </a:t>
            </a:r>
            <a:r>
              <a:rPr lang="en-GB" b="1" i="1" dirty="0">
                <a:solidFill>
                  <a:srgbClr val="0000FF"/>
                </a:solidFill>
              </a:rPr>
              <a:t>conditional independence relationships</a:t>
            </a:r>
          </a:p>
          <a:p>
            <a:pPr lvl="1">
              <a:spcBef>
                <a:spcPts val="728"/>
              </a:spcBef>
            </a:pPr>
            <a:r>
              <a:rPr lang="en-GB" dirty="0"/>
              <a:t>In a </a:t>
            </a:r>
            <a:r>
              <a:rPr lang="en-GB" b="1" i="1" dirty="0">
                <a:solidFill>
                  <a:srgbClr val="0000FF"/>
                </a:solidFill>
              </a:rPr>
              <a:t>causal</a:t>
            </a:r>
            <a:r>
              <a:rPr lang="en-GB" dirty="0"/>
              <a:t> BN they represent direct </a:t>
            </a:r>
            <a:r>
              <a:rPr lang="en-GB" b="1" i="1" dirty="0">
                <a:solidFill>
                  <a:srgbClr val="0000FF"/>
                </a:solidFill>
              </a:rPr>
              <a:t>functional relationships </a:t>
            </a:r>
            <a:r>
              <a:rPr lang="en-GB" dirty="0"/>
              <a:t>among the corresponding variables [Pearl, 2009]</a:t>
            </a:r>
          </a:p>
          <a:p>
            <a:pPr lvl="2"/>
            <a:r>
              <a:rPr lang="en-GB" dirty="0"/>
              <a:t>Such that </a:t>
            </a:r>
            <a:r>
              <a:rPr lang="en-GB" b="1" dirty="0"/>
              <a:t>an </a:t>
            </a:r>
            <a:r>
              <a:rPr lang="en-GB" b="1" dirty="0">
                <a:solidFill>
                  <a:srgbClr val="0000FF"/>
                </a:solidFill>
              </a:rPr>
              <a:t>intervention</a:t>
            </a:r>
            <a:r>
              <a:rPr lang="en-GB" b="1" dirty="0"/>
              <a:t> on (or manipulation of) the value of a parent variable</a:t>
            </a:r>
            <a:r>
              <a:rPr lang="en-GB" dirty="0"/>
              <a:t> will result in a </a:t>
            </a:r>
            <a:r>
              <a:rPr lang="en-GB" b="1" dirty="0"/>
              <a:t>corresponding change </a:t>
            </a:r>
            <a:r>
              <a:rPr lang="en-GB" dirty="0"/>
              <a:t>in the probability distribution of a child variable </a:t>
            </a:r>
          </a:p>
          <a:p>
            <a:pPr lvl="2"/>
            <a:endParaRPr lang="en-GB" dirty="0"/>
          </a:p>
          <a:p>
            <a:r>
              <a:rPr lang="en-GB" dirty="0"/>
              <a:t>Note that this idea of the </a:t>
            </a:r>
            <a:r>
              <a:rPr lang="en-GB" b="1" i="1" dirty="0">
                <a:solidFill>
                  <a:srgbClr val="0000FF"/>
                </a:solidFill>
              </a:rPr>
              <a:t>probability distribution </a:t>
            </a:r>
            <a:r>
              <a:rPr lang="en-GB" dirty="0"/>
              <a:t>for one variable being determined by (or “responsive to”) the value of another variable differs from the concept of </a:t>
            </a:r>
            <a:r>
              <a:rPr lang="en-GB" b="1" i="1" dirty="0">
                <a:solidFill>
                  <a:srgbClr val="0000FF"/>
                </a:solidFill>
              </a:rPr>
              <a:t>individual-level</a:t>
            </a:r>
            <a:r>
              <a:rPr lang="en-GB" dirty="0"/>
              <a:t> chains of causation</a:t>
            </a:r>
          </a:p>
          <a:p>
            <a:pPr lvl="1">
              <a:spcBef>
                <a:spcPts val="728"/>
              </a:spcBef>
            </a:pPr>
            <a:r>
              <a:rPr lang="en-GB" dirty="0"/>
              <a:t>Which can be potentially identified using methods that operate on more general causal diagrams, such as structural causal models                       [Pearl J, Mackenzie D. The Book of Why. Penguin Books; 2018]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BNs and causality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30387"/>
            <a:ext cx="864096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Our view is that, since a causal diagram </a:t>
            </a:r>
            <a:r>
              <a:rPr lang="en-GB" sz="2800" b="1" i="1" dirty="0">
                <a:solidFill>
                  <a:srgbClr val="0000FF"/>
                </a:solidFill>
              </a:rPr>
              <a:t>implies</a:t>
            </a:r>
            <a:r>
              <a:rPr lang="en-GB" sz="2800" dirty="0"/>
              <a:t>  a set of probabilistic relationships, and a BN </a:t>
            </a:r>
            <a:r>
              <a:rPr lang="en-GB" sz="2800" b="1" i="1" dirty="0">
                <a:solidFill>
                  <a:srgbClr val="0000FF"/>
                </a:solidFill>
              </a:rPr>
              <a:t>encodes</a:t>
            </a:r>
            <a:r>
              <a:rPr lang="en-GB" sz="2800" dirty="0"/>
              <a:t> a set of probabilistic relationships… </a:t>
            </a:r>
          </a:p>
          <a:p>
            <a:endParaRPr lang="en-GB" sz="2800" dirty="0"/>
          </a:p>
          <a:p>
            <a:r>
              <a:rPr lang="en-GB" sz="2800" dirty="0"/>
              <a:t>…the search for BNs that are well-supported by observed data can also be considered as a search for </a:t>
            </a:r>
            <a:r>
              <a:rPr lang="en-GB" sz="2800" b="1" dirty="0">
                <a:solidFill>
                  <a:srgbClr val="0000FF"/>
                </a:solidFill>
              </a:rPr>
              <a:t>potential causal relationships </a:t>
            </a:r>
            <a:r>
              <a:rPr lang="en-GB" sz="2800" dirty="0"/>
              <a:t>that are well- supported by the observed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348880"/>
          </a:xfrm>
        </p:spPr>
        <p:txBody>
          <a:bodyPr>
            <a:normAutofit/>
          </a:bodyPr>
          <a:lstStyle/>
          <a:p>
            <a:r>
              <a:rPr lang="en-GB" dirty="0"/>
              <a:t>Technical assumptions</a:t>
            </a:r>
            <a:br>
              <a:rPr lang="en-GB" dirty="0"/>
            </a:br>
            <a:r>
              <a:rPr lang="en-GB" sz="2700" dirty="0"/>
              <a:t>(required to use samples from probability distributions to make </a:t>
            </a:r>
            <a:r>
              <a:rPr lang="en-GB" sz="2700" dirty="0" smtClean="0"/>
              <a:t>valid causal </a:t>
            </a:r>
            <a:r>
              <a:rPr lang="en-GB" sz="2700" dirty="0"/>
              <a:t>inferences)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640960" cy="396044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Causal Markov assumption</a:t>
            </a:r>
          </a:p>
          <a:p>
            <a:pPr lvl="1"/>
            <a:r>
              <a:rPr lang="en-GB" dirty="0"/>
              <a:t>A variable is independent of all other variables, except for its descendant nodes, conditional on its parent </a:t>
            </a:r>
            <a:r>
              <a:rPr lang="en-GB" dirty="0" smtClean="0"/>
              <a:t>nodes</a:t>
            </a:r>
          </a:p>
          <a:p>
            <a:pPr lvl="1"/>
            <a:endParaRPr lang="en-GB" sz="1200" dirty="0"/>
          </a:p>
          <a:p>
            <a:r>
              <a:rPr lang="en-GB" dirty="0"/>
              <a:t>Causal faithfulness assumption</a:t>
            </a:r>
          </a:p>
          <a:p>
            <a:pPr lvl="1"/>
            <a:r>
              <a:rPr lang="en-GB" dirty="0"/>
              <a:t>The network structure and the causal Markov relations assumed represent all (and the only existing) conditional independence relationships among </a:t>
            </a:r>
            <a:r>
              <a:rPr lang="en-GB" dirty="0" smtClean="0"/>
              <a:t>variables</a:t>
            </a:r>
          </a:p>
          <a:p>
            <a:pPr lvl="1"/>
            <a:endParaRPr lang="en-GB" sz="1200" dirty="0"/>
          </a:p>
          <a:p>
            <a:r>
              <a:rPr lang="en-GB" dirty="0"/>
              <a:t>Causal sufficiency (follows from the two above)</a:t>
            </a:r>
          </a:p>
          <a:p>
            <a:pPr lvl="1"/>
            <a:r>
              <a:rPr lang="en-GB" dirty="0"/>
              <a:t>There are no external variables which are causes of two or more variables within the model (i.e. no unobserved confounding)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55454"/>
            <a:ext cx="8229600" cy="1143000"/>
          </a:xfrm>
        </p:spPr>
        <p:txBody>
          <a:bodyPr/>
          <a:lstStyle/>
          <a:p>
            <a:r>
              <a:rPr lang="en-GB" dirty="0"/>
              <a:t>Search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73691"/>
            <a:ext cx="8748464" cy="346342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Constraint-based methods such as the PC algorithm and the Fast Causal Inference (FCI) algorithm</a:t>
            </a:r>
          </a:p>
          <a:p>
            <a:pPr lvl="1"/>
            <a:r>
              <a:rPr lang="en-GB" dirty="0"/>
              <a:t>Generally start with a fully connected graph and carry out a series of marginal and conditional independence tests to decide which edges to remove.</a:t>
            </a:r>
          </a:p>
          <a:p>
            <a:pPr lvl="1"/>
            <a:endParaRPr lang="en-GB" sz="1400" dirty="0"/>
          </a:p>
          <a:p>
            <a:r>
              <a:rPr lang="en-GB" dirty="0"/>
              <a:t>Score based algorithms</a:t>
            </a:r>
          </a:p>
          <a:p>
            <a:pPr lvl="1"/>
            <a:r>
              <a:rPr lang="en-GB" dirty="0"/>
              <a:t>Can be Bayesian or frequentist</a:t>
            </a:r>
          </a:p>
          <a:p>
            <a:pPr lvl="2"/>
            <a:r>
              <a:rPr lang="en-GB" sz="2900" dirty="0"/>
              <a:t>We use the (</a:t>
            </a:r>
            <a:r>
              <a:rPr lang="en-GB" sz="2900" b="1" dirty="0"/>
              <a:t>frequentist</a:t>
            </a:r>
            <a:r>
              <a:rPr lang="en-GB" sz="2900" dirty="0"/>
              <a:t>) score-based algorithm from the R package </a:t>
            </a:r>
            <a:r>
              <a:rPr lang="en-GB" sz="2900" i="1" dirty="0" err="1">
                <a:latin typeface="American Typewriter" panose="02090604020004020304" pitchFamily="18" charset="77"/>
              </a:rPr>
              <a:t>bnlearn</a:t>
            </a:r>
            <a:r>
              <a:rPr lang="en-GB" sz="2900" dirty="0"/>
              <a:t> (with the BIC score as default) as a basis of our </a:t>
            </a:r>
            <a:r>
              <a:rPr lang="en-GB" sz="2900" b="1" dirty="0" err="1"/>
              <a:t>BayesNetty</a:t>
            </a:r>
            <a:r>
              <a:rPr lang="en-GB" sz="2900" b="1" dirty="0"/>
              <a:t> </a:t>
            </a:r>
            <a:r>
              <a:rPr lang="en-GB" sz="2900" dirty="0"/>
              <a:t>method/software package</a:t>
            </a:r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2"/>
            <a:endParaRPr lang="en-GB" sz="2900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CF8ED-797A-C149-91ED-2CB8C6471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48" y="4516913"/>
            <a:ext cx="3384376" cy="20219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err="1"/>
              <a:t>BayesNetty</a:t>
            </a:r>
            <a:r>
              <a:rPr lang="en-GB" dirty="0"/>
              <a:t> search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5760640"/>
          </a:xfrm>
        </p:spPr>
        <p:txBody>
          <a:bodyPr>
            <a:normAutofit fontScale="85000" lnSpcReduction="20000"/>
          </a:bodyPr>
          <a:lstStyle/>
          <a:p>
            <a:pPr lvl="2"/>
            <a:endParaRPr lang="en-GB" sz="2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Idea is to move around through network space in order to determine the </a:t>
            </a:r>
            <a:r>
              <a:rPr lang="en-GB" b="1" i="1" dirty="0">
                <a:solidFill>
                  <a:srgbClr val="0000FF"/>
                </a:solidFill>
              </a:rPr>
              <a:t>most plausible </a:t>
            </a:r>
            <a:r>
              <a:rPr lang="en-GB" dirty="0"/>
              <a:t>BN(s) (whose structure and parameter values are most compatible with the observed data)</a:t>
            </a:r>
          </a:p>
          <a:p>
            <a:pPr lvl="3"/>
            <a:r>
              <a:rPr lang="en-GB" sz="2500" dirty="0" err="1"/>
              <a:t>i.e</a:t>
            </a:r>
            <a:r>
              <a:rPr lang="en-GB" sz="2500" dirty="0"/>
              <a:t> the BN(s) with the </a:t>
            </a:r>
            <a:r>
              <a:rPr lang="en-GB" sz="2500" b="1" i="1" dirty="0">
                <a:solidFill>
                  <a:srgbClr val="0000FF"/>
                </a:solidFill>
              </a:rPr>
              <a:t>best score </a:t>
            </a:r>
            <a:r>
              <a:rPr lang="en-GB" sz="2500" dirty="0"/>
              <a:t>(highest or lowest, depending on how the score function is defined), or the highest posterior probability, out of all possible BNs.</a:t>
            </a:r>
          </a:p>
          <a:p>
            <a:pPr marL="457200" lvl="1" indent="0">
              <a:buNone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Note that BNs that represent the same set of conditional independence relationships between the variables have the same score, and cannot be distinguished from one </a:t>
            </a:r>
            <a:r>
              <a:rPr lang="en-GB" dirty="0" smtClean="0"/>
              <a:t>another</a:t>
            </a:r>
          </a:p>
          <a:p>
            <a:pPr lvl="3"/>
            <a:r>
              <a:rPr lang="en-GB" sz="2500" dirty="0"/>
              <a:t>Are said to be </a:t>
            </a:r>
            <a:r>
              <a:rPr lang="en-GB" sz="2500" b="1" i="1" dirty="0">
                <a:solidFill>
                  <a:srgbClr val="0000FF"/>
                </a:solidFill>
              </a:rPr>
              <a:t>observationally equivalent</a:t>
            </a:r>
          </a:p>
          <a:p>
            <a:pPr lvl="3"/>
            <a:r>
              <a:rPr lang="en-GB" sz="2500" dirty="0"/>
              <a:t>Can be considered </a:t>
            </a:r>
            <a:r>
              <a:rPr lang="en-GB" sz="2500" b="1" i="1" dirty="0">
                <a:solidFill>
                  <a:srgbClr val="0000FF"/>
                </a:solidFill>
              </a:rPr>
              <a:t>equally plausible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We </a:t>
            </a:r>
            <a:r>
              <a:rPr lang="en-GB" dirty="0"/>
              <a:t>previously showed that </a:t>
            </a:r>
            <a:r>
              <a:rPr lang="en-GB" dirty="0" err="1"/>
              <a:t>BayesNetty</a:t>
            </a:r>
            <a:r>
              <a:rPr lang="en-GB" dirty="0"/>
              <a:t> performed competitively with, or better than, other algorithms (such as MR-BMA and SMUT)  (Howey et al. 2020 PLOS Genet 16(3):e1008198)</a:t>
            </a:r>
          </a:p>
          <a:p>
            <a:pPr lvl="3"/>
            <a:endParaRPr lang="en-GB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67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Bayesian Network fitting algorithms assume that all individuals have observations at all measured variables. </a:t>
            </a:r>
          </a:p>
          <a:p>
            <a:endParaRPr lang="en-GB" sz="2800" dirty="0"/>
          </a:p>
          <a:p>
            <a:r>
              <a:rPr lang="en-GB" sz="2800" dirty="0"/>
              <a:t>Missing data can be problem for many statistical methods.</a:t>
            </a:r>
          </a:p>
          <a:p>
            <a:endParaRPr lang="en-GB" sz="2800" dirty="0"/>
          </a:p>
          <a:p>
            <a:r>
              <a:rPr lang="en-GB" sz="2800" dirty="0"/>
              <a:t>A typical approach is to reduce your data to a data set with no missing data.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34323"/>
            <a:ext cx="8229600" cy="32918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9320" y="2708920"/>
            <a:ext cx="2664296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61946" y="2603490"/>
            <a:ext cx="1809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Original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1082" y="2603490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Analysis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1840" y="2564904"/>
            <a:ext cx="2664296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37" y="2836577"/>
            <a:ext cx="8223963" cy="3289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946" y="2603490"/>
            <a:ext cx="1809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Original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1082" y="2603490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Analysis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9320" y="2708920"/>
            <a:ext cx="2664296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31840" y="2564904"/>
            <a:ext cx="2664296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34323"/>
            <a:ext cx="822960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1946" y="2603490"/>
            <a:ext cx="1809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Original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1082" y="2603490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Analysis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Data Example 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34323"/>
            <a:ext cx="8229600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1946" y="2603490"/>
            <a:ext cx="1809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Original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1082" y="2603490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Analysis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8" y="57593"/>
            <a:ext cx="8229600" cy="952149"/>
          </a:xfrm>
        </p:spPr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4" y="908720"/>
            <a:ext cx="4439927" cy="24649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4" y="3410371"/>
            <a:ext cx="4454512" cy="470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73" y="3849667"/>
            <a:ext cx="4590727" cy="2393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53" y="6356350"/>
            <a:ext cx="4474268" cy="3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Missing Data Imputation for fitting</a:t>
            </a:r>
            <a:br>
              <a:rPr lang="en-GB" dirty="0"/>
            </a:br>
            <a:r>
              <a:rPr lang="en-GB" dirty="0"/>
              <a:t> Bayesian Networks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12" y="2578472"/>
            <a:ext cx="8229600" cy="3960440"/>
          </a:xfrm>
        </p:spPr>
        <p:txBody>
          <a:bodyPr>
            <a:normAutofit/>
          </a:bodyPr>
          <a:lstStyle/>
          <a:p>
            <a:r>
              <a:rPr lang="en-GB" sz="2800" dirty="0"/>
              <a:t>Can we impute missing data in order to improve the estimation of the correct network?</a:t>
            </a:r>
          </a:p>
          <a:p>
            <a:endParaRPr lang="en-GB" sz="2800" dirty="0"/>
          </a:p>
          <a:p>
            <a:r>
              <a:rPr lang="en-GB" sz="2800" b="1" i="1" dirty="0"/>
              <a:t>NOT:</a:t>
            </a:r>
            <a:r>
              <a:rPr lang="en-GB" sz="2800" dirty="0"/>
              <a:t> Can we impute the missing data as accurately as possible?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Nearest Neighbour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en-GB" dirty="0"/>
              <a:t>Popular method for imputing clinical data (</a:t>
            </a:r>
            <a:r>
              <a:rPr lang="en-GB" i="1" dirty="0"/>
              <a:t>Beretta and </a:t>
            </a:r>
            <a:r>
              <a:rPr lang="en-GB" i="1" dirty="0" err="1"/>
              <a:t>Santaniello</a:t>
            </a:r>
            <a:r>
              <a:rPr lang="en-GB" i="1" dirty="0"/>
              <a:t>, 2016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Nearest Neighbour (NN) Imputation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99713"/>
              </p:ext>
            </p:extLst>
          </p:nvPr>
        </p:nvGraphicFramePr>
        <p:xfrm>
          <a:off x="827584" y="1916832"/>
          <a:ext cx="741682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33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2400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/>
                        <a:t>Phen</a:t>
                      </a:r>
                      <a:r>
                        <a:rPr lang="en-GB" sz="3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Distance to </a:t>
                      </a:r>
                    </a:p>
                    <a:p>
                      <a:r>
                        <a:rPr lang="en-GB" sz="1800" dirty="0" err="1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Indiv</a:t>
                      </a:r>
                      <a:r>
                        <a:rPr lang="en-GB" sz="18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13.0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703" y="3913601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3.3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4980" y="519958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6.3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3440" y="618737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10.1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3005" y="4005064"/>
            <a:ext cx="576064" cy="27874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05154" y="5310500"/>
            <a:ext cx="576064" cy="278740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44008" y="6318612"/>
            <a:ext cx="576064" cy="278740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754790" y="1695947"/>
            <a:ext cx="1728192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983985" y="1268760"/>
            <a:ext cx="612351" cy="57606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Y</a:t>
            </a:r>
          </a:p>
        </p:txBody>
      </p:sp>
      <p:sp>
        <p:nvSpPr>
          <p:cNvPr id="13" name="Oval 12"/>
          <p:cNvSpPr/>
          <p:nvPr/>
        </p:nvSpPr>
        <p:spPr>
          <a:xfrm>
            <a:off x="5855922" y="1268760"/>
            <a:ext cx="612351" cy="57606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X</a:t>
            </a:r>
          </a:p>
        </p:txBody>
      </p:sp>
      <p:sp>
        <p:nvSpPr>
          <p:cNvPr id="14" name="Oval 13"/>
          <p:cNvSpPr/>
          <p:nvPr/>
        </p:nvSpPr>
        <p:spPr>
          <a:xfrm>
            <a:off x="8208121" y="1268760"/>
            <a:ext cx="612351" cy="57606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Ph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3" idx="6"/>
            <a:endCxn id="12" idx="2"/>
          </p:cNvCxnSpPr>
          <p:nvPr/>
        </p:nvCxnSpPr>
        <p:spPr>
          <a:xfrm>
            <a:off x="6468273" y="1556792"/>
            <a:ext cx="515712" cy="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12" idx="6"/>
          </p:cNvCxnSpPr>
          <p:nvPr/>
        </p:nvCxnSpPr>
        <p:spPr>
          <a:xfrm flipH="1">
            <a:off x="7596336" y="1556792"/>
            <a:ext cx="611785" cy="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1285 -0.1986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99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3628 -0.3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155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05382 -0.3939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969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variables should we use for Nearest </a:t>
            </a:r>
            <a:r>
              <a:rPr lang="en-GB" dirty="0"/>
              <a:t>Neighbour </a:t>
            </a:r>
            <a:r>
              <a:rPr lang="en-GB" dirty="0" smtClean="0"/>
              <a:t>Imputation?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555776" y="4785534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115616" y="3129350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942962" y="2060848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292080" y="3909820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6570322" y="2723463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E</a:t>
            </a:r>
          </a:p>
        </p:txBody>
      </p:sp>
      <p:sp>
        <p:nvSpPr>
          <p:cNvPr id="8" name="Oval 7"/>
          <p:cNvSpPr/>
          <p:nvPr/>
        </p:nvSpPr>
        <p:spPr>
          <a:xfrm>
            <a:off x="4716016" y="5646630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I</a:t>
            </a:r>
          </a:p>
        </p:txBody>
      </p:sp>
      <p:sp>
        <p:nvSpPr>
          <p:cNvPr id="11" name="Oval 10"/>
          <p:cNvSpPr/>
          <p:nvPr/>
        </p:nvSpPr>
        <p:spPr>
          <a:xfrm>
            <a:off x="7380312" y="4029288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G</a:t>
            </a:r>
          </a:p>
        </p:txBody>
      </p:sp>
      <p:sp>
        <p:nvSpPr>
          <p:cNvPr id="12" name="Oval 11"/>
          <p:cNvSpPr/>
          <p:nvPr/>
        </p:nvSpPr>
        <p:spPr>
          <a:xfrm>
            <a:off x="6529378" y="5526913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1578" y="1886686"/>
            <a:ext cx="492869" cy="121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>
            <a:stCxn id="6" idx="3"/>
          </p:cNvCxnSpPr>
          <p:nvPr/>
        </p:nvCxnSpPr>
        <p:spPr>
          <a:xfrm flipH="1">
            <a:off x="1979712" y="2808317"/>
            <a:ext cx="1100766" cy="54867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1"/>
          </p:cNvCxnSpPr>
          <p:nvPr/>
        </p:nvCxnSpPr>
        <p:spPr>
          <a:xfrm flipH="1" flipV="1">
            <a:off x="1842429" y="3940457"/>
            <a:ext cx="850863" cy="97332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</p:cNvCxnSpPr>
          <p:nvPr/>
        </p:nvCxnSpPr>
        <p:spPr>
          <a:xfrm flipH="1">
            <a:off x="3466204" y="4657289"/>
            <a:ext cx="1963392" cy="421514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12716" y="3567207"/>
            <a:ext cx="763540" cy="541282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4"/>
          </p:cNvCxnSpPr>
          <p:nvPr/>
        </p:nvCxnSpPr>
        <p:spPr>
          <a:xfrm flipH="1">
            <a:off x="5349176" y="4785534"/>
            <a:ext cx="412414" cy="900218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283977" y="4868046"/>
            <a:ext cx="331994" cy="750675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2"/>
          </p:cNvCxnSpPr>
          <p:nvPr/>
        </p:nvCxnSpPr>
        <p:spPr>
          <a:xfrm flipH="1">
            <a:off x="5652272" y="5964770"/>
            <a:ext cx="877106" cy="112090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</p:cNvCxnSpPr>
          <p:nvPr/>
        </p:nvCxnSpPr>
        <p:spPr>
          <a:xfrm flipH="1" flipV="1">
            <a:off x="3526134" y="2808317"/>
            <a:ext cx="3044188" cy="353003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7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Nearest Neighbour Imputation</a:t>
            </a:r>
            <a:br>
              <a:rPr lang="en-GB" dirty="0"/>
            </a:br>
            <a:r>
              <a:rPr lang="en-GB" dirty="0"/>
              <a:t>Algorithm</a:t>
            </a:r>
          </a:p>
        </p:txBody>
      </p:sp>
      <p:sp>
        <p:nvSpPr>
          <p:cNvPr id="4" name="Oval 3"/>
          <p:cNvSpPr/>
          <p:nvPr/>
        </p:nvSpPr>
        <p:spPr>
          <a:xfrm>
            <a:off x="2555776" y="4785534"/>
            <a:ext cx="939019" cy="875714"/>
          </a:xfrm>
          <a:prstGeom prst="ellipse">
            <a:avLst/>
          </a:prstGeom>
          <a:solidFill>
            <a:srgbClr val="FF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115616" y="3129350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077724" y="2716591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517884" y="4347677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570322" y="2723463"/>
            <a:ext cx="939019" cy="875714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644" y="1484784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/>
              <a:t>Individual 1</a:t>
            </a:r>
          </a:p>
        </p:txBody>
      </p:sp>
      <p:sp>
        <p:nvSpPr>
          <p:cNvPr id="3" name="Rectangle 2"/>
          <p:cNvSpPr/>
          <p:nvPr/>
        </p:nvSpPr>
        <p:spPr>
          <a:xfrm>
            <a:off x="3025285" y="4352843"/>
            <a:ext cx="5774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/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862" y="470317"/>
            <a:ext cx="5985678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Nearest Neighbour</a:t>
            </a:r>
            <a:br>
              <a:rPr lang="en-GB" dirty="0"/>
            </a:br>
            <a:r>
              <a:rPr lang="en-GB" dirty="0"/>
              <a:t>      Imputed-CT Algorithm</a:t>
            </a:r>
          </a:p>
        </p:txBody>
      </p:sp>
      <p:sp>
        <p:nvSpPr>
          <p:cNvPr id="4" name="Oval 3"/>
          <p:cNvSpPr/>
          <p:nvPr/>
        </p:nvSpPr>
        <p:spPr>
          <a:xfrm>
            <a:off x="3059833" y="4446400"/>
            <a:ext cx="704264" cy="65678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979713" y="3204262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92D05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201294" y="2894693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281414" y="4118008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070743" y="2899847"/>
            <a:ext cx="704264" cy="656786"/>
          </a:xfrm>
          <a:prstGeom prst="ellipse">
            <a:avLst/>
          </a:prstGeom>
          <a:gradFill flip="none" rotWithShape="1">
            <a:gsLst>
              <a:gs pos="65000">
                <a:srgbClr val="FFFF00"/>
              </a:gs>
              <a:gs pos="33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692341"/>
            <a:ext cx="77048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u="sng" dirty="0"/>
              <a:t>Individual 1</a:t>
            </a:r>
            <a:r>
              <a:rPr lang="en-GB" sz="2700" dirty="0"/>
              <a:t> - Estimate network using a</a:t>
            </a:r>
          </a:p>
          <a:p>
            <a:r>
              <a:rPr lang="en-GB" sz="2700" i="1" dirty="0"/>
              <a:t>single 90% bootstrap subsample</a:t>
            </a:r>
            <a:r>
              <a:rPr lang="en-GB" sz="2700" dirty="0"/>
              <a:t> from people with </a:t>
            </a:r>
            <a:r>
              <a:rPr lang="en-GB" sz="2700" dirty="0">
                <a:solidFill>
                  <a:srgbClr val="0000FF"/>
                </a:solidFill>
              </a:rPr>
              <a:t>complete training </a:t>
            </a:r>
            <a:r>
              <a:rPr lang="en-GB" sz="2700" dirty="0"/>
              <a:t>data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83977" y="3532655"/>
            <a:ext cx="375856" cy="124213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64097" y="3223087"/>
            <a:ext cx="437197" cy="155170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85678" y="3532657"/>
            <a:ext cx="584544" cy="91374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2"/>
          </p:cNvCxnSpPr>
          <p:nvPr/>
        </p:nvCxnSpPr>
        <p:spPr>
          <a:xfrm>
            <a:off x="4905559" y="3223086"/>
            <a:ext cx="1165184" cy="515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92509" y="5351644"/>
            <a:ext cx="6491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Impute C using nearest neighbour individual </a:t>
            </a:r>
          </a:p>
          <a:p>
            <a:r>
              <a:rPr lang="en-GB" sz="2700" dirty="0"/>
              <a:t>chosen using variables A and B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419" y="328707"/>
            <a:ext cx="3032094" cy="1212838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984399" y="1097822"/>
            <a:ext cx="1026114" cy="381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/>
          <p:cNvSpPr/>
          <p:nvPr/>
        </p:nvSpPr>
        <p:spPr>
          <a:xfrm>
            <a:off x="3411964" y="4121882"/>
            <a:ext cx="47801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950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Nearest Neighbour Imputed-CT Algorithm</a:t>
            </a:r>
          </a:p>
        </p:txBody>
      </p:sp>
      <p:sp>
        <p:nvSpPr>
          <p:cNvPr id="4" name="Oval 3"/>
          <p:cNvSpPr/>
          <p:nvPr/>
        </p:nvSpPr>
        <p:spPr>
          <a:xfrm>
            <a:off x="3059833" y="4446400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979713" y="3204262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201294" y="2894693"/>
            <a:ext cx="704264" cy="656786"/>
          </a:xfrm>
          <a:prstGeom prst="ellipse">
            <a:avLst/>
          </a:prstGeom>
          <a:solidFill>
            <a:srgbClr val="FF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281414" y="4118008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070743" y="2899847"/>
            <a:ext cx="704264" cy="656786"/>
          </a:xfrm>
          <a:prstGeom prst="ellipse">
            <a:avLst/>
          </a:prstGeom>
          <a:solidFill>
            <a:srgbClr val="FF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3483" y="1970839"/>
            <a:ext cx="18117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u="sng" dirty="0"/>
              <a:t>Individual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2729" y="2587556"/>
            <a:ext cx="47801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95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22873" y="2587556"/>
            <a:ext cx="47801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950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Nearest Neighbour Imputed-CT Algorithm</a:t>
            </a:r>
          </a:p>
        </p:txBody>
      </p:sp>
      <p:sp>
        <p:nvSpPr>
          <p:cNvPr id="4" name="Oval 3"/>
          <p:cNvSpPr/>
          <p:nvPr/>
        </p:nvSpPr>
        <p:spPr>
          <a:xfrm>
            <a:off x="3059833" y="4446400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00B0F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979713" y="3204262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92D05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201294" y="2894693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7030A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281414" y="4118008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FFFF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>
                <a:solidFill>
                  <a:schemeClr val="bg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070743" y="2899847"/>
            <a:ext cx="704264" cy="65678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E</a:t>
            </a:r>
          </a:p>
        </p:txBody>
      </p:sp>
      <p:cxnSp>
        <p:nvCxnSpPr>
          <p:cNvPr id="12" name="Straight Arrow Connector 11"/>
          <p:cNvCxnSpPr>
            <a:stCxn id="5" idx="5"/>
            <a:endCxn id="6" idx="2"/>
          </p:cNvCxnSpPr>
          <p:nvPr/>
        </p:nvCxnSpPr>
        <p:spPr>
          <a:xfrm flipV="1">
            <a:off x="2580840" y="3223087"/>
            <a:ext cx="1620454" cy="541778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7"/>
            <a:endCxn id="6" idx="3"/>
          </p:cNvCxnSpPr>
          <p:nvPr/>
        </p:nvCxnSpPr>
        <p:spPr>
          <a:xfrm flipV="1">
            <a:off x="3660960" y="3455296"/>
            <a:ext cx="643471" cy="108728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</p:cNvCxnSpPr>
          <p:nvPr/>
        </p:nvCxnSpPr>
        <p:spPr>
          <a:xfrm flipV="1">
            <a:off x="5882541" y="3455295"/>
            <a:ext cx="363646" cy="758897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  <a:endCxn id="9" idx="1"/>
          </p:cNvCxnSpPr>
          <p:nvPr/>
        </p:nvCxnSpPr>
        <p:spPr>
          <a:xfrm>
            <a:off x="4802421" y="3455295"/>
            <a:ext cx="582130" cy="75889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2090" y="5415389"/>
            <a:ext cx="75262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/>
              <a:t>Impute B using nearest neighbour chosen using variables A, C and D</a:t>
            </a:r>
          </a:p>
          <a:p>
            <a:r>
              <a:rPr lang="en-GB" sz="2100" dirty="0"/>
              <a:t>Impute E using nearest neighbour chosen using variable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1769871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u="sng" dirty="0"/>
              <a:t>Individual 2</a:t>
            </a:r>
            <a:r>
              <a:rPr lang="en-GB" sz="2700" dirty="0"/>
              <a:t> - Estimate network using a </a:t>
            </a:r>
            <a:r>
              <a:rPr lang="en-GB" sz="2700" i="1" dirty="0"/>
              <a:t>new single 90% bootstrap subsample</a:t>
            </a:r>
            <a:r>
              <a:rPr lang="en-GB" sz="2700" dirty="0"/>
              <a:t> from people with complete data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62729" y="2587556"/>
            <a:ext cx="47801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95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76027" y="2588035"/>
            <a:ext cx="47801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950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Nearest Neighbour Imputed-CT Algorithm</a:t>
            </a:r>
          </a:p>
        </p:txBody>
      </p:sp>
      <p:sp>
        <p:nvSpPr>
          <p:cNvPr id="4" name="Oval 3"/>
          <p:cNvSpPr/>
          <p:nvPr/>
        </p:nvSpPr>
        <p:spPr>
          <a:xfrm>
            <a:off x="3059833" y="4446400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1979713" y="3204262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201294" y="2894693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281414" y="4118008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D</a:t>
            </a:r>
          </a:p>
        </p:txBody>
      </p:sp>
      <p:sp>
        <p:nvSpPr>
          <p:cNvPr id="10" name="Oval 9"/>
          <p:cNvSpPr/>
          <p:nvPr/>
        </p:nvSpPr>
        <p:spPr>
          <a:xfrm>
            <a:off x="6070743" y="2899847"/>
            <a:ext cx="704264" cy="656786"/>
          </a:xfrm>
          <a:prstGeom prst="ellipse">
            <a:avLst/>
          </a:prstGeom>
          <a:solidFill>
            <a:srgbClr val="FFB7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/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4743" y="2534496"/>
            <a:ext cx="20281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/>
              <a:t>…and so on…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3484" y="1970839"/>
            <a:ext cx="22733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u="sng" dirty="0"/>
              <a:t>Individual 3…N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2873" y="2603744"/>
            <a:ext cx="47801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950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 summary (Imputed-CT)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For each individual with missing data, a 90% bootstrap subsample of individuals is taken </a:t>
            </a:r>
            <a:r>
              <a:rPr lang="en-GB" b="1" i="1" dirty="0">
                <a:solidFill>
                  <a:srgbClr val="0000FF"/>
                </a:solidFill>
              </a:rPr>
              <a:t>from those with complete data</a:t>
            </a:r>
          </a:p>
          <a:p>
            <a:endParaRPr lang="en-GB" dirty="0"/>
          </a:p>
          <a:p>
            <a:r>
              <a:rPr lang="en-GB" dirty="0"/>
              <a:t>A Bayesian network is fitted (with model uncertainty implicitly incorporated via the bootstrapping).</a:t>
            </a:r>
          </a:p>
          <a:p>
            <a:endParaRPr lang="en-GB" dirty="0"/>
          </a:p>
          <a:p>
            <a:r>
              <a:rPr lang="en-GB" dirty="0"/>
              <a:t>The variables for determining the Nearest Neighbour to use (for imputing each missing variable in the target individual) are chosen using this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76672"/>
          </a:xfrm>
        </p:spPr>
        <p:txBody>
          <a:bodyPr>
            <a:normAutofit/>
          </a:bodyPr>
          <a:lstStyle/>
          <a:p>
            <a:r>
              <a:rPr lang="en-GB" dirty="0"/>
              <a:t>Genome-Wide Association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962922"/>
            <a:ext cx="8661648" cy="118072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Genome-wide association studies have identified many genetic variants </a:t>
            </a:r>
            <a:r>
              <a:rPr lang="en-GB" dirty="0" smtClean="0"/>
              <a:t>(usually single nucleotide polymorphisms, SNPs</a:t>
            </a:r>
            <a:r>
              <a:rPr lang="en-GB" dirty="0"/>
              <a:t>) associated with disease phenotypes…</a:t>
            </a:r>
          </a:p>
        </p:txBody>
      </p:sp>
      <p:pic>
        <p:nvPicPr>
          <p:cNvPr id="6" name="Picture 2" descr="Image result for genome wide association stu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2" y="4042459"/>
            <a:ext cx="769167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36911"/>
              </p:ext>
            </p:extLst>
          </p:nvPr>
        </p:nvGraphicFramePr>
        <p:xfrm>
          <a:off x="5004048" y="2311081"/>
          <a:ext cx="273630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151">
                  <a:extLst>
                    <a:ext uri="{9D8B030D-6E8A-4147-A177-3AD203B41FA5}">
                      <a16:colId xmlns:a16="http://schemas.microsoft.com/office/drawing/2014/main" val="2563851793"/>
                    </a:ext>
                  </a:extLst>
                </a:gridCol>
                <a:gridCol w="767153">
                  <a:extLst>
                    <a:ext uri="{9D8B030D-6E8A-4147-A177-3AD203B41FA5}">
                      <a16:colId xmlns:a16="http://schemas.microsoft.com/office/drawing/2014/main" val="1744456386"/>
                    </a:ext>
                  </a:extLst>
                </a:gridCol>
              </a:tblGrid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Genotype at SNP </a:t>
                      </a:r>
                      <a:r>
                        <a:rPr lang="en-GB" i="1" dirty="0" smtClean="0"/>
                        <a:t>i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x</a:t>
                      </a:r>
                      <a:r>
                        <a:rPr lang="en-GB" i="1" baseline="-25000" dirty="0" smtClean="0"/>
                        <a:t>i</a:t>
                      </a:r>
                      <a:endParaRPr lang="en-GB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487904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47277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A/C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440139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C/C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75416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83568" y="2411988"/>
            <a:ext cx="4186808" cy="1463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Data consists of a vector </a:t>
            </a:r>
            <a:r>
              <a:rPr lang="en-GB" b="1" dirty="0"/>
              <a:t>x</a:t>
            </a:r>
            <a:r>
              <a:rPr lang="en-GB" dirty="0"/>
              <a:t> of  500,000 </a:t>
            </a:r>
            <a:r>
              <a:rPr lang="en-GB" dirty="0" smtClean="0"/>
              <a:t>- 4 </a:t>
            </a:r>
            <a:r>
              <a:rPr lang="en-GB" dirty="0"/>
              <a:t>million </a:t>
            </a:r>
            <a:r>
              <a:rPr lang="en-GB" dirty="0" smtClean="0"/>
              <a:t>predictor variables </a:t>
            </a:r>
            <a:r>
              <a:rPr lang="en-GB" dirty="0"/>
              <a:t>(coding for genotype at each measured SNP)</a:t>
            </a:r>
          </a:p>
        </p:txBody>
      </p:sp>
    </p:spTree>
    <p:extLst>
      <p:ext uri="{BB962C8B-B14F-4D97-AF65-F5344CB8AC3E}">
        <p14:creationId xmlns:p14="http://schemas.microsoft.com/office/powerpoint/2010/main" val="12587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Improved (default) </a:t>
            </a:r>
            <a:r>
              <a:rPr lang="en-GB" dirty="0" smtClean="0"/>
              <a:t>imputation algorithm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For each individual with missing data, a 90% bootstrap subsample of individuals is taken  </a:t>
            </a:r>
            <a:r>
              <a:rPr lang="en-GB" b="1" i="1" dirty="0">
                <a:solidFill>
                  <a:srgbClr val="0000FF"/>
                </a:solidFill>
              </a:rPr>
              <a:t>from all individuals</a:t>
            </a:r>
            <a:endParaRPr lang="en-GB" dirty="0"/>
          </a:p>
          <a:p>
            <a:pPr lvl="1"/>
            <a:r>
              <a:rPr lang="en-GB" dirty="0"/>
              <a:t>Missing data values for each variable within this subset are replaced with randomly sampled values (with replacement) from the set of non-missing values</a:t>
            </a:r>
          </a:p>
          <a:p>
            <a:endParaRPr lang="en-GB" dirty="0"/>
          </a:p>
          <a:p>
            <a:r>
              <a:rPr lang="en-GB" dirty="0"/>
              <a:t>A Bayesian network is fitted (with model uncertainty implicitly incorporated via the bootstrapping).</a:t>
            </a:r>
          </a:p>
          <a:p>
            <a:endParaRPr lang="en-GB" dirty="0"/>
          </a:p>
          <a:p>
            <a:r>
              <a:rPr lang="en-GB" dirty="0"/>
              <a:t>The variables for determining the Nearest Neighbour to use (for imputing each missing variable in the target individual) are chosen using this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Variable Example 1</a:t>
            </a:r>
          </a:p>
        </p:txBody>
      </p:sp>
      <p:sp>
        <p:nvSpPr>
          <p:cNvPr id="4" name="Oval 3"/>
          <p:cNvSpPr/>
          <p:nvPr/>
        </p:nvSpPr>
        <p:spPr>
          <a:xfrm>
            <a:off x="2897815" y="2942946"/>
            <a:ext cx="704264" cy="65678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68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1655677" y="2078850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219869" y="2078850"/>
            <a:ext cx="704264" cy="65678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C</a:t>
            </a:r>
          </a:p>
        </p:txBody>
      </p:sp>
      <p:cxnSp>
        <p:nvCxnSpPr>
          <p:cNvPr id="7" name="Straight Arrow Connector 6"/>
          <p:cNvCxnSpPr>
            <a:stCxn id="5" idx="6"/>
            <a:endCxn id="4" idx="2"/>
          </p:cNvCxnSpPr>
          <p:nvPr/>
        </p:nvCxnSpPr>
        <p:spPr>
          <a:xfrm>
            <a:off x="2359941" y="2407243"/>
            <a:ext cx="537874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4" idx="6"/>
          </p:cNvCxnSpPr>
          <p:nvPr/>
        </p:nvCxnSpPr>
        <p:spPr>
          <a:xfrm flipH="1">
            <a:off x="3602080" y="2407243"/>
            <a:ext cx="617789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544109" y="2942946"/>
            <a:ext cx="704264" cy="656786"/>
          </a:xfrm>
          <a:prstGeom prst="ellipse">
            <a:avLst/>
          </a:prstGeom>
          <a:gradFill flip="none" rotWithShape="1">
            <a:gsLst>
              <a:gs pos="0">
                <a:srgbClr val="93CDDD"/>
              </a:gs>
              <a:gs pos="83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D</a:t>
            </a:r>
          </a:p>
        </p:txBody>
      </p:sp>
      <p:sp>
        <p:nvSpPr>
          <p:cNvPr id="16" name="Oval 15"/>
          <p:cNvSpPr/>
          <p:nvPr/>
        </p:nvSpPr>
        <p:spPr>
          <a:xfrm>
            <a:off x="6784060" y="2078850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00B05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471902" y="3687416"/>
            <a:ext cx="6172200" cy="22258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 ~ N(10, 1)</a:t>
            </a:r>
          </a:p>
          <a:p>
            <a:pPr marL="0" indent="0">
              <a:buNone/>
            </a:pPr>
            <a:r>
              <a:rPr lang="en-GB" dirty="0"/>
              <a:t>C ~ N(10, 1)</a:t>
            </a:r>
          </a:p>
          <a:p>
            <a:pPr marL="0" indent="0">
              <a:buNone/>
            </a:pPr>
            <a:r>
              <a:rPr lang="en-GB" dirty="0"/>
              <a:t>E ~ N(10, 1)</a:t>
            </a:r>
          </a:p>
          <a:p>
            <a:pPr marL="0" indent="0">
              <a:buNone/>
            </a:pPr>
            <a:r>
              <a:rPr lang="en-GB" dirty="0"/>
              <a:t>B ~ N(10 + βA + βC, 1)</a:t>
            </a:r>
          </a:p>
          <a:p>
            <a:pPr marL="0" indent="0">
              <a:buNone/>
            </a:pPr>
            <a:r>
              <a:rPr lang="en-GB" dirty="0"/>
              <a:t>D ~ N(10 + βC + βE, 1)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2897814" y="3400000"/>
            <a:ext cx="766428" cy="137012"/>
            <a:chOff x="609600" y="2075137"/>
            <a:chExt cx="1021904" cy="18268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09600" y="2075137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9600" y="2230373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9600" y="2104278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00" y="2138182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9600" y="2172089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" y="2201239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9600" y="2257820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534291" y="3074514"/>
            <a:ext cx="766428" cy="137012"/>
            <a:chOff x="609600" y="2075137"/>
            <a:chExt cx="1021904" cy="18268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09600" y="2075137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9600" y="2230373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9600" y="2104278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9600" y="2138182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09600" y="2172089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9600" y="2201239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" y="2257820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stCxn id="16" idx="2"/>
            <a:endCxn id="15" idx="6"/>
          </p:cNvCxnSpPr>
          <p:nvPr/>
        </p:nvCxnSpPr>
        <p:spPr>
          <a:xfrm flipH="1">
            <a:off x="6248373" y="2407243"/>
            <a:ext cx="535687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4928340" y="2426066"/>
            <a:ext cx="615768" cy="84527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646802"/>
            <a:ext cx="6858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6570" y="42708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404879" y="29207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404879" y="217908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6423" y="427088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598114" y="29207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656423" y="21868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Variable Example 2</a:t>
            </a:r>
          </a:p>
        </p:txBody>
      </p:sp>
      <p:sp>
        <p:nvSpPr>
          <p:cNvPr id="4" name="Oval 3"/>
          <p:cNvSpPr/>
          <p:nvPr/>
        </p:nvSpPr>
        <p:spPr>
          <a:xfrm>
            <a:off x="2897815" y="2942946"/>
            <a:ext cx="704264" cy="65678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68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1655677" y="2078850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C000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4219869" y="2078850"/>
            <a:ext cx="704264" cy="656786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C</a:t>
            </a:r>
          </a:p>
        </p:txBody>
      </p:sp>
      <p:cxnSp>
        <p:nvCxnSpPr>
          <p:cNvPr id="7" name="Straight Arrow Connector 6"/>
          <p:cNvCxnSpPr>
            <a:stCxn id="5" idx="6"/>
            <a:endCxn id="4" idx="2"/>
          </p:cNvCxnSpPr>
          <p:nvPr/>
        </p:nvCxnSpPr>
        <p:spPr>
          <a:xfrm>
            <a:off x="2359941" y="2407243"/>
            <a:ext cx="537874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2"/>
            <a:endCxn id="4" idx="6"/>
          </p:cNvCxnSpPr>
          <p:nvPr/>
        </p:nvCxnSpPr>
        <p:spPr>
          <a:xfrm flipH="1">
            <a:off x="3602080" y="2407243"/>
            <a:ext cx="617789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544109" y="2942946"/>
            <a:ext cx="704264" cy="656786"/>
          </a:xfrm>
          <a:prstGeom prst="ellipse">
            <a:avLst/>
          </a:prstGeom>
          <a:gradFill flip="none" rotWithShape="1">
            <a:gsLst>
              <a:gs pos="0">
                <a:srgbClr val="93CDDD"/>
              </a:gs>
              <a:gs pos="83000">
                <a:srgbClr val="00B05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D</a:t>
            </a:r>
          </a:p>
        </p:txBody>
      </p:sp>
      <p:sp>
        <p:nvSpPr>
          <p:cNvPr id="16" name="Oval 15"/>
          <p:cNvSpPr/>
          <p:nvPr/>
        </p:nvSpPr>
        <p:spPr>
          <a:xfrm>
            <a:off x="6784060" y="2078850"/>
            <a:ext cx="704264" cy="656786"/>
          </a:xfrm>
          <a:prstGeom prst="ellipse">
            <a:avLst/>
          </a:prstGeom>
          <a:gradFill flip="none" rotWithShape="1">
            <a:gsLst>
              <a:gs pos="100000">
                <a:srgbClr val="00B05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38" dirty="0"/>
              <a:t>E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471902" y="3687416"/>
            <a:ext cx="6172200" cy="22258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 ~ N(10, 1)</a:t>
            </a:r>
          </a:p>
          <a:p>
            <a:pPr marL="0" indent="0">
              <a:buNone/>
            </a:pPr>
            <a:r>
              <a:rPr lang="en-GB" dirty="0"/>
              <a:t>C ~ N(10, 1)</a:t>
            </a:r>
          </a:p>
          <a:p>
            <a:pPr marL="0" indent="0">
              <a:buNone/>
            </a:pPr>
            <a:r>
              <a:rPr lang="en-GB" dirty="0"/>
              <a:t>E ~ N(10, 1)</a:t>
            </a:r>
          </a:p>
          <a:p>
            <a:pPr marL="0" indent="0">
              <a:buNone/>
            </a:pPr>
            <a:r>
              <a:rPr lang="en-GB" dirty="0"/>
              <a:t>B ~ N(10 + βA + βC, 1)</a:t>
            </a:r>
          </a:p>
          <a:p>
            <a:pPr marL="0" indent="0">
              <a:buNone/>
            </a:pPr>
            <a:r>
              <a:rPr lang="en-GB" dirty="0"/>
              <a:t>D ~ N(10 + βC + βE, 1)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17" name="Straight Arrow Connector 16"/>
          <p:cNvCxnSpPr>
            <a:stCxn id="16" idx="2"/>
            <a:endCxn id="15" idx="6"/>
          </p:cNvCxnSpPr>
          <p:nvPr/>
        </p:nvCxnSpPr>
        <p:spPr>
          <a:xfrm flipH="1">
            <a:off x="6248373" y="2407243"/>
            <a:ext cx="535687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4928340" y="2426066"/>
            <a:ext cx="615768" cy="84527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591326" y="2510899"/>
            <a:ext cx="766428" cy="137012"/>
            <a:chOff x="609600" y="2075137"/>
            <a:chExt cx="1021904" cy="18268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09600" y="2075137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9600" y="2230373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9600" y="2104278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9600" y="2138182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9600" y="2172089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" y="2201239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9600" y="2257820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775902" y="2132857"/>
            <a:ext cx="766428" cy="137012"/>
            <a:chOff x="609600" y="2075137"/>
            <a:chExt cx="1021904" cy="18268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09600" y="2075137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9600" y="2230373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9600" y="2104278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9600" y="2138182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09600" y="2172089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09600" y="2201239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09600" y="2257820"/>
              <a:ext cx="102190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36458"/>
            <a:ext cx="6858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7725" y="42708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46033" y="292073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46033" y="217908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9642" y="427088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721333" y="29207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79642" y="218686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1" y="242037"/>
            <a:ext cx="4577363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5 Variable Examples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5342" y="2132856"/>
            <a:ext cx="3264530" cy="367240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Recall:</a:t>
            </a:r>
            <a:r>
              <a:rPr lang="en-US" sz="2400" dirty="0"/>
              <a:t> Proportion of edges from original network that are (correctly) recovered.</a:t>
            </a:r>
          </a:p>
          <a:p>
            <a:endParaRPr lang="en-US" sz="2400" dirty="0"/>
          </a:p>
          <a:p>
            <a:r>
              <a:rPr lang="en-US" sz="2400" b="1" dirty="0"/>
              <a:t>Precision: </a:t>
            </a:r>
            <a:r>
              <a:rPr lang="en-US" sz="2400" dirty="0"/>
              <a:t>Proportion of edges recovered that are indeed in the original network.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678234" y="944724"/>
            <a:ext cx="2347410" cy="5056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273434"/>
            <a:ext cx="5081489" cy="5081489"/>
          </a:xfrm>
        </p:spPr>
      </p:pic>
    </p:spTree>
    <p:extLst>
      <p:ext uri="{BB962C8B-B14F-4D97-AF65-F5344CB8AC3E}">
        <p14:creationId xmlns:p14="http://schemas.microsoft.com/office/powerpoint/2010/main" val="25772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891965"/>
            <a:ext cx="4085946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31 Variable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14FDF2-CD89-7E45-8E6B-EC314890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" y="2276872"/>
            <a:ext cx="3502732" cy="43204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88C47-BACC-574D-8353-A86DAFBD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062" y="328080"/>
            <a:ext cx="4158208" cy="62373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102" y="2201579"/>
            <a:ext cx="4211960" cy="447106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Light blue nodes represent genetic factors – were constrained (at analysis) to only have arrows coming out of them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Yellow nodes represent gene expression measures </a:t>
            </a:r>
            <a:endParaRPr lang="en-GB" sz="2400" dirty="0" smtClean="0"/>
          </a:p>
          <a:p>
            <a:pPr lvl="1"/>
            <a:r>
              <a:rPr lang="en-GB" sz="2000" dirty="0" smtClean="0"/>
              <a:t>All </a:t>
            </a:r>
            <a:r>
              <a:rPr lang="en-GB" sz="2000" dirty="0"/>
              <a:t>yellow nodes were set with missing data with 20% probability.</a:t>
            </a:r>
          </a:p>
          <a:p>
            <a:endParaRPr lang="en-GB" sz="2400" dirty="0"/>
          </a:p>
          <a:p>
            <a:r>
              <a:rPr lang="en-GB" sz="2400" dirty="0"/>
              <a:t>The pink node represents the trait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r>
              <a:rPr lang="en-GB" sz="2400" dirty="0" smtClean="0"/>
              <a:t>Green and red arrows represent true and false findings, respectively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94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03212"/>
            <a:ext cx="6192688" cy="857250"/>
          </a:xfrm>
        </p:spPr>
        <p:txBody>
          <a:bodyPr>
            <a:normAutofit/>
          </a:bodyPr>
          <a:lstStyle/>
          <a:p>
            <a:r>
              <a:rPr lang="en-GB" dirty="0"/>
              <a:t>31 Variable Example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1914" y="2852936"/>
            <a:ext cx="7488832" cy="4591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Using imputed data (even randomly imputed!) is considerably better than using the reduced data.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2956"/>
            <a:ext cx="8229600" cy="4114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C910-2E71-CA4E-8FAC-4DD13F7C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76" y="25154"/>
            <a:ext cx="8229600" cy="1143000"/>
          </a:xfrm>
        </p:spPr>
        <p:txBody>
          <a:bodyPr/>
          <a:lstStyle/>
          <a:p>
            <a:r>
              <a:rPr lang="en-US" dirty="0"/>
              <a:t>Incorporating prior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B9CE-9D8A-4A40-9ADA-0582431E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44" y="1119664"/>
            <a:ext cx="8229600" cy="13967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also developed a pseudo-Bayesian approach for upweighting certain network edges</a:t>
            </a:r>
          </a:p>
          <a:p>
            <a:pPr lvl="1"/>
            <a:r>
              <a:rPr lang="en-US" dirty="0"/>
              <a:t>Useful if there is prior evidence concerning their direction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F42A2-0200-C146-BEEE-CECB1CB8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2714232"/>
            <a:ext cx="6048673" cy="41186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0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C910-2E71-CA4E-8FAC-4DD13F7C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prior knowledge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9DB8FF-AD52-E142-ADE1-047CA5E47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1377821"/>
            <a:ext cx="5168452" cy="5168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85332C-A4A6-6C4A-AF87-9A1FC721417F}"/>
              </a:ext>
            </a:extLst>
          </p:cNvPr>
          <p:cNvSpPr txBox="1"/>
          <p:nvPr/>
        </p:nvSpPr>
        <p:spPr>
          <a:xfrm>
            <a:off x="491627" y="1772816"/>
            <a:ext cx="2191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are shown for network edge detection as the prior probabilities of 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edges</a:t>
            </a:r>
            <a:r>
              <a:rPr lang="en-US" dirty="0"/>
              <a:t> (only) are altered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Next Step after Genome-Wide Association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77" y="1670142"/>
            <a:ext cx="8534268" cy="259563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There is increasing interest in exploring the </a:t>
            </a:r>
            <a:r>
              <a:rPr lang="en-GB" dirty="0">
                <a:solidFill>
                  <a:srgbClr val="0000FF"/>
                </a:solidFill>
              </a:rPr>
              <a:t>mechanism</a:t>
            </a:r>
            <a:r>
              <a:rPr lang="en-GB" dirty="0"/>
              <a:t> behind these associations using causal modelling </a:t>
            </a:r>
            <a:r>
              <a:rPr lang="en-GB" dirty="0" smtClean="0"/>
              <a:t>techniques 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ncluding </a:t>
            </a:r>
            <a:r>
              <a:rPr lang="en-GB" dirty="0"/>
              <a:t>approaches based on </a:t>
            </a:r>
            <a:r>
              <a:rPr lang="en-GB" dirty="0">
                <a:solidFill>
                  <a:srgbClr val="0000FF"/>
                </a:solidFill>
              </a:rPr>
              <a:t>Mendelian Randomisation </a:t>
            </a:r>
            <a:r>
              <a:rPr lang="en-GB" dirty="0"/>
              <a:t>(MR)</a:t>
            </a:r>
          </a:p>
          <a:p>
            <a:endParaRPr lang="en-GB" sz="2100" dirty="0"/>
          </a:p>
          <a:p>
            <a:pPr lvl="1"/>
            <a:r>
              <a:rPr lang="en-GB" dirty="0"/>
              <a:t>Enabled by the fact that SNPs can be considered as genetic instruments/causal anchors which are assigned at birth</a:t>
            </a:r>
          </a:p>
        </p:txBody>
      </p:sp>
      <p:sp>
        <p:nvSpPr>
          <p:cNvPr id="7" name="Oval 6"/>
          <p:cNvSpPr/>
          <p:nvPr/>
        </p:nvSpPr>
        <p:spPr>
          <a:xfrm>
            <a:off x="657213" y="4594378"/>
            <a:ext cx="1467140" cy="145177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SNP</a:t>
            </a:r>
          </a:p>
        </p:txBody>
      </p:sp>
      <p:sp>
        <p:nvSpPr>
          <p:cNvPr id="8" name="Oval 7"/>
          <p:cNvSpPr/>
          <p:nvPr/>
        </p:nvSpPr>
        <p:spPr>
          <a:xfrm>
            <a:off x="6156176" y="4991667"/>
            <a:ext cx="2835292" cy="6572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Phenotype</a:t>
            </a:r>
          </a:p>
        </p:txBody>
      </p:sp>
      <p:cxnSp>
        <p:nvCxnSpPr>
          <p:cNvPr id="9" name="Straight Arrow Connector 8"/>
          <p:cNvCxnSpPr>
            <a:stCxn id="7" idx="6"/>
            <a:endCxn id="11" idx="2"/>
          </p:cNvCxnSpPr>
          <p:nvPr/>
        </p:nvCxnSpPr>
        <p:spPr>
          <a:xfrm>
            <a:off x="2124353" y="5320267"/>
            <a:ext cx="6281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4790939" y="5320267"/>
            <a:ext cx="1365237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52528" y="4726823"/>
            <a:ext cx="2835292" cy="118688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Gene Expression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1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C910-2E71-CA4E-8FAC-4DD13F7C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12" y="126391"/>
            <a:ext cx="8229600" cy="1143000"/>
          </a:xfrm>
        </p:spPr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regmed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25041"/>
            <a:ext cx="3994572" cy="3496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59321"/>
            <a:ext cx="4592138" cy="32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84EB-E4A5-F349-AD38-9C9F37DA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64" y="260648"/>
            <a:ext cx="8820472" cy="1143000"/>
          </a:xfrm>
        </p:spPr>
        <p:txBody>
          <a:bodyPr>
            <a:normAutofit/>
          </a:bodyPr>
          <a:lstStyle/>
          <a:p>
            <a:r>
              <a:rPr lang="en-US" dirty="0"/>
              <a:t>Application to </a:t>
            </a:r>
            <a:r>
              <a:rPr lang="en-US" dirty="0" smtClean="0"/>
              <a:t>DIRECT data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3C8DC-B248-1648-9D0C-01EEE9172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064" y="1484784"/>
            <a:ext cx="8811598" cy="6037965"/>
          </a:xfrm>
        </p:spPr>
        <p:txBody>
          <a:bodyPr>
            <a:normAutofit fontScale="32500" lnSpcReduction="20000"/>
          </a:bodyPr>
          <a:lstStyle/>
          <a:p>
            <a:r>
              <a:rPr lang="en-GB" sz="6200" dirty="0"/>
              <a:t>The initial dataset consisted of over 16,000 variables including gene expression, protein, metabolite and clinical variables plus over 9 million SNP </a:t>
            </a:r>
            <a:r>
              <a:rPr lang="en-GB" sz="6200" dirty="0" smtClean="0"/>
              <a:t>variables.</a:t>
            </a:r>
          </a:p>
          <a:p>
            <a:pPr lvl="1"/>
            <a:r>
              <a:rPr lang="en-GB" sz="5800" dirty="0" smtClean="0"/>
              <a:t>This </a:t>
            </a:r>
            <a:r>
              <a:rPr lang="en-GB" sz="5800" dirty="0"/>
              <a:t>is too many variables for Bayesian network analyses due to computational limitations and interpretation of the many resultant falsely identified </a:t>
            </a:r>
            <a:r>
              <a:rPr lang="en-GB" sz="5800" dirty="0" smtClean="0"/>
              <a:t>edges.</a:t>
            </a:r>
          </a:p>
          <a:p>
            <a:pPr lvl="1"/>
            <a:endParaRPr lang="en-GB" sz="6200" dirty="0" smtClean="0"/>
          </a:p>
          <a:p>
            <a:r>
              <a:rPr lang="en-GB" sz="6200" dirty="0" smtClean="0"/>
              <a:t>The </a:t>
            </a:r>
            <a:r>
              <a:rPr lang="en-GB" sz="6200" dirty="0"/>
              <a:t>dataset was therefore reduced to a dataset with </a:t>
            </a:r>
            <a:r>
              <a:rPr lang="en-GB" sz="6200" dirty="0" smtClean="0"/>
              <a:t>261 variables.</a:t>
            </a:r>
          </a:p>
          <a:p>
            <a:pPr lvl="1"/>
            <a:r>
              <a:rPr lang="en-GB" sz="5800" dirty="0" smtClean="0"/>
              <a:t>Genome </a:t>
            </a:r>
            <a:r>
              <a:rPr lang="en-GB" sz="5800" dirty="0"/>
              <a:t>wide association analyses were performed to identify SNPs for the metabolites and proteins. This set of SNPs was then used to </a:t>
            </a:r>
            <a:r>
              <a:rPr lang="en-GB" sz="5800" dirty="0" smtClean="0"/>
              <a:t>perform </a:t>
            </a:r>
            <a:r>
              <a:rPr lang="en-GB" sz="5800" dirty="0"/>
              <a:t>association analysis to identify gene expression variables of interest</a:t>
            </a:r>
            <a:r>
              <a:rPr lang="en-GB" sz="5800" dirty="0" smtClean="0"/>
              <a:t>.</a:t>
            </a:r>
          </a:p>
          <a:p>
            <a:endParaRPr lang="en-GB" sz="6200" dirty="0"/>
          </a:p>
          <a:p>
            <a:r>
              <a:rPr lang="en-GB" sz="6200" dirty="0"/>
              <a:t>The retained SNPs were collated into 121 allele score variables</a:t>
            </a:r>
            <a:r>
              <a:rPr lang="en-GB" sz="6200" dirty="0" smtClean="0"/>
              <a:t>.</a:t>
            </a:r>
          </a:p>
          <a:p>
            <a:endParaRPr lang="en-GB" sz="6200" dirty="0"/>
          </a:p>
          <a:p>
            <a:r>
              <a:rPr lang="en-GB" sz="6200" dirty="0"/>
              <a:t>The BMI variable also had an allele score variable created</a:t>
            </a:r>
            <a:r>
              <a:rPr lang="en-GB" sz="6200" dirty="0" smtClean="0"/>
              <a:t>.</a:t>
            </a:r>
            <a:endParaRPr lang="en-GB" sz="6200" dirty="0"/>
          </a:p>
          <a:p>
            <a:endParaRPr lang="en-GB" sz="6200" dirty="0"/>
          </a:p>
          <a:p>
            <a:r>
              <a:rPr lang="en-GB" sz="6200" dirty="0"/>
              <a:t>Allele score variables </a:t>
            </a:r>
            <a:r>
              <a:rPr lang="en-GB" sz="6200"/>
              <a:t>were </a:t>
            </a:r>
            <a:r>
              <a:rPr lang="en-GB" sz="6200" smtClean="0"/>
              <a:t>constrained </a:t>
            </a:r>
            <a:r>
              <a:rPr lang="en-GB" sz="6200" dirty="0"/>
              <a:t>to only be parents of the corresponding metabolite, protein, gene expression or BMI variable.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A4DC-1ED0-6C4A-9CB6-9A3E3C06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06" y="116632"/>
            <a:ext cx="8229600" cy="1143000"/>
          </a:xfrm>
        </p:spPr>
        <p:txBody>
          <a:bodyPr/>
          <a:lstStyle/>
          <a:p>
            <a:r>
              <a:rPr lang="en-US" dirty="0" smtClean="0"/>
              <a:t>Missing data pattern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9FE1B5-05AB-0A0B-1CF3-6347B83E2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1399215"/>
            <a:ext cx="3803776" cy="5105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15" y="1829372"/>
            <a:ext cx="1704127" cy="174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CA8C-4C54-024D-AD0B-1A790575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Resulting network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3989039"/>
          </a:xfrm>
        </p:spPr>
        <p:txBody>
          <a:bodyPr/>
          <a:lstStyle/>
          <a:p>
            <a:r>
              <a:rPr lang="en-GB" sz="1800" dirty="0"/>
              <a:t>The network below shows a fitted average BN with all variables (strength threshold 0.5).</a:t>
            </a:r>
          </a:p>
          <a:p>
            <a:r>
              <a:rPr lang="en-GB" sz="1800" dirty="0"/>
              <a:t>Edges are labelled with probabilities of existence and direction (in brackets).</a:t>
            </a:r>
          </a:p>
          <a:p>
            <a:r>
              <a:rPr lang="en-GB" sz="1800" dirty="0"/>
              <a:t>The thickness of the edges is proportional to the strength of the edge</a:t>
            </a:r>
            <a:r>
              <a:rPr lang="en-GB" sz="1800" dirty="0" smtClean="0"/>
              <a:t>.</a:t>
            </a:r>
          </a:p>
          <a:p>
            <a:endParaRPr lang="en-GB" sz="1800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13" y="2204865"/>
            <a:ext cx="1337145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25" y="2204865"/>
            <a:ext cx="6943250" cy="42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CA8C-4C54-024D-AD0B-1A790575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0" y="55956"/>
            <a:ext cx="8984795" cy="1143000"/>
          </a:xfrm>
        </p:spPr>
        <p:txBody>
          <a:bodyPr/>
          <a:lstStyle/>
          <a:p>
            <a:r>
              <a:rPr lang="en-US" dirty="0" smtClean="0"/>
              <a:t>Sub-network (Markov blanket) for T2D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3989039"/>
          </a:xfrm>
        </p:spPr>
        <p:txBody>
          <a:bodyPr/>
          <a:lstStyle/>
          <a:p>
            <a:endParaRPr lang="en-GB" sz="18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E4EC8-11C1-A97B-7DAE-D7D0F0CE7D06}"/>
              </a:ext>
            </a:extLst>
          </p:cNvPr>
          <p:cNvSpPr txBox="1"/>
          <p:nvPr/>
        </p:nvSpPr>
        <p:spPr>
          <a:xfrm>
            <a:off x="611560" y="6033184"/>
            <a:ext cx="710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Markov blanket for </a:t>
            </a:r>
            <a:r>
              <a:rPr lang="en-GB" dirty="0" smtClean="0"/>
              <a:t>type 2 diabetes diagnosis taken </a:t>
            </a:r>
            <a:r>
              <a:rPr lang="en-GB" dirty="0"/>
              <a:t>from the average </a:t>
            </a:r>
            <a:r>
              <a:rPr lang="en-GB" dirty="0" smtClean="0"/>
              <a:t>Bayesian network </a:t>
            </a:r>
            <a:r>
              <a:rPr lang="en-GB" dirty="0"/>
              <a:t>with an edge threshold of </a:t>
            </a:r>
            <a:r>
              <a:rPr lang="en-GB" dirty="0" smtClean="0"/>
              <a:t>0.52.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630602" cy="40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CA8C-4C54-024D-AD0B-1A790575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143000"/>
          </a:xfrm>
        </p:spPr>
        <p:txBody>
          <a:bodyPr/>
          <a:lstStyle/>
          <a:p>
            <a:r>
              <a:rPr lang="en-US" dirty="0" smtClean="0"/>
              <a:t>Sub-network (Markov blanket) for BMI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3989039"/>
          </a:xfrm>
        </p:spPr>
        <p:txBody>
          <a:bodyPr/>
          <a:lstStyle/>
          <a:p>
            <a:endParaRPr lang="en-GB" sz="18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E4EC8-11C1-A97B-7DAE-D7D0F0CE7D06}"/>
              </a:ext>
            </a:extLst>
          </p:cNvPr>
          <p:cNvSpPr txBox="1"/>
          <p:nvPr/>
        </p:nvSpPr>
        <p:spPr>
          <a:xfrm>
            <a:off x="611560" y="6033184"/>
            <a:ext cx="710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Markov blanket for </a:t>
            </a:r>
            <a:r>
              <a:rPr lang="en-GB" dirty="0" smtClean="0"/>
              <a:t>BMI taken </a:t>
            </a:r>
            <a:r>
              <a:rPr lang="en-GB" dirty="0"/>
              <a:t>from the average </a:t>
            </a:r>
            <a:r>
              <a:rPr lang="en-GB" dirty="0" smtClean="0"/>
              <a:t>Bayesian network </a:t>
            </a:r>
            <a:r>
              <a:rPr lang="en-GB" dirty="0"/>
              <a:t>with an edge threshold of </a:t>
            </a:r>
            <a:r>
              <a:rPr lang="en-GB" dirty="0" smtClean="0"/>
              <a:t>0.85.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56933"/>
            <a:ext cx="6948264" cy="42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CA8C-4C54-024D-AD0B-1A790575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91" y="247645"/>
            <a:ext cx="7992888" cy="1143000"/>
          </a:xfrm>
        </p:spPr>
        <p:txBody>
          <a:bodyPr/>
          <a:lstStyle/>
          <a:p>
            <a:r>
              <a:rPr lang="en-US" dirty="0" smtClean="0"/>
              <a:t>Sub-network (Markov blanket) for liver fat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3989039"/>
          </a:xfrm>
        </p:spPr>
        <p:txBody>
          <a:bodyPr/>
          <a:lstStyle/>
          <a:p>
            <a:endParaRPr lang="en-GB" sz="18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E4EC8-11C1-A97B-7DAE-D7D0F0CE7D06}"/>
              </a:ext>
            </a:extLst>
          </p:cNvPr>
          <p:cNvSpPr txBox="1"/>
          <p:nvPr/>
        </p:nvSpPr>
        <p:spPr>
          <a:xfrm>
            <a:off x="611560" y="6033184"/>
            <a:ext cx="710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Markov blanket for </a:t>
            </a:r>
            <a:r>
              <a:rPr lang="en-GB" dirty="0" smtClean="0"/>
              <a:t>liver fat taken </a:t>
            </a:r>
            <a:r>
              <a:rPr lang="en-GB" dirty="0"/>
              <a:t>from the average </a:t>
            </a:r>
            <a:r>
              <a:rPr lang="en-GB" dirty="0" smtClean="0"/>
              <a:t>Bayesian network </a:t>
            </a:r>
            <a:r>
              <a:rPr lang="en-GB" dirty="0"/>
              <a:t>with an edge threshold of </a:t>
            </a:r>
            <a:r>
              <a:rPr lang="en-GB" dirty="0" smtClean="0"/>
              <a:t>0.85.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770103"/>
            <a:ext cx="6480721" cy="41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56155"/>
            <a:ext cx="8712968" cy="5069160"/>
          </a:xfrm>
        </p:spPr>
        <p:txBody>
          <a:bodyPr>
            <a:noAutofit/>
          </a:bodyPr>
          <a:lstStyle/>
          <a:p>
            <a:r>
              <a:rPr lang="en-GB" sz="2000" dirty="0"/>
              <a:t>Nearest Neighbour imputation can be used to impute data for Bayesian Network analyses, while preserving the data structure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/>
              <a:t>Network uncertainty can be accounted for by taking a new single 90% subsample of data to inform the imputation for every individual with missing data</a:t>
            </a:r>
          </a:p>
          <a:p>
            <a:pPr lvl="1"/>
            <a:r>
              <a:rPr lang="en-GB" sz="2000" dirty="0"/>
              <a:t>(either from those with complete data, or else randomly imputed)</a:t>
            </a:r>
          </a:p>
          <a:p>
            <a:pPr lvl="1"/>
            <a:r>
              <a:rPr lang="en-GB" sz="2000" dirty="0"/>
              <a:t>and by then fitting a network to this subsample, informing the choice of variables to be used for the NN </a:t>
            </a:r>
            <a:r>
              <a:rPr lang="en-GB" sz="2000" dirty="0" smtClean="0"/>
              <a:t>assignment</a:t>
            </a:r>
          </a:p>
          <a:p>
            <a:pPr lvl="1"/>
            <a:endParaRPr lang="en-GB" sz="2000" dirty="0"/>
          </a:p>
          <a:p>
            <a:r>
              <a:rPr lang="en-GB" sz="2000" dirty="0"/>
              <a:t>Once the missing data has been imputed, a best-fit </a:t>
            </a:r>
            <a:r>
              <a:rPr lang="en-GB" sz="2000" dirty="0" smtClean="0"/>
              <a:t>(</a:t>
            </a:r>
            <a:r>
              <a:rPr lang="en-GB" sz="2000" dirty="0"/>
              <a:t>or average) BN can be estimated in the usual </a:t>
            </a:r>
            <a:r>
              <a:rPr lang="en-GB" sz="2000" dirty="0" smtClean="0"/>
              <a:t>way</a:t>
            </a:r>
          </a:p>
          <a:p>
            <a:endParaRPr lang="en-GB" sz="2000" dirty="0"/>
          </a:p>
          <a:p>
            <a:r>
              <a:rPr lang="en-GB" sz="2000" dirty="0"/>
              <a:t>For this purpose, our method performs competitively with, or better than, alternative imputation approaches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6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944"/>
            <a:ext cx="8229600" cy="1143000"/>
          </a:xfrm>
        </p:spPr>
        <p:txBody>
          <a:bodyPr/>
          <a:lstStyle/>
          <a:p>
            <a:r>
              <a:rPr lang="en-GB" dirty="0" err="1"/>
              <a:t>BayesNetty</a:t>
            </a:r>
            <a:r>
              <a:rPr lang="en-GB" dirty="0"/>
              <a:t>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003232" cy="115212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Howey et al. (</a:t>
            </a:r>
            <a:r>
              <a:rPr lang="en-GB" dirty="0"/>
              <a:t>2020) </a:t>
            </a:r>
            <a:r>
              <a:rPr lang="en-GB" dirty="0" err="1"/>
              <a:t>PLoS</a:t>
            </a:r>
            <a:r>
              <a:rPr lang="en-GB" dirty="0"/>
              <a:t> </a:t>
            </a:r>
            <a:r>
              <a:rPr lang="en-GB" dirty="0" smtClean="0"/>
              <a:t>Genet 16(3</a:t>
            </a:r>
            <a:r>
              <a:rPr lang="en-GB" dirty="0"/>
              <a:t>):e1008198</a:t>
            </a:r>
            <a:endParaRPr lang="en-GB" dirty="0" smtClean="0"/>
          </a:p>
          <a:p>
            <a:r>
              <a:rPr lang="en-GB" dirty="0" smtClean="0"/>
              <a:t>Howey et al. (2021)</a:t>
            </a:r>
            <a:r>
              <a:rPr lang="en-GB" dirty="0"/>
              <a:t> </a:t>
            </a:r>
            <a:r>
              <a:rPr lang="en-GB" dirty="0" err="1"/>
              <a:t>PLoS</a:t>
            </a:r>
            <a:r>
              <a:rPr lang="en-GB" dirty="0"/>
              <a:t> </a:t>
            </a:r>
            <a:r>
              <a:rPr lang="en-GB" dirty="0" smtClean="0"/>
              <a:t>Genet 17(9</a:t>
            </a:r>
            <a:r>
              <a:rPr lang="en-GB" dirty="0"/>
              <a:t>):</a:t>
            </a:r>
            <a:r>
              <a:rPr lang="en-GB" dirty="0" smtClean="0"/>
              <a:t>e1009811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70013"/>
            <a:ext cx="6131138" cy="36630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5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266814"/>
            <a:ext cx="6480720" cy="3240360"/>
          </a:xfrm>
        </p:spPr>
        <p:txBody>
          <a:bodyPr>
            <a:normAutofit/>
          </a:bodyPr>
          <a:lstStyle/>
          <a:p>
            <a:r>
              <a:rPr lang="en-GB" sz="2800" dirty="0" err="1"/>
              <a:t>Wellcome</a:t>
            </a:r>
            <a:r>
              <a:rPr lang="en-GB" sz="2800" dirty="0"/>
              <a:t> Trust (grant references 102858/Z/13/Z and 219424/Z/19/Z)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Ana </a:t>
            </a:r>
            <a:r>
              <a:rPr lang="en-GB" sz="2800" dirty="0"/>
              <a:t>Viñuela for providing us with </a:t>
            </a:r>
            <a:r>
              <a:rPr lang="en-GB" sz="2800" dirty="0" smtClean="0"/>
              <a:t>access to the DIRECT </a:t>
            </a:r>
            <a:r>
              <a:rPr lang="en-GB" sz="2800" dirty="0"/>
              <a:t>data 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66814"/>
            <a:ext cx="810654" cy="8106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Next Step after Genome-Wide Association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r>
              <a:rPr lang="en-GB" dirty="0"/>
              <a:t>Causal modelling with many variables:</a:t>
            </a:r>
          </a:p>
        </p:txBody>
      </p:sp>
      <p:sp>
        <p:nvSpPr>
          <p:cNvPr id="6" name="Oval 5"/>
          <p:cNvSpPr/>
          <p:nvPr/>
        </p:nvSpPr>
        <p:spPr>
          <a:xfrm>
            <a:off x="3851920" y="3933056"/>
            <a:ext cx="939019" cy="8757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28454" y="2889791"/>
            <a:ext cx="1467140" cy="145177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SNP1</a:t>
            </a:r>
          </a:p>
        </p:txBody>
      </p:sp>
      <p:sp>
        <p:nvSpPr>
          <p:cNvPr id="8" name="Oval 7"/>
          <p:cNvSpPr/>
          <p:nvPr/>
        </p:nvSpPr>
        <p:spPr>
          <a:xfrm>
            <a:off x="5724128" y="4149079"/>
            <a:ext cx="3267340" cy="55043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Phenotype 1</a:t>
            </a:r>
          </a:p>
        </p:txBody>
      </p:sp>
      <p:cxnSp>
        <p:nvCxnSpPr>
          <p:cNvPr id="9" name="Straight Arrow Connector 8"/>
          <p:cNvCxnSpPr>
            <a:stCxn id="7" idx="6"/>
            <a:endCxn id="6" idx="2"/>
          </p:cNvCxnSpPr>
          <p:nvPr/>
        </p:nvCxnSpPr>
        <p:spPr>
          <a:xfrm>
            <a:off x="2195594" y="3615680"/>
            <a:ext cx="1656326" cy="7552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2"/>
            <a:endCxn id="6" idx="6"/>
          </p:cNvCxnSpPr>
          <p:nvPr/>
        </p:nvCxnSpPr>
        <p:spPr>
          <a:xfrm flipH="1" flipV="1">
            <a:off x="4790939" y="4370913"/>
            <a:ext cx="933189" cy="5338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36288" y="5096802"/>
            <a:ext cx="3267340" cy="55043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Phenotype 2</a:t>
            </a:r>
          </a:p>
        </p:txBody>
      </p:sp>
      <p:sp>
        <p:nvSpPr>
          <p:cNvPr id="13" name="Oval 12"/>
          <p:cNvSpPr/>
          <p:nvPr/>
        </p:nvSpPr>
        <p:spPr>
          <a:xfrm>
            <a:off x="611560" y="4646129"/>
            <a:ext cx="1467140" cy="145177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SNP2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78700" y="5451536"/>
            <a:ext cx="1485188" cy="19569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63888" y="5233456"/>
            <a:ext cx="939019" cy="8757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Y</a:t>
            </a:r>
          </a:p>
        </p:txBody>
      </p:sp>
      <p:sp>
        <p:nvSpPr>
          <p:cNvPr id="17" name="Oval 16"/>
          <p:cNvSpPr/>
          <p:nvPr/>
        </p:nvSpPr>
        <p:spPr>
          <a:xfrm>
            <a:off x="7020272" y="2343072"/>
            <a:ext cx="939019" cy="8757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A</a:t>
            </a:r>
          </a:p>
        </p:txBody>
      </p:sp>
      <p:sp>
        <p:nvSpPr>
          <p:cNvPr id="18" name="Oval 17"/>
          <p:cNvSpPr/>
          <p:nvPr/>
        </p:nvSpPr>
        <p:spPr>
          <a:xfrm>
            <a:off x="5004048" y="2596311"/>
            <a:ext cx="939019" cy="8757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B</a:t>
            </a:r>
          </a:p>
        </p:txBody>
      </p:sp>
      <p:sp>
        <p:nvSpPr>
          <p:cNvPr id="19" name="Oval 18"/>
          <p:cNvSpPr/>
          <p:nvPr/>
        </p:nvSpPr>
        <p:spPr>
          <a:xfrm>
            <a:off x="5336971" y="5881885"/>
            <a:ext cx="939019" cy="8757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C</a:t>
            </a:r>
          </a:p>
        </p:txBody>
      </p:sp>
      <p:cxnSp>
        <p:nvCxnSpPr>
          <p:cNvPr id="20" name="Straight Arrow Connector 19"/>
          <p:cNvCxnSpPr>
            <a:stCxn id="12" idx="2"/>
          </p:cNvCxnSpPr>
          <p:nvPr/>
        </p:nvCxnSpPr>
        <p:spPr>
          <a:xfrm flipH="1">
            <a:off x="4502908" y="5372019"/>
            <a:ext cx="1233380" cy="30894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473696" y="3219793"/>
            <a:ext cx="16085" cy="90110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951109" y="2906441"/>
            <a:ext cx="1069163" cy="12551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275990" y="4699512"/>
            <a:ext cx="625570" cy="46004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5"/>
            <a:endCxn id="19" idx="2"/>
          </p:cNvCxnSpPr>
          <p:nvPr/>
        </p:nvCxnSpPr>
        <p:spPr>
          <a:xfrm>
            <a:off x="4365391" y="5980925"/>
            <a:ext cx="971580" cy="33881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3640FB3-8413-AD44-8ACD-029AC4AB4B91}"/>
              </a:ext>
            </a:extLst>
          </p:cNvPr>
          <p:cNvSpPr/>
          <p:nvPr/>
        </p:nvSpPr>
        <p:spPr>
          <a:xfrm>
            <a:off x="7087078" y="5945988"/>
            <a:ext cx="939019" cy="87571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50" dirty="0"/>
              <a:t>D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D53CA3-01D4-FC48-AD4F-9590E3FB41D9}"/>
              </a:ext>
            </a:extLst>
          </p:cNvPr>
          <p:cNvCxnSpPr>
            <a:cxnSpLocks/>
          </p:cNvCxnSpPr>
          <p:nvPr/>
        </p:nvCxnSpPr>
        <p:spPr>
          <a:xfrm flipV="1">
            <a:off x="7540502" y="5671313"/>
            <a:ext cx="16085" cy="30573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99" y="4445407"/>
            <a:ext cx="8229600" cy="2079937"/>
          </a:xfrm>
        </p:spPr>
        <p:txBody>
          <a:bodyPr>
            <a:normAutofit/>
          </a:bodyPr>
          <a:lstStyle/>
          <a:p>
            <a:r>
              <a:rPr lang="en-GB" dirty="0"/>
              <a:t>With the use of </a:t>
            </a:r>
            <a:r>
              <a:rPr lang="en-GB" b="1" i="1" dirty="0">
                <a:solidFill>
                  <a:srgbClr val="0000FF"/>
                </a:solidFill>
              </a:rPr>
              <a:t>Bayesian networks</a:t>
            </a:r>
            <a:r>
              <a:rPr lang="en-GB" dirty="0"/>
              <a:t>, many variables can be modelled simultaneously in an exploratory manner.</a:t>
            </a:r>
          </a:p>
        </p:txBody>
      </p:sp>
      <p:sp>
        <p:nvSpPr>
          <p:cNvPr id="9" name="Oval 8"/>
          <p:cNvSpPr/>
          <p:nvPr/>
        </p:nvSpPr>
        <p:spPr>
          <a:xfrm>
            <a:off x="8100392" y="3182210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B</a:t>
            </a:r>
          </a:p>
        </p:txBody>
      </p:sp>
      <p:sp>
        <p:nvSpPr>
          <p:cNvPr id="10" name="Oval 9"/>
          <p:cNvSpPr/>
          <p:nvPr/>
        </p:nvSpPr>
        <p:spPr>
          <a:xfrm>
            <a:off x="7146248" y="2393888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A</a:t>
            </a:r>
          </a:p>
        </p:txBody>
      </p:sp>
      <p:cxnSp>
        <p:nvCxnSpPr>
          <p:cNvPr id="12" name="Straight Arrow Connector 11"/>
          <p:cNvCxnSpPr>
            <a:stCxn id="10" idx="4"/>
            <a:endCxn id="9" idx="1"/>
          </p:cNvCxnSpPr>
          <p:nvPr/>
        </p:nvCxnSpPr>
        <p:spPr>
          <a:xfrm>
            <a:off x="7359898" y="2834431"/>
            <a:ext cx="803070" cy="412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05779" y="3420505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C</a:t>
            </a:r>
          </a:p>
        </p:txBody>
      </p:sp>
      <p:cxnSp>
        <p:nvCxnSpPr>
          <p:cNvPr id="14" name="Straight Arrow Connector 13"/>
          <p:cNvCxnSpPr>
            <a:stCxn id="15" idx="5"/>
            <a:endCxn id="18" idx="1"/>
          </p:cNvCxnSpPr>
          <p:nvPr/>
        </p:nvCxnSpPr>
        <p:spPr>
          <a:xfrm>
            <a:off x="7889381" y="1887228"/>
            <a:ext cx="322668" cy="563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24658" y="1511201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Z</a:t>
            </a:r>
          </a:p>
        </p:txBody>
      </p:sp>
      <p:cxnSp>
        <p:nvCxnSpPr>
          <p:cNvPr id="16" name="Straight Arrow Connector 15"/>
          <p:cNvCxnSpPr>
            <a:stCxn id="15" idx="3"/>
            <a:endCxn id="13" idx="0"/>
          </p:cNvCxnSpPr>
          <p:nvPr/>
        </p:nvCxnSpPr>
        <p:spPr>
          <a:xfrm flipH="1">
            <a:off x="6019429" y="1887228"/>
            <a:ext cx="1567805" cy="15332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4"/>
            <a:endCxn id="10" idx="0"/>
          </p:cNvCxnSpPr>
          <p:nvPr/>
        </p:nvCxnSpPr>
        <p:spPr>
          <a:xfrm flipH="1">
            <a:off x="7359898" y="1951744"/>
            <a:ext cx="378410" cy="442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8149473" y="2386322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Y</a:t>
            </a:r>
          </a:p>
        </p:txBody>
      </p:sp>
      <p:cxnSp>
        <p:nvCxnSpPr>
          <p:cNvPr id="19" name="Straight Arrow Connector 18"/>
          <p:cNvCxnSpPr>
            <a:stCxn id="10" idx="3"/>
            <a:endCxn id="13" idx="7"/>
          </p:cNvCxnSpPr>
          <p:nvPr/>
        </p:nvCxnSpPr>
        <p:spPr>
          <a:xfrm flipH="1">
            <a:off x="6170502" y="2769915"/>
            <a:ext cx="1038322" cy="715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2"/>
            <a:endCxn id="10" idx="7"/>
          </p:cNvCxnSpPr>
          <p:nvPr/>
        </p:nvCxnSpPr>
        <p:spPr>
          <a:xfrm flipH="1" flipV="1">
            <a:off x="7510971" y="2458404"/>
            <a:ext cx="638502" cy="148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386064" y="2932514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620499" y="2527062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A</a:t>
            </a:r>
          </a:p>
        </p:txBody>
      </p:sp>
      <p:sp>
        <p:nvSpPr>
          <p:cNvPr id="33" name="Oval 32"/>
          <p:cNvSpPr/>
          <p:nvPr/>
        </p:nvSpPr>
        <p:spPr>
          <a:xfrm>
            <a:off x="596037" y="3261592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C</a:t>
            </a:r>
          </a:p>
        </p:txBody>
      </p:sp>
      <p:sp>
        <p:nvSpPr>
          <p:cNvPr id="34" name="Oval 33"/>
          <p:cNvSpPr/>
          <p:nvPr/>
        </p:nvSpPr>
        <p:spPr>
          <a:xfrm>
            <a:off x="1610037" y="2312227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Z</a:t>
            </a:r>
          </a:p>
        </p:txBody>
      </p:sp>
      <p:sp>
        <p:nvSpPr>
          <p:cNvPr id="35" name="Oval 34"/>
          <p:cNvSpPr/>
          <p:nvPr/>
        </p:nvSpPr>
        <p:spPr>
          <a:xfrm>
            <a:off x="1937979" y="3272686"/>
            <a:ext cx="427299" cy="4405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7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73472 0.0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6" y="18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71371 -0.01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77" y="-9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56979 0.02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90" y="1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64513 -0.1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57" y="-5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68212 -0.12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97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8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 BN comprises a Directed Acyclic Graph (DAG), with an accompanying probability distribution </a:t>
            </a:r>
          </a:p>
          <a:p>
            <a:pPr lvl="1"/>
            <a:r>
              <a:rPr lang="en-GB" dirty="0"/>
              <a:t>Modelling the distribution of the </a:t>
            </a:r>
            <a:r>
              <a:rPr lang="en-GB" b="1" i="1" dirty="0">
                <a:solidFill>
                  <a:srgbClr val="0000FF"/>
                </a:solidFill>
              </a:rPr>
              <a:t>child nodes </a:t>
            </a:r>
            <a:r>
              <a:rPr lang="en-GB" dirty="0"/>
              <a:t>(variables), conditional on their </a:t>
            </a:r>
            <a:r>
              <a:rPr lang="en-GB" b="1" i="1" dirty="0">
                <a:solidFill>
                  <a:srgbClr val="0000FF"/>
                </a:solidFill>
              </a:rPr>
              <a:t>parent nodes</a:t>
            </a:r>
          </a:p>
          <a:p>
            <a:endParaRPr lang="en-GB" dirty="0"/>
          </a:p>
          <a:p>
            <a:r>
              <a:rPr lang="en-GB" dirty="0"/>
              <a:t>Given data, we can calculate a </a:t>
            </a:r>
            <a:r>
              <a:rPr lang="en-GB" b="1" i="1" dirty="0">
                <a:solidFill>
                  <a:srgbClr val="0000FF"/>
                </a:solidFill>
              </a:rPr>
              <a:t>score</a:t>
            </a:r>
            <a:r>
              <a:rPr lang="en-GB" dirty="0"/>
              <a:t> (typically based on the </a:t>
            </a:r>
            <a:r>
              <a:rPr lang="en-GB" dirty="0" smtClean="0"/>
              <a:t>likelihood, </a:t>
            </a:r>
            <a:r>
              <a:rPr lang="en-GB" dirty="0"/>
              <a:t>or a function of the likelihood,  e.g. AIC or BIC) representing how well any particular network fits the data.</a:t>
            </a:r>
          </a:p>
          <a:p>
            <a:endParaRPr lang="en-GB" dirty="0"/>
          </a:p>
          <a:p>
            <a:r>
              <a:rPr lang="en-GB" dirty="0"/>
              <a:t>Can search through network space to find the </a:t>
            </a:r>
            <a:r>
              <a:rPr lang="en-GB" b="1" i="1" dirty="0">
                <a:solidFill>
                  <a:srgbClr val="0000FF"/>
                </a:solidFill>
              </a:rPr>
              <a:t>best-fit</a:t>
            </a:r>
            <a:r>
              <a:rPr lang="en-GB" dirty="0"/>
              <a:t> network, or else use a bootstrapping (with replacement) technique to calculate the </a:t>
            </a:r>
            <a:r>
              <a:rPr lang="en-GB" b="1" i="1" dirty="0">
                <a:solidFill>
                  <a:srgbClr val="0000FF"/>
                </a:solidFill>
              </a:rPr>
              <a:t>average best-fit network</a:t>
            </a:r>
          </a:p>
          <a:p>
            <a:pPr lvl="1"/>
            <a:r>
              <a:rPr lang="en-GB" dirty="0"/>
              <a:t>Averaging over the best fit network </a:t>
            </a:r>
            <a:r>
              <a:rPr lang="en-GB" dirty="0" smtClean="0"/>
              <a:t>obtained from </a:t>
            </a:r>
            <a:r>
              <a:rPr lang="en-GB" dirty="0"/>
              <a:t>each bootstrap sample of the data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BNs and causality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It has recently become popular to emphasize that, strictly speaking, BNs are defined purely in terms of their encoding of </a:t>
            </a:r>
            <a:r>
              <a:rPr lang="en-GB" b="1" i="1" dirty="0">
                <a:solidFill>
                  <a:srgbClr val="0000FF"/>
                </a:solidFill>
              </a:rPr>
              <a:t>conditional independence relationships </a:t>
            </a:r>
            <a:r>
              <a:rPr lang="en-GB" dirty="0"/>
              <a:t>between variables </a:t>
            </a:r>
          </a:p>
          <a:p>
            <a:endParaRPr lang="en-GB" sz="2200" dirty="0"/>
          </a:p>
          <a:p>
            <a:pPr lvl="1"/>
            <a:r>
              <a:rPr lang="en-GB" dirty="0"/>
              <a:t>Without any implication that these should represent </a:t>
            </a:r>
            <a:r>
              <a:rPr lang="en-GB" b="1" i="1" dirty="0">
                <a:solidFill>
                  <a:srgbClr val="0000FF"/>
                </a:solidFill>
              </a:rPr>
              <a:t>causal</a:t>
            </a:r>
            <a:r>
              <a:rPr lang="en-GB" dirty="0"/>
              <a:t> </a:t>
            </a:r>
            <a:r>
              <a:rPr lang="en-GB" b="1" i="1" dirty="0">
                <a:solidFill>
                  <a:srgbClr val="0000FF"/>
                </a:solidFill>
              </a:rPr>
              <a:t>relationships</a:t>
            </a:r>
          </a:p>
          <a:p>
            <a:pPr lvl="1"/>
            <a:endParaRPr lang="en-GB" sz="2200" b="1" i="1" dirty="0">
              <a:solidFill>
                <a:srgbClr val="0000FF"/>
              </a:solidFill>
            </a:endParaRPr>
          </a:p>
          <a:p>
            <a:pPr lvl="1"/>
            <a:r>
              <a:rPr lang="en-GB" dirty="0"/>
              <a:t>A Bayesian network can be considered to be “nothing more than a compact representation of a huge probability table”</a:t>
            </a:r>
          </a:p>
          <a:p>
            <a:pPr marL="914400" lvl="2" indent="0">
              <a:buNone/>
            </a:pPr>
            <a:r>
              <a:rPr lang="en-GB" dirty="0"/>
              <a:t>[Pearl J, Mackenzie D. The Book of Why. Penguin Books; 2018]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229600" cy="926976"/>
          </a:xfrm>
        </p:spPr>
        <p:txBody>
          <a:bodyPr>
            <a:normAutofit/>
          </a:bodyPr>
          <a:lstStyle/>
          <a:p>
            <a:r>
              <a:rPr lang="en-GB" dirty="0"/>
              <a:t>BNs and causality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32" y="1013698"/>
            <a:ext cx="9026152" cy="6048672"/>
          </a:xfrm>
        </p:spPr>
        <p:txBody>
          <a:bodyPr>
            <a:normAutofit fontScale="47500" lnSpcReduction="20000"/>
          </a:bodyPr>
          <a:lstStyle/>
          <a:p>
            <a:r>
              <a:rPr lang="en-GB" sz="5900" dirty="0"/>
              <a:t>However, it is not clear that this is how they were originally envisaged…</a:t>
            </a:r>
          </a:p>
          <a:p>
            <a:endParaRPr lang="en-GB" sz="3600" dirty="0"/>
          </a:p>
          <a:p>
            <a:pPr marL="778950" lvl="1">
              <a:spcBef>
                <a:spcPts val="680"/>
              </a:spcBef>
            </a:pPr>
            <a:r>
              <a:rPr lang="en-US" sz="4200" dirty="0">
                <a:latin typeface=""/>
              </a:rPr>
              <a:t>“Bayes Networks are directed acyclic graphs in which the nodes represent propositions (or variables), the arcs   signify the existence of direct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causal</a:t>
            </a:r>
            <a:r>
              <a:rPr lang="en-US" sz="4200" b="1" i="1" dirty="0">
                <a:latin typeface=""/>
              </a:rPr>
              <a:t>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influences</a:t>
            </a:r>
            <a:r>
              <a:rPr lang="en-US" sz="4200" b="1" i="1" dirty="0">
                <a:latin typeface=""/>
              </a:rPr>
              <a:t> </a:t>
            </a:r>
            <a:r>
              <a:rPr lang="en-US" sz="4200" dirty="0">
                <a:latin typeface=""/>
              </a:rPr>
              <a:t>between the linked propositions” [Pearl, 1985]</a:t>
            </a:r>
          </a:p>
          <a:p>
            <a:pPr marL="778950" lvl="1">
              <a:spcBef>
                <a:spcPts val="680"/>
              </a:spcBef>
            </a:pPr>
            <a:r>
              <a:rPr lang="en-US" sz="4200" dirty="0">
                <a:latin typeface=""/>
              </a:rPr>
              <a:t>“a Bayesian network is a directed acyclic graph whose arrows represent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causal</a:t>
            </a:r>
            <a:r>
              <a:rPr lang="en-US" sz="4200" b="1" i="1" dirty="0">
                <a:latin typeface=""/>
              </a:rPr>
              <a:t>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influences</a:t>
            </a:r>
            <a:r>
              <a:rPr lang="en-US" sz="4200" b="1" i="1" dirty="0">
                <a:latin typeface=""/>
              </a:rPr>
              <a:t> </a:t>
            </a:r>
            <a:r>
              <a:rPr lang="en-US" sz="4200" dirty="0">
                <a:latin typeface=""/>
              </a:rPr>
              <a:t>or class-property relationships” [Pearl, 1988]</a:t>
            </a:r>
          </a:p>
          <a:p>
            <a:pPr marL="778950" lvl="1">
              <a:spcBef>
                <a:spcPts val="680"/>
              </a:spcBef>
            </a:pPr>
            <a:r>
              <a:rPr lang="en-US" sz="4200" dirty="0">
                <a:latin typeface=""/>
              </a:rPr>
              <a:t>“Bayesian networks are DAGs in which the nodes represent variables, the arcs signify the existence of direct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causal</a:t>
            </a:r>
            <a:r>
              <a:rPr lang="en-US" sz="4200" b="1" i="1" dirty="0">
                <a:latin typeface=""/>
              </a:rPr>
              <a:t>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influences </a:t>
            </a:r>
            <a:r>
              <a:rPr lang="en-US" sz="4200" dirty="0">
                <a:latin typeface=""/>
              </a:rPr>
              <a:t>between the linked variables” [Pearl, 1988]</a:t>
            </a:r>
          </a:p>
          <a:p>
            <a:pPr marL="778950" lvl="1">
              <a:spcBef>
                <a:spcPts val="680"/>
              </a:spcBef>
            </a:pPr>
            <a:r>
              <a:rPr lang="en-US" sz="4200" dirty="0">
                <a:latin typeface=""/>
              </a:rPr>
              <a:t>“in practice, Bayesian networks are typically constructed using notions of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cause and effect</a:t>
            </a:r>
            <a:r>
              <a:rPr lang="en-US" sz="4200" dirty="0">
                <a:latin typeface=""/>
              </a:rPr>
              <a:t>”  [Heckerman et al. 1995]</a:t>
            </a:r>
          </a:p>
          <a:p>
            <a:pPr marL="778950" lvl="1">
              <a:spcBef>
                <a:spcPts val="680"/>
              </a:spcBef>
            </a:pPr>
            <a:r>
              <a:rPr lang="en-US" sz="4200" dirty="0">
                <a:latin typeface=""/>
              </a:rPr>
              <a:t>“learning a network structure is useful, because we can sometimes use structure to infer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causal relationships </a:t>
            </a:r>
            <a:r>
              <a:rPr lang="en-US" sz="4200" dirty="0">
                <a:latin typeface=""/>
              </a:rPr>
              <a:t>in a domain, and consequently predict the effects of interventions” [Heckerman et al. 1995]</a:t>
            </a:r>
          </a:p>
          <a:p>
            <a:pPr marL="778950" lvl="1">
              <a:spcBef>
                <a:spcPts val="680"/>
              </a:spcBef>
            </a:pPr>
            <a:r>
              <a:rPr lang="en-US" sz="4200" dirty="0">
                <a:latin typeface=""/>
              </a:rPr>
              <a:t>“The direction of the edges is usually interpreted as a </a:t>
            </a:r>
            <a:r>
              <a:rPr lang="en-US" sz="4200" b="1" i="1" dirty="0">
                <a:solidFill>
                  <a:srgbClr val="0000FF"/>
                </a:solidFill>
                <a:latin typeface=""/>
              </a:rPr>
              <a:t>causal relationship</a:t>
            </a:r>
            <a:r>
              <a:rPr lang="en-US" sz="4200" dirty="0">
                <a:latin typeface=""/>
              </a:rPr>
              <a:t> between the two variables” [Di Zio et al. 2014]</a:t>
            </a:r>
            <a:endParaRPr lang="en-GB" sz="4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FA05-287F-4E3A-909B-9BE31463AD6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9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7643</TotalTime>
  <Words>2413</Words>
  <Application>Microsoft Office PowerPoint</Application>
  <PresentationFormat>On-screen Show (4:3)</PresentationFormat>
  <Paragraphs>450</Paragraphs>
  <Slides>49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American Typewriter</vt:lpstr>
      <vt:lpstr>Arial</vt:lpstr>
      <vt:lpstr>Calibri</vt:lpstr>
      <vt:lpstr>Office Theme</vt:lpstr>
      <vt:lpstr> A Bayesian network approach incorporating imputation of missing data allows exploration of complex causal biological relationships between variables associated with type 2 diabetes   </vt:lpstr>
      <vt:lpstr>Further reading</vt:lpstr>
      <vt:lpstr>Genome-Wide Association Studies</vt:lpstr>
      <vt:lpstr>Next Step after Genome-Wide Association Studies</vt:lpstr>
      <vt:lpstr>Next Step after Genome-Wide Association Studies</vt:lpstr>
      <vt:lpstr>Bayesian Networks</vt:lpstr>
      <vt:lpstr>Bayesian Networks</vt:lpstr>
      <vt:lpstr>BNs and causality</vt:lpstr>
      <vt:lpstr>BNs and causality</vt:lpstr>
      <vt:lpstr>BNs and causality</vt:lpstr>
      <vt:lpstr>BNs and causality</vt:lpstr>
      <vt:lpstr>Technical assumptions (required to use samples from probability distributions to make valid causal inferences)</vt:lpstr>
      <vt:lpstr>Search algorithms</vt:lpstr>
      <vt:lpstr>BayesNetty search algorithm</vt:lpstr>
      <vt:lpstr>Missing Data Problem</vt:lpstr>
      <vt:lpstr>Missing Data Example 1</vt:lpstr>
      <vt:lpstr>Missing Data Example 2</vt:lpstr>
      <vt:lpstr>Missing Data Example 3</vt:lpstr>
      <vt:lpstr>Missing Data Example 4</vt:lpstr>
      <vt:lpstr>Missing Data Imputation for fitting  Bayesian Networks </vt:lpstr>
      <vt:lpstr>Nearest Neighbour Imputation</vt:lpstr>
      <vt:lpstr>Nearest Neighbour (NN) Imputation</vt:lpstr>
      <vt:lpstr>Which variables should we use for Nearest Neighbour Imputation?</vt:lpstr>
      <vt:lpstr>Nearest Neighbour Imputation Algorithm</vt:lpstr>
      <vt:lpstr>Nearest Neighbour       Imputed-CT Algorithm</vt:lpstr>
      <vt:lpstr>Nearest Neighbour Imputed-CT Algorithm</vt:lpstr>
      <vt:lpstr>Nearest Neighbour Imputed-CT Algorithm</vt:lpstr>
      <vt:lpstr>Nearest Neighbour Imputed-CT Algorithm</vt:lpstr>
      <vt:lpstr>Algorithm summary (Imputed-CT)</vt:lpstr>
      <vt:lpstr>Improved (default) imputation algorithm</vt:lpstr>
      <vt:lpstr>5 Variable Example 1</vt:lpstr>
      <vt:lpstr>Data Structure</vt:lpstr>
      <vt:lpstr>5 Variable Example 2</vt:lpstr>
      <vt:lpstr>Data Structure</vt:lpstr>
      <vt:lpstr>5 Variable Examples</vt:lpstr>
      <vt:lpstr>31 Variable Example</vt:lpstr>
      <vt:lpstr>31 Variable Example</vt:lpstr>
      <vt:lpstr>Incorporating prior knowledge</vt:lpstr>
      <vt:lpstr>Incorporating prior knowledge</vt:lpstr>
      <vt:lpstr>Comparison with regmed</vt:lpstr>
      <vt:lpstr>Application to DIRECT data </vt:lpstr>
      <vt:lpstr>Missing data pattern</vt:lpstr>
      <vt:lpstr>Resulting network</vt:lpstr>
      <vt:lpstr>Sub-network (Markov blanket) for T2D</vt:lpstr>
      <vt:lpstr>Sub-network (Markov blanket) for BMI</vt:lpstr>
      <vt:lpstr>Sub-network (Markov blanket) for liver fat</vt:lpstr>
      <vt:lpstr>Conclusions</vt:lpstr>
      <vt:lpstr>BayesNetty Software</vt:lpstr>
      <vt:lpstr>Acknowledgments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SGIM Tuesday Seminars 11.00-1200</dc:title>
  <dc:creator>Richard Howey</dc:creator>
  <cp:lastModifiedBy>Heather Cordell</cp:lastModifiedBy>
  <cp:revision>476</cp:revision>
  <cp:lastPrinted>2018-03-28T08:20:05Z</cp:lastPrinted>
  <dcterms:created xsi:type="dcterms:W3CDTF">2012-01-20T09:56:28Z</dcterms:created>
  <dcterms:modified xsi:type="dcterms:W3CDTF">2024-06-19T15:31:41Z</dcterms:modified>
</cp:coreProperties>
</file>