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7"/>
  </p:notesMasterIdLst>
  <p:sldIdLst>
    <p:sldId id="256" r:id="rId2"/>
    <p:sldId id="261" r:id="rId3"/>
    <p:sldId id="260" r:id="rId4"/>
    <p:sldId id="262" r:id="rId5"/>
    <p:sldId id="259" r:id="rId6"/>
    <p:sldId id="276" r:id="rId7"/>
    <p:sldId id="279" r:id="rId8"/>
    <p:sldId id="278" r:id="rId9"/>
    <p:sldId id="270" r:id="rId10"/>
    <p:sldId id="265" r:id="rId11"/>
    <p:sldId id="267" r:id="rId12"/>
    <p:sldId id="268" r:id="rId13"/>
    <p:sldId id="271" r:id="rId14"/>
    <p:sldId id="273" r:id="rId15"/>
    <p:sldId id="269" r:id="rId16"/>
    <p:sldId id="277" r:id="rId17"/>
    <p:sldId id="280" r:id="rId18"/>
    <p:sldId id="281" r:id="rId19"/>
    <p:sldId id="283" r:id="rId20"/>
    <p:sldId id="284" r:id="rId21"/>
    <p:sldId id="282" r:id="rId22"/>
    <p:sldId id="296" r:id="rId23"/>
    <p:sldId id="297" r:id="rId24"/>
    <p:sldId id="298" r:id="rId25"/>
    <p:sldId id="299" r:id="rId26"/>
    <p:sldId id="305" r:id="rId27"/>
    <p:sldId id="300" r:id="rId28"/>
    <p:sldId id="302" r:id="rId29"/>
    <p:sldId id="306" r:id="rId30"/>
    <p:sldId id="303" r:id="rId31"/>
    <p:sldId id="304" r:id="rId32"/>
    <p:sldId id="307" r:id="rId33"/>
    <p:sldId id="293" r:id="rId34"/>
    <p:sldId id="286" r:id="rId35"/>
    <p:sldId id="288" r:id="rId36"/>
    <p:sldId id="310" r:id="rId37"/>
    <p:sldId id="311" r:id="rId38"/>
    <p:sldId id="312" r:id="rId39"/>
    <p:sldId id="313" r:id="rId40"/>
    <p:sldId id="314" r:id="rId41"/>
    <p:sldId id="315" r:id="rId42"/>
    <p:sldId id="316" r:id="rId43"/>
    <p:sldId id="317" r:id="rId44"/>
    <p:sldId id="318" r:id="rId45"/>
    <p:sldId id="319" r:id="rId46"/>
  </p:sldIdLst>
  <p:sldSz cx="9144000" cy="6858000" type="screen4x3"/>
  <p:notesSz cx="6858000" cy="9144000"/>
  <p:embeddedFontLst>
    <p:embeddedFont>
      <p:font typeface="Microsoft YaHei" panose="020B0503020204020204" pitchFamily="34" charset="-122"/>
      <p:regular r:id="rId48"/>
      <p:bold r:id="rId49"/>
    </p:embeddedFon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Malgun Gothic Semilight" panose="020B0502040204020203" pitchFamily="34" charset="-128"/>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412" autoAdjust="0"/>
  </p:normalViewPr>
  <p:slideViewPr>
    <p:cSldViewPr snapToGrid="0">
      <p:cViewPr>
        <p:scale>
          <a:sx n="101" d="100"/>
          <a:sy n="101" d="100"/>
        </p:scale>
        <p:origin x="-191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B83E3E-EADA-481E-B82F-05EBE013D9BC}" type="datetimeFigureOut">
              <a:rPr lang="en-GB" smtClean="0"/>
              <a:t>22/06/2017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00C7AE-6730-4123-BCF9-BDDDA6D7173F}" type="slidenum">
              <a:rPr lang="en-GB" smtClean="0"/>
              <a:t>‹#›</a:t>
            </a:fld>
            <a:endParaRPr lang="en-GB"/>
          </a:p>
        </p:txBody>
      </p:sp>
    </p:spTree>
    <p:extLst>
      <p:ext uri="{BB962C8B-B14F-4D97-AF65-F5344CB8AC3E}">
        <p14:creationId xmlns:p14="http://schemas.microsoft.com/office/powerpoint/2010/main" val="3416421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Do you think this</a:t>
            </a:r>
            <a:r>
              <a:rPr lang="en-GB" baseline="0" dirty="0"/>
              <a:t> is good advice? [Advance animation] After class discussion, bring up image of King preaching.  </a:t>
            </a:r>
            <a:r>
              <a:rPr lang="en-GB" dirty="0"/>
              <a:t>Rev</a:t>
            </a:r>
            <a:r>
              <a:rPr lang="en-GB" baseline="0" dirty="0"/>
              <a:t> Martin Luther King Jr. was a Christian preacher in the Baptist church, and the son, grandson, and great-grandson of preachers. This was one of his favourite Bible verses. </a:t>
            </a:r>
            <a:endParaRPr lang="en-GB" dirty="0"/>
          </a:p>
          <a:p>
            <a:endParaRPr lang="en-GB" dirty="0"/>
          </a:p>
        </p:txBody>
      </p:sp>
      <p:sp>
        <p:nvSpPr>
          <p:cNvPr id="4" name="Slide Number Placeholder 3"/>
          <p:cNvSpPr>
            <a:spLocks noGrp="1"/>
          </p:cNvSpPr>
          <p:nvPr>
            <p:ph type="sldNum" sz="quarter" idx="10"/>
          </p:nvPr>
        </p:nvSpPr>
        <p:spPr/>
        <p:txBody>
          <a:bodyPr/>
          <a:lstStyle/>
          <a:p>
            <a:fld id="{8F00C7AE-6730-4123-BCF9-BDDDA6D7173F}" type="slidenum">
              <a:rPr lang="en-GB" smtClean="0"/>
              <a:t>2</a:t>
            </a:fld>
            <a:endParaRPr lang="en-GB" dirty="0"/>
          </a:p>
        </p:txBody>
      </p:sp>
    </p:spTree>
    <p:extLst>
      <p:ext uri="{BB962C8B-B14F-4D97-AF65-F5344CB8AC3E}">
        <p14:creationId xmlns:p14="http://schemas.microsoft.com/office/powerpoint/2010/main" val="3780283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Early May,</a:t>
            </a:r>
            <a:r>
              <a:rPr lang="en-GB" baseline="0" dirty="0"/>
              <a:t> Rev James Bevel led plan to lead schoolchildren to defy ban on nonviolent action.  May 2 ‘D-Day’ - large numbers of children, trained in how to deal non-violently with police action, assembled in churches, and marched into city. 1000 arrested.</a:t>
            </a:r>
            <a:endParaRPr lang="en-GB" dirty="0"/>
          </a:p>
        </p:txBody>
      </p:sp>
      <p:sp>
        <p:nvSpPr>
          <p:cNvPr id="4" name="Slide Number Placeholder 3"/>
          <p:cNvSpPr>
            <a:spLocks noGrp="1"/>
          </p:cNvSpPr>
          <p:nvPr>
            <p:ph type="sldNum" sz="quarter" idx="10"/>
          </p:nvPr>
        </p:nvSpPr>
        <p:spPr/>
        <p:txBody>
          <a:bodyPr/>
          <a:lstStyle/>
          <a:p>
            <a:fld id="{8F00C7AE-6730-4123-BCF9-BDDDA6D7173F}" type="slidenum">
              <a:rPr lang="en-GB" smtClean="0"/>
              <a:t>12</a:t>
            </a:fld>
            <a:endParaRPr lang="en-GB"/>
          </a:p>
        </p:txBody>
      </p:sp>
    </p:spTree>
    <p:extLst>
      <p:ext uri="{BB962C8B-B14F-4D97-AF65-F5344CB8AC3E}">
        <p14:creationId xmlns:p14="http://schemas.microsoft.com/office/powerpoint/2010/main" val="2253571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Next day, ‘Double-D Day’, more children bunked off school</a:t>
            </a:r>
            <a:r>
              <a:rPr lang="en-GB" baseline="0" dirty="0"/>
              <a:t> to join marches. Jails were full so Bull Connor decided to end the marches with violence. ‘Let </a:t>
            </a:r>
            <a:r>
              <a:rPr lang="en-GB" baseline="0" dirty="0" smtClean="0"/>
              <a:t>‘</a:t>
            </a:r>
            <a:r>
              <a:rPr lang="en-GB" baseline="0" dirty="0" err="1" smtClean="0"/>
              <a:t>em</a:t>
            </a:r>
            <a:r>
              <a:rPr lang="en-GB" baseline="0" dirty="0" smtClean="0"/>
              <a:t> </a:t>
            </a:r>
            <a:r>
              <a:rPr lang="en-GB" baseline="0" dirty="0"/>
              <a:t>have it!’ he yelled as police dogs and fire hoses powerful enough to strip bark from trees were turned on children, who were also beaten.</a:t>
            </a:r>
            <a:endParaRPr lang="en-GB" dirty="0"/>
          </a:p>
        </p:txBody>
      </p:sp>
      <p:sp>
        <p:nvSpPr>
          <p:cNvPr id="4" name="Slide Number Placeholder 3"/>
          <p:cNvSpPr>
            <a:spLocks noGrp="1"/>
          </p:cNvSpPr>
          <p:nvPr>
            <p:ph type="sldNum" sz="quarter" idx="10"/>
          </p:nvPr>
        </p:nvSpPr>
        <p:spPr/>
        <p:txBody>
          <a:bodyPr/>
          <a:lstStyle/>
          <a:p>
            <a:fld id="{8F00C7AE-6730-4123-BCF9-BDDDA6D7173F}" type="slidenum">
              <a:rPr lang="en-GB" smtClean="0"/>
              <a:t>13</a:t>
            </a:fld>
            <a:endParaRPr lang="en-GB"/>
          </a:p>
        </p:txBody>
      </p:sp>
    </p:spTree>
    <p:extLst>
      <p:ext uri="{BB962C8B-B14F-4D97-AF65-F5344CB8AC3E}">
        <p14:creationId xmlns:p14="http://schemas.microsoft.com/office/powerpoint/2010/main" val="2027223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Thousands more protestors came from all around the country to enter white-owned businesses and</a:t>
            </a:r>
            <a:r>
              <a:rPr lang="en-GB" baseline="0" dirty="0"/>
              <a:t> staged ‘sit-ins’, not moving and blocking trade. They boycotted white businesses m- and business in general closed down. The police could not arrest more people and, on May 8, white businesses agreed to end segregation and hire blacks to work for them. But the political leaders of the city still wanted to keep segregation.</a:t>
            </a:r>
          </a:p>
          <a:p>
            <a:endParaRPr lang="en-GB" baseline="0" dirty="0"/>
          </a:p>
          <a:p>
            <a:r>
              <a:rPr lang="en-GB" baseline="0" dirty="0"/>
              <a:t>As images of violence against children had gone around the world shaming the nation, President Kennedy intervened and promised a Civil Rights Act to prohibit segregation and racial discrimination in employment: it was </a:t>
            </a:r>
            <a:r>
              <a:rPr lang="en-GB" baseline="0" dirty="0" smtClean="0"/>
              <a:t>passed in </a:t>
            </a:r>
            <a:r>
              <a:rPr lang="en-GB" baseline="0" dirty="0"/>
              <a:t>1964.</a:t>
            </a:r>
            <a:endParaRPr lang="en-GB" dirty="0"/>
          </a:p>
        </p:txBody>
      </p:sp>
      <p:sp>
        <p:nvSpPr>
          <p:cNvPr id="4" name="Slide Number Placeholder 3"/>
          <p:cNvSpPr>
            <a:spLocks noGrp="1"/>
          </p:cNvSpPr>
          <p:nvPr>
            <p:ph type="sldNum" sz="quarter" idx="10"/>
          </p:nvPr>
        </p:nvSpPr>
        <p:spPr/>
        <p:txBody>
          <a:bodyPr/>
          <a:lstStyle/>
          <a:p>
            <a:fld id="{8F00C7AE-6730-4123-BCF9-BDDDA6D7173F}" type="slidenum">
              <a:rPr lang="en-GB" smtClean="0"/>
              <a:t>14</a:t>
            </a:fld>
            <a:endParaRPr lang="en-GB"/>
          </a:p>
        </p:txBody>
      </p:sp>
    </p:spTree>
    <p:extLst>
      <p:ext uri="{BB962C8B-B14F-4D97-AF65-F5344CB8AC3E}">
        <p14:creationId xmlns:p14="http://schemas.microsoft.com/office/powerpoint/2010/main" val="4025848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Many people remained unhappy: on the night of May 11 a bomb exploded at the Gaston Motel where King had been staying. This</a:t>
            </a:r>
            <a:r>
              <a:rPr lang="en-GB" baseline="0" dirty="0"/>
              <a:t> led to riots, which King returned to calm down and call for nonviolence.</a:t>
            </a:r>
            <a:endParaRPr lang="en-GB" dirty="0"/>
          </a:p>
        </p:txBody>
      </p:sp>
      <p:sp>
        <p:nvSpPr>
          <p:cNvPr id="4" name="Slide Number Placeholder 3"/>
          <p:cNvSpPr>
            <a:spLocks noGrp="1"/>
          </p:cNvSpPr>
          <p:nvPr>
            <p:ph type="sldNum" sz="quarter" idx="10"/>
          </p:nvPr>
        </p:nvSpPr>
        <p:spPr/>
        <p:txBody>
          <a:bodyPr/>
          <a:lstStyle/>
          <a:p>
            <a:fld id="{8F00C7AE-6730-4123-BCF9-BDDDA6D7173F}" type="slidenum">
              <a:rPr lang="en-GB" smtClean="0"/>
              <a:t>15</a:t>
            </a:fld>
            <a:endParaRPr lang="en-GB"/>
          </a:p>
        </p:txBody>
      </p:sp>
    </p:spTree>
    <p:extLst>
      <p:ext uri="{BB962C8B-B14F-4D97-AF65-F5344CB8AC3E}">
        <p14:creationId xmlns:p14="http://schemas.microsoft.com/office/powerpoint/2010/main" val="18323956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baseline="0" dirty="0"/>
              <a:t>After King led the successful campaign to desegregate public places in Birmingham in 1963, racists took revenge by bombing 16</a:t>
            </a:r>
            <a:r>
              <a:rPr lang="en-GB" baseline="30000" dirty="0"/>
              <a:t>th</a:t>
            </a:r>
            <a:r>
              <a:rPr lang="en-GB" baseline="0" dirty="0"/>
              <a:t> Street Baptist Church,  which had been the central point of the Birmingham campaign. Four little Sunday-school girls were killed. </a:t>
            </a:r>
            <a:endParaRPr lang="en-GB" dirty="0"/>
          </a:p>
        </p:txBody>
      </p:sp>
      <p:sp>
        <p:nvSpPr>
          <p:cNvPr id="4" name="Slide Number Placeholder 3"/>
          <p:cNvSpPr>
            <a:spLocks noGrp="1"/>
          </p:cNvSpPr>
          <p:nvPr>
            <p:ph type="sldNum" sz="quarter" idx="10"/>
          </p:nvPr>
        </p:nvSpPr>
        <p:spPr/>
        <p:txBody>
          <a:bodyPr/>
          <a:lstStyle/>
          <a:p>
            <a:fld id="{8F00C7AE-6730-4123-BCF9-BDDDA6D7173F}" type="slidenum">
              <a:rPr lang="en-GB" smtClean="0"/>
              <a:t>16</a:t>
            </a:fld>
            <a:endParaRPr lang="en-GB"/>
          </a:p>
        </p:txBody>
      </p:sp>
    </p:spTree>
    <p:extLst>
      <p:ext uri="{BB962C8B-B14F-4D97-AF65-F5344CB8AC3E}">
        <p14:creationId xmlns:p14="http://schemas.microsoft.com/office/powerpoint/2010/main" val="2077856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F00C7AE-6730-4123-BCF9-BDDDA6D7173F}" type="slidenum">
              <a:rPr lang="en-GB" smtClean="0"/>
              <a:t>19</a:t>
            </a:fld>
            <a:endParaRPr lang="en-GB"/>
          </a:p>
        </p:txBody>
      </p:sp>
    </p:spTree>
    <p:extLst>
      <p:ext uri="{BB962C8B-B14F-4D97-AF65-F5344CB8AC3E}">
        <p14:creationId xmlns:p14="http://schemas.microsoft.com/office/powerpoint/2010/main" val="1742257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82BAAE7-AFC5-4C3F-AF0B-36590D39C2C3}" type="slidenum">
              <a:rPr lang="en-GB" altLang="en-US"/>
              <a:pPr/>
              <a:t>22</a:t>
            </a:fld>
            <a:endParaRPr lang="en-GB" altLang="en-US" dirty="0"/>
          </a:p>
        </p:txBody>
      </p:sp>
      <p:sp>
        <p:nvSpPr>
          <p:cNvPr id="1740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In 1975 Indonesia invaded the country of East Timor, which</a:t>
            </a:r>
            <a:r>
              <a:rPr lang="en-US" altLang="en-US" baseline="0" dirty="0"/>
              <a:t> had just become free of </a:t>
            </a:r>
            <a:r>
              <a:rPr lang="en-US" altLang="en-US" baseline="0" dirty="0" smtClean="0"/>
              <a:t>Portuguese </a:t>
            </a:r>
            <a:r>
              <a:rPr lang="en-US" altLang="en-US" baseline="0" dirty="0"/>
              <a:t>rule, wanting to take the territory and resources of their little </a:t>
            </a:r>
            <a:r>
              <a:rPr lang="en-US" altLang="en-US" baseline="0" dirty="0" err="1"/>
              <a:t>neighbour</a:t>
            </a:r>
            <a:r>
              <a:rPr lang="en-US" altLang="en-US" baseline="0" dirty="0"/>
              <a:t>. This was against international law. It is estimated that 100,000 people died during the military occupation.</a:t>
            </a:r>
            <a:endParaRPr lang="en-US" altLang="en-US" dirty="0"/>
          </a:p>
        </p:txBody>
      </p:sp>
    </p:spTree>
    <p:extLst>
      <p:ext uri="{BB962C8B-B14F-4D97-AF65-F5344CB8AC3E}">
        <p14:creationId xmlns:p14="http://schemas.microsoft.com/office/powerpoint/2010/main" val="3389081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1A30F69-7F6E-4025-9C5A-453272E89855}" type="slidenum">
              <a:rPr lang="en-GB" altLang="en-US"/>
              <a:pPr/>
              <a:t>23</a:t>
            </a:fld>
            <a:endParaRPr lang="en-GB" altLang="en-US"/>
          </a:p>
        </p:txBody>
      </p:sp>
      <p:sp>
        <p:nvSpPr>
          <p:cNvPr id="18433"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The British government</a:t>
            </a:r>
            <a:r>
              <a:rPr lang="en-US" altLang="en-US" baseline="0" dirty="0"/>
              <a:t> had been allowing British Aerospace, a UK company, to sell Hawk jet planes to Indonesia. These could be used for training or ground attack. In 1991 the Indonesian military killed 300 young people in a nonviolent demonstration: soon afterwards, it began negotiating with Britain to buy 24 more jets.</a:t>
            </a:r>
            <a:endParaRPr lang="en-US" altLang="en-US" dirty="0"/>
          </a:p>
        </p:txBody>
      </p:sp>
    </p:spTree>
    <p:extLst>
      <p:ext uri="{BB962C8B-B14F-4D97-AF65-F5344CB8AC3E}">
        <p14:creationId xmlns:p14="http://schemas.microsoft.com/office/powerpoint/2010/main" val="2115072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44F85684-330D-4562-9EDC-EA3876E9302C}" type="slidenum">
              <a:rPr lang="en-GB" altLang="en-US"/>
              <a:pPr/>
              <a:t>24</a:t>
            </a:fld>
            <a:endParaRPr lang="en-GB" altLang="en-US"/>
          </a:p>
        </p:txBody>
      </p:sp>
      <p:sp>
        <p:nvSpPr>
          <p:cNvPr id="20481"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British peace activists protested for years. They wrote</a:t>
            </a:r>
            <a:r>
              <a:rPr lang="en-US" altLang="en-US" baseline="0" dirty="0"/>
              <a:t> letters to the Prime Minister, and did nonviolent protests like those above. In the bottom left we see them pouring fake blood on a Hawk jet at an airshow.</a:t>
            </a:r>
            <a:endParaRPr lang="en-US" altLang="en-US" dirty="0"/>
          </a:p>
        </p:txBody>
      </p:sp>
    </p:spTree>
    <p:extLst>
      <p:ext uri="{BB962C8B-B14F-4D97-AF65-F5344CB8AC3E}">
        <p14:creationId xmlns:p14="http://schemas.microsoft.com/office/powerpoint/2010/main" val="819954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3C5441B-44EF-4C3E-8E0A-53B4631F8B8C}" type="slidenum">
              <a:rPr lang="en-GB" altLang="en-US"/>
              <a:pPr/>
              <a:t>25</a:t>
            </a:fld>
            <a:endParaRPr lang="en-GB" altLang="en-US"/>
          </a:p>
        </p:txBody>
      </p:sp>
      <p:sp>
        <p:nvSpPr>
          <p:cNvPr id="2150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This group of women</a:t>
            </a:r>
            <a:r>
              <a:rPr lang="en-US" altLang="en-US" baseline="0" dirty="0"/>
              <a:t> had tried everything, and it had failed: the jets were going to be sold. So they decided to try and disarm them before they could be sent to Indonesia.</a:t>
            </a:r>
            <a:endParaRPr lang="en-US" altLang="en-US" dirty="0"/>
          </a:p>
        </p:txBody>
      </p:sp>
    </p:spTree>
    <p:extLst>
      <p:ext uri="{BB962C8B-B14F-4D97-AF65-F5344CB8AC3E}">
        <p14:creationId xmlns:p14="http://schemas.microsoft.com/office/powerpoint/2010/main" val="2600474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Could this be an</a:t>
            </a:r>
            <a:r>
              <a:rPr lang="en-GB" baseline="0" dirty="0"/>
              <a:t> exercise sheet that students draw lines to two different boxes?</a:t>
            </a:r>
            <a:endParaRPr lang="en-GB" dirty="0"/>
          </a:p>
        </p:txBody>
      </p:sp>
      <p:sp>
        <p:nvSpPr>
          <p:cNvPr id="4" name="Slide Number Placeholder 3"/>
          <p:cNvSpPr>
            <a:spLocks noGrp="1"/>
          </p:cNvSpPr>
          <p:nvPr>
            <p:ph type="sldNum" sz="quarter" idx="10"/>
          </p:nvPr>
        </p:nvSpPr>
        <p:spPr/>
        <p:txBody>
          <a:bodyPr/>
          <a:lstStyle/>
          <a:p>
            <a:fld id="{8F00C7AE-6730-4123-BCF9-BDDDA6D7173F}" type="slidenum">
              <a:rPr lang="en-GB" smtClean="0"/>
              <a:t>4</a:t>
            </a:fld>
            <a:endParaRPr lang="en-GB" dirty="0"/>
          </a:p>
        </p:txBody>
      </p:sp>
    </p:spTree>
    <p:extLst>
      <p:ext uri="{BB962C8B-B14F-4D97-AF65-F5344CB8AC3E}">
        <p14:creationId xmlns:p14="http://schemas.microsoft.com/office/powerpoint/2010/main" val="386077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Why did</a:t>
            </a:r>
            <a:r>
              <a:rPr lang="en-GB" baseline="0" dirty="0"/>
              <a:t> they call themselves ‘ploughshares’? It was from a verse in the Bible. They wrote this verse on the hammers they used.</a:t>
            </a:r>
            <a:endParaRPr lang="en-GB" dirty="0"/>
          </a:p>
        </p:txBody>
      </p:sp>
      <p:sp>
        <p:nvSpPr>
          <p:cNvPr id="4" name="Slide Number Placeholder 3"/>
          <p:cNvSpPr>
            <a:spLocks noGrp="1"/>
          </p:cNvSpPr>
          <p:nvPr>
            <p:ph type="sldNum" sz="quarter" idx="10"/>
          </p:nvPr>
        </p:nvSpPr>
        <p:spPr/>
        <p:txBody>
          <a:bodyPr/>
          <a:lstStyle/>
          <a:p>
            <a:fld id="{8F00C7AE-6730-4123-BCF9-BDDDA6D7173F}" type="slidenum">
              <a:rPr lang="en-GB" smtClean="0"/>
              <a:t>26</a:t>
            </a:fld>
            <a:endParaRPr lang="en-GB"/>
          </a:p>
        </p:txBody>
      </p:sp>
    </p:spTree>
    <p:extLst>
      <p:ext uri="{BB962C8B-B14F-4D97-AF65-F5344CB8AC3E}">
        <p14:creationId xmlns:p14="http://schemas.microsoft.com/office/powerpoint/2010/main" val="30811340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B5193E6E-6B08-4598-B7D3-0D5C40764754}" type="slidenum">
              <a:rPr lang="en-GB" altLang="en-US"/>
              <a:pPr/>
              <a:t>27</a:t>
            </a:fld>
            <a:endParaRPr lang="en-GB" altLang="en-US"/>
          </a:p>
        </p:txBody>
      </p:sp>
      <p:sp>
        <p:nvSpPr>
          <p:cNvPr id="22529"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On January 29 1996 they broke</a:t>
            </a:r>
            <a:r>
              <a:rPr lang="en-US" altLang="en-US" baseline="0" dirty="0"/>
              <a:t> into the British Aerospace factory at night, and found a Hawk destined for Indonesia.</a:t>
            </a:r>
            <a:endParaRPr lang="en-US" altLang="en-US" dirty="0"/>
          </a:p>
        </p:txBody>
      </p:sp>
    </p:spTree>
    <p:extLst>
      <p:ext uri="{BB962C8B-B14F-4D97-AF65-F5344CB8AC3E}">
        <p14:creationId xmlns:p14="http://schemas.microsoft.com/office/powerpoint/2010/main" val="1548478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95632A2-8D8D-4757-AF4B-FB90F845E8BF}" type="slidenum">
              <a:rPr lang="en-GB" altLang="en-US"/>
              <a:pPr/>
              <a:t>28</a:t>
            </a:fld>
            <a:endParaRPr lang="en-GB" altLang="en-US"/>
          </a:p>
        </p:txBody>
      </p:sp>
      <p:sp>
        <p:nvSpPr>
          <p:cNvPr id="24577"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They</a:t>
            </a:r>
            <a:r>
              <a:rPr lang="en-US" altLang="en-US" baseline="0" dirty="0"/>
              <a:t> smashed it all over with hammers, </a:t>
            </a:r>
            <a:r>
              <a:rPr lang="en-US" altLang="en-US" baseline="0" dirty="0" smtClean="0"/>
              <a:t>causing </a:t>
            </a:r>
            <a:r>
              <a:rPr lang="en-US" altLang="en-US" baseline="0" dirty="0"/>
              <a:t>£1.7m damage. These are </a:t>
            </a:r>
            <a:r>
              <a:rPr lang="en-US" altLang="en-US" dirty="0"/>
              <a:t>examples of damage done.</a:t>
            </a:r>
          </a:p>
        </p:txBody>
      </p:sp>
    </p:spTree>
    <p:extLst>
      <p:ext uri="{BB962C8B-B14F-4D97-AF65-F5344CB8AC3E}">
        <p14:creationId xmlns:p14="http://schemas.microsoft.com/office/powerpoint/2010/main" val="29745009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795632A2-8D8D-4757-AF4B-FB90F845E8BF}" type="slidenum">
              <a:rPr lang="en-GB" altLang="en-US"/>
              <a:pPr/>
              <a:t>29</a:t>
            </a:fld>
            <a:endParaRPr lang="en-GB" altLang="en-US"/>
          </a:p>
        </p:txBody>
      </p:sp>
      <p:sp>
        <p:nvSpPr>
          <p:cNvPr id="24577"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They left</a:t>
            </a:r>
            <a:r>
              <a:rPr lang="en-US" altLang="en-US" baseline="0" dirty="0"/>
              <a:t> messages in banners and on a video tape, explaining what they had done. </a:t>
            </a:r>
            <a:r>
              <a:rPr lang="en-US" altLang="en-US" dirty="0"/>
              <a:t>They didn’t try and run away, but waited</a:t>
            </a:r>
            <a:r>
              <a:rPr lang="en-US" altLang="en-US" baseline="0" dirty="0"/>
              <a:t> to be arrested,  sitting crossed-legged with hands out so security guards could see they were not threatening and would not be afraid.</a:t>
            </a:r>
            <a:endParaRPr lang="en-US" altLang="en-US" dirty="0"/>
          </a:p>
        </p:txBody>
      </p:sp>
    </p:spTree>
    <p:extLst>
      <p:ext uri="{BB962C8B-B14F-4D97-AF65-F5344CB8AC3E}">
        <p14:creationId xmlns:p14="http://schemas.microsoft.com/office/powerpoint/2010/main" val="888739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5D7F77BF-0769-4C18-A714-2EF1EAD68792}" type="slidenum">
              <a:rPr lang="en-GB" altLang="en-US"/>
              <a:pPr/>
              <a:t>30</a:t>
            </a:fld>
            <a:endParaRPr lang="en-GB" altLang="en-US"/>
          </a:p>
        </p:txBody>
      </p:sp>
      <p:sp>
        <p:nvSpPr>
          <p:cNvPr id="25601"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The</a:t>
            </a:r>
            <a:r>
              <a:rPr lang="en-US" altLang="en-US" baseline="0" dirty="0"/>
              <a:t> newspapers were hostile, describing them as vandals.</a:t>
            </a:r>
            <a:endParaRPr lang="en-US" altLang="en-US" dirty="0"/>
          </a:p>
        </p:txBody>
      </p:sp>
    </p:spTree>
    <p:extLst>
      <p:ext uri="{BB962C8B-B14F-4D97-AF65-F5344CB8AC3E}">
        <p14:creationId xmlns:p14="http://schemas.microsoft.com/office/powerpoint/2010/main" val="1871022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3BA4B59-3CBC-4B94-87AD-10104F112A22}" type="slidenum">
              <a:rPr lang="en-GB" altLang="en-US"/>
              <a:pPr/>
              <a:t>31</a:t>
            </a:fld>
            <a:endParaRPr lang="en-GB" altLang="en-US"/>
          </a:p>
        </p:txBody>
      </p:sp>
      <p:sp>
        <p:nvSpPr>
          <p:cNvPr id="2662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They were put in prison before trial at the court in Liverpool. Their</a:t>
            </a:r>
            <a:r>
              <a:rPr lang="en-US" altLang="en-US" baseline="0" dirty="0"/>
              <a:t> supporters demonstrated outside the court during the trial.</a:t>
            </a:r>
            <a:endParaRPr lang="en-US" altLang="en-US" dirty="0"/>
          </a:p>
        </p:txBody>
      </p:sp>
    </p:spTree>
    <p:extLst>
      <p:ext uri="{BB962C8B-B14F-4D97-AF65-F5344CB8AC3E}">
        <p14:creationId xmlns:p14="http://schemas.microsoft.com/office/powerpoint/2010/main" val="38382823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33BA4B59-3CBC-4B94-87AD-10104F112A22}" type="slidenum">
              <a:rPr lang="en-GB" altLang="en-US"/>
              <a:pPr/>
              <a:t>32</a:t>
            </a:fld>
            <a:endParaRPr lang="en-GB" altLang="en-US"/>
          </a:p>
        </p:txBody>
      </p:sp>
      <p:sp>
        <p:nvSpPr>
          <p:cNvPr id="26625" name="Rectangle 1"/>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Rectangle 2"/>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Local</a:t>
            </a:r>
            <a:r>
              <a:rPr lang="en-US" altLang="en-US" baseline="0" dirty="0"/>
              <a:t> churches in particular supported the women, with processions and prayers every day.</a:t>
            </a:r>
            <a:endParaRPr lang="en-US" altLang="en-US" dirty="0"/>
          </a:p>
        </p:txBody>
      </p:sp>
    </p:spTree>
    <p:extLst>
      <p:ext uri="{BB962C8B-B14F-4D97-AF65-F5344CB8AC3E}">
        <p14:creationId xmlns:p14="http://schemas.microsoft.com/office/powerpoint/2010/main" val="2486081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Martin Luther King was criticised for not giving women greater prominence in his campaigns. Writer Virginia Wolf said that wars are caused by men not women, and women can best help prevent wars by rejecting men’s methods and finding their own. Do you agree?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Draw attention to</a:t>
            </a:r>
            <a:r>
              <a:rPr lang="en-GB" sz="1200" kern="1200" baseline="0" dirty="0">
                <a:solidFill>
                  <a:schemeClr val="tx1"/>
                </a:solidFill>
                <a:effectLst/>
                <a:latin typeface="+mn-lt"/>
                <a:ea typeface="+mn-ea"/>
                <a:cs typeface="+mn-cs"/>
              </a:rPr>
              <a:t> the date of publication – on the eve of World war 2.</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(slide. Do you agree? Can you think of any examples? [Teacher can refresh the ‘ploughshares 4’ women lesson].</a:t>
            </a:r>
          </a:p>
          <a:p>
            <a:endParaRPr lang="en-GB" dirty="0"/>
          </a:p>
        </p:txBody>
      </p:sp>
      <p:sp>
        <p:nvSpPr>
          <p:cNvPr id="4" name="Slide Number Placeholder 3"/>
          <p:cNvSpPr>
            <a:spLocks noGrp="1"/>
          </p:cNvSpPr>
          <p:nvPr>
            <p:ph type="sldNum" sz="quarter" idx="10"/>
          </p:nvPr>
        </p:nvSpPr>
        <p:spPr/>
        <p:txBody>
          <a:bodyPr/>
          <a:lstStyle/>
          <a:p>
            <a:fld id="{8F00C7AE-6730-4123-BCF9-BDDDA6D7173F}" type="slidenum">
              <a:rPr lang="en-GB" smtClean="0"/>
              <a:t>34</a:t>
            </a:fld>
            <a:endParaRPr lang="en-GB"/>
          </a:p>
        </p:txBody>
      </p:sp>
    </p:spTree>
    <p:extLst>
      <p:ext uri="{BB962C8B-B14F-4D97-AF65-F5344CB8AC3E}">
        <p14:creationId xmlns:p14="http://schemas.microsoft.com/office/powerpoint/2010/main" val="2144112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F00C7AE-6730-4123-BCF9-BDDDA6D7173F}" type="slidenum">
              <a:rPr lang="en-GB" smtClean="0"/>
              <a:t>45</a:t>
            </a:fld>
            <a:endParaRPr lang="en-GB"/>
          </a:p>
        </p:txBody>
      </p:sp>
    </p:spTree>
    <p:extLst>
      <p:ext uri="{BB962C8B-B14F-4D97-AF65-F5344CB8AC3E}">
        <p14:creationId xmlns:p14="http://schemas.microsoft.com/office/powerpoint/2010/main" val="801113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Does nonviolence work</a:t>
            </a:r>
            <a:r>
              <a:rPr lang="en-GB" baseline="0" dirty="0"/>
              <a:t> in the real world? In these two lessons we shall look at Martin Luther King’s campaign against segregation in </a:t>
            </a:r>
            <a:r>
              <a:rPr lang="en-GB" dirty="0"/>
              <a:t>Birmingham, Alabama, April-May 1963.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8F00C7AE-6730-4123-BCF9-BDDDA6D7173F}" type="slidenum">
              <a:rPr lang="en-GB" smtClean="0"/>
              <a:t>5</a:t>
            </a:fld>
            <a:endParaRPr lang="en-GB" dirty="0"/>
          </a:p>
        </p:txBody>
      </p:sp>
    </p:spTree>
    <p:extLst>
      <p:ext uri="{BB962C8B-B14F-4D97-AF65-F5344CB8AC3E}">
        <p14:creationId xmlns:p14="http://schemas.microsoft.com/office/powerpoint/2010/main" val="2637346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1963 Rev Martin Luther King and his local ally Rev James Bevel decided to challenge desegregation in</a:t>
            </a:r>
            <a:r>
              <a:rPr lang="en-GB" baseline="0" dirty="0"/>
              <a:t> Birmingham. It was a tough place, with strong segregation in public places, and discrimination in the workplace. Blacks and whites were each meant to have separate but equal facilities, but in practice the whites had the best schools, restaurants, libraries, sports facilities, etc in the city. Most black people could not vote.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There had been so many attacks on blacks and bombings of their homes and churches that it saw nicknamed ‘</a:t>
            </a:r>
            <a:r>
              <a:rPr lang="en-GB" baseline="0" dirty="0" err="1" smtClean="0"/>
              <a:t>Bomingham</a:t>
            </a:r>
            <a:r>
              <a:rPr lang="en-GB" baseline="0" dirty="0"/>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endParaRPr lang="en-GB" dirty="0"/>
          </a:p>
          <a:p>
            <a:r>
              <a:rPr lang="en-GB" dirty="0"/>
              <a:t> </a:t>
            </a:r>
            <a:r>
              <a:rPr lang="en-GB" baseline="0" dirty="0"/>
              <a:t>.</a:t>
            </a:r>
            <a:endParaRPr lang="en-GB" dirty="0"/>
          </a:p>
        </p:txBody>
      </p:sp>
      <p:sp>
        <p:nvSpPr>
          <p:cNvPr id="4" name="Slide Number Placeholder 3"/>
          <p:cNvSpPr>
            <a:spLocks noGrp="1"/>
          </p:cNvSpPr>
          <p:nvPr>
            <p:ph type="sldNum" sz="quarter" idx="10"/>
          </p:nvPr>
        </p:nvSpPr>
        <p:spPr/>
        <p:txBody>
          <a:bodyPr/>
          <a:lstStyle/>
          <a:p>
            <a:fld id="{7A14A099-1091-440B-AFBC-4AF0B32A6471}" type="slidenum">
              <a:rPr lang="en-GB" smtClean="0"/>
              <a:t>6</a:t>
            </a:fld>
            <a:endParaRPr lang="en-GB"/>
          </a:p>
        </p:txBody>
      </p:sp>
    </p:spTree>
    <p:extLst>
      <p:ext uri="{BB962C8B-B14F-4D97-AF65-F5344CB8AC3E}">
        <p14:creationId xmlns:p14="http://schemas.microsoft.com/office/powerpoint/2010/main" val="480663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There was popular support amongst many white people for segregation</a:t>
            </a:r>
          </a:p>
        </p:txBody>
      </p:sp>
      <p:sp>
        <p:nvSpPr>
          <p:cNvPr id="4" name="Slide Number Placeholder 3"/>
          <p:cNvSpPr>
            <a:spLocks noGrp="1"/>
          </p:cNvSpPr>
          <p:nvPr>
            <p:ph type="sldNum" sz="quarter" idx="10"/>
          </p:nvPr>
        </p:nvSpPr>
        <p:spPr/>
        <p:txBody>
          <a:bodyPr/>
          <a:lstStyle/>
          <a:p>
            <a:fld id="{8F00C7AE-6730-4123-BCF9-BDDDA6D7173F}" type="slidenum">
              <a:rPr lang="en-GB" smtClean="0"/>
              <a:t>7</a:t>
            </a:fld>
            <a:endParaRPr lang="en-GB"/>
          </a:p>
        </p:txBody>
      </p:sp>
    </p:spTree>
    <p:extLst>
      <p:ext uri="{BB962C8B-B14F-4D97-AF65-F5344CB8AC3E}">
        <p14:creationId xmlns:p14="http://schemas.microsoft.com/office/powerpoint/2010/main" val="1875457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dirty="0"/>
              <a:t>White</a:t>
            </a:r>
            <a:r>
              <a:rPr lang="en-GB" baseline="0" dirty="0"/>
              <a:t> children were brought up to be supporters of segregation.</a:t>
            </a:r>
            <a:endParaRPr lang="en-GB" dirty="0"/>
          </a:p>
        </p:txBody>
      </p:sp>
      <p:sp>
        <p:nvSpPr>
          <p:cNvPr id="4" name="Slide Number Placeholder 3"/>
          <p:cNvSpPr>
            <a:spLocks noGrp="1"/>
          </p:cNvSpPr>
          <p:nvPr>
            <p:ph type="sldNum" sz="quarter" idx="10"/>
          </p:nvPr>
        </p:nvSpPr>
        <p:spPr/>
        <p:txBody>
          <a:bodyPr/>
          <a:lstStyle/>
          <a:p>
            <a:fld id="{7A14A099-1091-440B-AFBC-4AF0B32A6471}" type="slidenum">
              <a:rPr lang="en-GB" smtClean="0"/>
              <a:t>8</a:t>
            </a:fld>
            <a:endParaRPr lang="en-GB"/>
          </a:p>
        </p:txBody>
      </p:sp>
    </p:spTree>
    <p:extLst>
      <p:ext uri="{BB962C8B-B14F-4D97-AF65-F5344CB8AC3E}">
        <p14:creationId xmlns:p14="http://schemas.microsoft.com/office/powerpoint/2010/main" val="1995746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GB" baseline="0" dirty="0"/>
              <a:t>Birmingham Police chief ‘Bull’ Connor (left) was known as very strict and </a:t>
            </a:r>
            <a:r>
              <a:rPr lang="en-GB" baseline="0" dirty="0" smtClean="0"/>
              <a:t>pro-segregation. State </a:t>
            </a:r>
            <a:r>
              <a:rPr lang="en-GB" baseline="0" dirty="0"/>
              <a:t>Governor George Wallace (right) said in a rally, ‘Segregation now, segregation tomorrow, and segregation forever.’ </a:t>
            </a:r>
            <a:endParaRPr lang="en-GB" dirty="0"/>
          </a:p>
        </p:txBody>
      </p:sp>
      <p:sp>
        <p:nvSpPr>
          <p:cNvPr id="4" name="Slide Number Placeholder 3"/>
          <p:cNvSpPr>
            <a:spLocks noGrp="1"/>
          </p:cNvSpPr>
          <p:nvPr>
            <p:ph type="sldNum" sz="quarter" idx="10"/>
          </p:nvPr>
        </p:nvSpPr>
        <p:spPr/>
        <p:txBody>
          <a:bodyPr/>
          <a:lstStyle/>
          <a:p>
            <a:fld id="{8F00C7AE-6730-4123-BCF9-BDDDA6D7173F}" type="slidenum">
              <a:rPr lang="en-GB" smtClean="0"/>
              <a:t>9</a:t>
            </a:fld>
            <a:endParaRPr lang="en-GB"/>
          </a:p>
        </p:txBody>
      </p:sp>
    </p:spTree>
    <p:extLst>
      <p:ext uri="{BB962C8B-B14F-4D97-AF65-F5344CB8AC3E}">
        <p14:creationId xmlns:p14="http://schemas.microsoft.com/office/powerpoint/2010/main" val="698473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church leaders drew</a:t>
            </a:r>
            <a:r>
              <a:rPr lang="en-GB" baseline="0" dirty="0"/>
              <a:t> up a plan, which they called</a:t>
            </a:r>
            <a:r>
              <a:rPr lang="en-GB" dirty="0"/>
              <a:t>– ‘Project C’ for confrontation.</a:t>
            </a:r>
            <a:r>
              <a:rPr lang="en-GB" baseline="0" dirty="0"/>
              <a:t> The use</a:t>
            </a:r>
            <a:r>
              <a:rPr lang="en-GB" dirty="0"/>
              <a:t> nonviolent</a:t>
            </a:r>
            <a:r>
              <a:rPr lang="en-GB" baseline="0" dirty="0"/>
              <a:t> tactics to end segregation in schools, lunch counters, toilets, parks etc. This was launched on April 3, called ‘B [Birmingham] day. Here we see black women sitting at a white’s only lunch bar, which managers closed rather than serve blacks. Also they boycotted shops which refused to employ black workers or serve black people.</a:t>
            </a:r>
          </a:p>
          <a:p>
            <a:r>
              <a:rPr lang="en-GB" baseline="0" dirty="0"/>
              <a:t> </a:t>
            </a:r>
            <a:endParaRPr lang="en-GB" dirty="0"/>
          </a:p>
        </p:txBody>
      </p:sp>
      <p:sp>
        <p:nvSpPr>
          <p:cNvPr id="4" name="Slide Number Placeholder 3"/>
          <p:cNvSpPr>
            <a:spLocks noGrp="1"/>
          </p:cNvSpPr>
          <p:nvPr>
            <p:ph type="sldNum" sz="quarter" idx="10"/>
          </p:nvPr>
        </p:nvSpPr>
        <p:spPr/>
        <p:txBody>
          <a:bodyPr/>
          <a:lstStyle/>
          <a:p>
            <a:fld id="{8F00C7AE-6730-4123-BCF9-BDDDA6D7173F}" type="slidenum">
              <a:rPr lang="en-GB" smtClean="0"/>
              <a:t>10</a:t>
            </a:fld>
            <a:endParaRPr lang="en-GB"/>
          </a:p>
        </p:txBody>
      </p:sp>
    </p:spTree>
    <p:extLst>
      <p:ext uri="{BB962C8B-B14F-4D97-AF65-F5344CB8AC3E}">
        <p14:creationId xmlns:p14="http://schemas.microsoft.com/office/powerpoint/2010/main" val="126231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Failed</a:t>
            </a:r>
            <a:r>
              <a:rPr lang="en-GB" baseline="0" dirty="0"/>
              <a:t> to get results, people arrested. So planned larger marches and protests to close down city centre for business. Hundreds arrested, Bull Connor, April 10, got court order to ban these protests. </a:t>
            </a:r>
            <a:endParaRPr lang="en-GB" dirty="0"/>
          </a:p>
          <a:p>
            <a:endParaRPr lang="en-GB" dirty="0"/>
          </a:p>
          <a:p>
            <a:r>
              <a:rPr lang="en-GB" dirty="0"/>
              <a:t>Protestors ignored this,</a:t>
            </a:r>
            <a:r>
              <a:rPr lang="en-GB" baseline="0" dirty="0"/>
              <a:t> April 12 march on city hall, King and other leaders arrested – King in jail for nine days. This was the 13</a:t>
            </a:r>
            <a:r>
              <a:rPr lang="en-GB" baseline="30000" dirty="0"/>
              <a:t>th</a:t>
            </a:r>
            <a:r>
              <a:rPr lang="en-GB" baseline="0" dirty="0"/>
              <a:t> time he had been arrested. During this time he wrote a famous ‘letter form Birmingham jail.’</a:t>
            </a:r>
            <a:endParaRPr lang="en-GB" dirty="0"/>
          </a:p>
        </p:txBody>
      </p:sp>
      <p:sp>
        <p:nvSpPr>
          <p:cNvPr id="4" name="Slide Number Placeholder 3"/>
          <p:cNvSpPr>
            <a:spLocks noGrp="1"/>
          </p:cNvSpPr>
          <p:nvPr>
            <p:ph type="sldNum" sz="quarter" idx="10"/>
          </p:nvPr>
        </p:nvSpPr>
        <p:spPr/>
        <p:txBody>
          <a:bodyPr/>
          <a:lstStyle/>
          <a:p>
            <a:fld id="{8F00C7AE-6730-4123-BCF9-BDDDA6D7173F}" type="slidenum">
              <a:rPr lang="en-GB" smtClean="0"/>
              <a:t>11</a:t>
            </a:fld>
            <a:endParaRPr lang="en-GB"/>
          </a:p>
        </p:txBody>
      </p:sp>
    </p:spTree>
    <p:extLst>
      <p:ext uri="{BB962C8B-B14F-4D97-AF65-F5344CB8AC3E}">
        <p14:creationId xmlns:p14="http://schemas.microsoft.com/office/powerpoint/2010/main" val="1495097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799662E-8236-4DF4-9549-0D77361AB3C9}" type="datetimeFigureOut">
              <a:rPr lang="en-GB" smtClean="0"/>
              <a:t>22/06/2017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54C784-3DA1-49AF-8DF4-03693D34B9DF}" type="slidenum">
              <a:rPr lang="en-GB" smtClean="0"/>
              <a:t>‹#›</a:t>
            </a:fld>
            <a:endParaRPr lang="en-GB"/>
          </a:p>
        </p:txBody>
      </p:sp>
    </p:spTree>
    <p:extLst>
      <p:ext uri="{BB962C8B-B14F-4D97-AF65-F5344CB8AC3E}">
        <p14:creationId xmlns:p14="http://schemas.microsoft.com/office/powerpoint/2010/main" val="343368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799662E-8236-4DF4-9549-0D77361AB3C9}" type="datetimeFigureOut">
              <a:rPr lang="en-GB" smtClean="0"/>
              <a:t>22/06/2017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54C784-3DA1-49AF-8DF4-03693D34B9DF}" type="slidenum">
              <a:rPr lang="en-GB" smtClean="0"/>
              <a:t>‹#›</a:t>
            </a:fld>
            <a:endParaRPr lang="en-GB"/>
          </a:p>
        </p:txBody>
      </p:sp>
    </p:spTree>
    <p:extLst>
      <p:ext uri="{BB962C8B-B14F-4D97-AF65-F5344CB8AC3E}">
        <p14:creationId xmlns:p14="http://schemas.microsoft.com/office/powerpoint/2010/main" val="53503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799662E-8236-4DF4-9549-0D77361AB3C9}" type="datetimeFigureOut">
              <a:rPr lang="en-GB" smtClean="0"/>
              <a:t>22/06/2017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54C784-3DA1-49AF-8DF4-03693D34B9DF}" type="slidenum">
              <a:rPr lang="en-GB" smtClean="0"/>
              <a:t>‹#›</a:t>
            </a:fld>
            <a:endParaRPr lang="en-GB"/>
          </a:p>
        </p:txBody>
      </p:sp>
    </p:spTree>
    <p:extLst>
      <p:ext uri="{BB962C8B-B14F-4D97-AF65-F5344CB8AC3E}">
        <p14:creationId xmlns:p14="http://schemas.microsoft.com/office/powerpoint/2010/main" val="2140242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19" cy="1143480"/>
          </a:xfrm>
        </p:spPr>
        <p:txBody>
          <a:bodyPr/>
          <a:lstStyle/>
          <a:p>
            <a:r>
              <a:rPr lang="en-US"/>
              <a:t>Click to edit Master title style</a:t>
            </a:r>
            <a:endParaRPr lang="en-GB"/>
          </a:p>
        </p:txBody>
      </p:sp>
      <p:sp>
        <p:nvSpPr>
          <p:cNvPr id="3" name="Date Placeholder 2"/>
          <p:cNvSpPr>
            <a:spLocks noGrp="1"/>
          </p:cNvSpPr>
          <p:nvPr>
            <p:ph type="dt" idx="10"/>
          </p:nvPr>
        </p:nvSpPr>
        <p:spPr>
          <a:xfrm>
            <a:off x="456481" y="6247376"/>
            <a:ext cx="2128320" cy="470930"/>
          </a:xfrm>
        </p:spPr>
        <p:txBody>
          <a:bodyPr/>
          <a:lstStyle>
            <a:lvl1pPr>
              <a:defRPr/>
            </a:lvl1pPr>
          </a:lstStyle>
          <a:p>
            <a:endParaRPr lang="en-GB" altLang="en-US"/>
          </a:p>
        </p:txBody>
      </p:sp>
      <p:sp>
        <p:nvSpPr>
          <p:cNvPr id="4" name="Footer Placeholder 3"/>
          <p:cNvSpPr>
            <a:spLocks noGrp="1"/>
          </p:cNvSpPr>
          <p:nvPr>
            <p:ph type="ftr" idx="11"/>
          </p:nvPr>
        </p:nvSpPr>
        <p:spPr>
          <a:xfrm>
            <a:off x="3127680" y="6247376"/>
            <a:ext cx="2897280" cy="470930"/>
          </a:xfrm>
        </p:spPr>
        <p:txBody>
          <a:bodyPr/>
          <a:lstStyle>
            <a:lvl1pPr>
              <a:defRPr/>
            </a:lvl1pPr>
          </a:lstStyle>
          <a:p>
            <a:endParaRPr lang="en-GB" altLang="en-US"/>
          </a:p>
        </p:txBody>
      </p:sp>
      <p:sp>
        <p:nvSpPr>
          <p:cNvPr id="5" name="Slide Number Placeholder 4"/>
          <p:cNvSpPr>
            <a:spLocks noGrp="1"/>
          </p:cNvSpPr>
          <p:nvPr>
            <p:ph type="sldNum" idx="12"/>
          </p:nvPr>
        </p:nvSpPr>
        <p:spPr>
          <a:xfrm>
            <a:off x="6556321" y="6247376"/>
            <a:ext cx="2128320" cy="470930"/>
          </a:xfrm>
        </p:spPr>
        <p:txBody>
          <a:bodyPr/>
          <a:lstStyle>
            <a:lvl1pPr>
              <a:defRPr/>
            </a:lvl1pPr>
          </a:lstStyle>
          <a:p>
            <a:fld id="{2591927C-327F-41C5-B4FD-321043BB9A54}" type="slidenum">
              <a:rPr lang="en-GB" altLang="en-US"/>
              <a:pPr/>
              <a:t>‹#›</a:t>
            </a:fld>
            <a:endParaRPr lang="en-GB" altLang="en-US"/>
          </a:p>
        </p:txBody>
      </p:sp>
    </p:spTree>
    <p:extLst>
      <p:ext uri="{BB962C8B-B14F-4D97-AF65-F5344CB8AC3E}">
        <p14:creationId xmlns:p14="http://schemas.microsoft.com/office/powerpoint/2010/main" val="1492729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799662E-8236-4DF4-9549-0D77361AB3C9}" type="datetimeFigureOut">
              <a:rPr lang="en-GB" smtClean="0"/>
              <a:t>22/06/2017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54C784-3DA1-49AF-8DF4-03693D34B9DF}" type="slidenum">
              <a:rPr lang="en-GB" smtClean="0"/>
              <a:t>‹#›</a:t>
            </a:fld>
            <a:endParaRPr lang="en-GB"/>
          </a:p>
        </p:txBody>
      </p:sp>
    </p:spTree>
    <p:extLst>
      <p:ext uri="{BB962C8B-B14F-4D97-AF65-F5344CB8AC3E}">
        <p14:creationId xmlns:p14="http://schemas.microsoft.com/office/powerpoint/2010/main" val="2327893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99662E-8236-4DF4-9549-0D77361AB3C9}" type="datetimeFigureOut">
              <a:rPr lang="en-GB" smtClean="0"/>
              <a:t>22/06/2017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854C784-3DA1-49AF-8DF4-03693D34B9DF}" type="slidenum">
              <a:rPr lang="en-GB" smtClean="0"/>
              <a:t>‹#›</a:t>
            </a:fld>
            <a:endParaRPr lang="en-GB"/>
          </a:p>
        </p:txBody>
      </p:sp>
    </p:spTree>
    <p:extLst>
      <p:ext uri="{BB962C8B-B14F-4D97-AF65-F5344CB8AC3E}">
        <p14:creationId xmlns:p14="http://schemas.microsoft.com/office/powerpoint/2010/main" val="4049489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799662E-8236-4DF4-9549-0D77361AB3C9}" type="datetimeFigureOut">
              <a:rPr lang="en-GB" smtClean="0"/>
              <a:t>22/06/2017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54C784-3DA1-49AF-8DF4-03693D34B9DF}" type="slidenum">
              <a:rPr lang="en-GB" smtClean="0"/>
              <a:t>‹#›</a:t>
            </a:fld>
            <a:endParaRPr lang="en-GB"/>
          </a:p>
        </p:txBody>
      </p:sp>
    </p:spTree>
    <p:extLst>
      <p:ext uri="{BB962C8B-B14F-4D97-AF65-F5344CB8AC3E}">
        <p14:creationId xmlns:p14="http://schemas.microsoft.com/office/powerpoint/2010/main" val="4171219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799662E-8236-4DF4-9549-0D77361AB3C9}" type="datetimeFigureOut">
              <a:rPr lang="en-GB" smtClean="0"/>
              <a:t>22/06/2017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854C784-3DA1-49AF-8DF4-03693D34B9DF}" type="slidenum">
              <a:rPr lang="en-GB" smtClean="0"/>
              <a:t>‹#›</a:t>
            </a:fld>
            <a:endParaRPr lang="en-GB"/>
          </a:p>
        </p:txBody>
      </p:sp>
    </p:spTree>
    <p:extLst>
      <p:ext uri="{BB962C8B-B14F-4D97-AF65-F5344CB8AC3E}">
        <p14:creationId xmlns:p14="http://schemas.microsoft.com/office/powerpoint/2010/main" val="3763309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799662E-8236-4DF4-9549-0D77361AB3C9}" type="datetimeFigureOut">
              <a:rPr lang="en-GB" smtClean="0"/>
              <a:t>22/06/2017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854C784-3DA1-49AF-8DF4-03693D34B9DF}" type="slidenum">
              <a:rPr lang="en-GB" smtClean="0"/>
              <a:t>‹#›</a:t>
            </a:fld>
            <a:endParaRPr lang="en-GB"/>
          </a:p>
        </p:txBody>
      </p:sp>
    </p:spTree>
    <p:extLst>
      <p:ext uri="{BB962C8B-B14F-4D97-AF65-F5344CB8AC3E}">
        <p14:creationId xmlns:p14="http://schemas.microsoft.com/office/powerpoint/2010/main" val="1073909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99662E-8236-4DF4-9549-0D77361AB3C9}" type="datetimeFigureOut">
              <a:rPr lang="en-GB" smtClean="0"/>
              <a:t>22/06/2017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854C784-3DA1-49AF-8DF4-03693D34B9DF}" type="slidenum">
              <a:rPr lang="en-GB" smtClean="0"/>
              <a:t>‹#›</a:t>
            </a:fld>
            <a:endParaRPr lang="en-GB"/>
          </a:p>
        </p:txBody>
      </p:sp>
    </p:spTree>
    <p:extLst>
      <p:ext uri="{BB962C8B-B14F-4D97-AF65-F5344CB8AC3E}">
        <p14:creationId xmlns:p14="http://schemas.microsoft.com/office/powerpoint/2010/main" val="1014656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99662E-8236-4DF4-9549-0D77361AB3C9}" type="datetimeFigureOut">
              <a:rPr lang="en-GB" smtClean="0"/>
              <a:t>22/06/2017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54C784-3DA1-49AF-8DF4-03693D34B9DF}" type="slidenum">
              <a:rPr lang="en-GB" smtClean="0"/>
              <a:t>‹#›</a:t>
            </a:fld>
            <a:endParaRPr lang="en-GB"/>
          </a:p>
        </p:txBody>
      </p:sp>
    </p:spTree>
    <p:extLst>
      <p:ext uri="{BB962C8B-B14F-4D97-AF65-F5344CB8AC3E}">
        <p14:creationId xmlns:p14="http://schemas.microsoft.com/office/powerpoint/2010/main" val="2174338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99662E-8236-4DF4-9549-0D77361AB3C9}" type="datetimeFigureOut">
              <a:rPr lang="en-GB" smtClean="0"/>
              <a:t>22/06/2017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854C784-3DA1-49AF-8DF4-03693D34B9DF}" type="slidenum">
              <a:rPr lang="en-GB" smtClean="0"/>
              <a:t>‹#›</a:t>
            </a:fld>
            <a:endParaRPr lang="en-GB"/>
          </a:p>
        </p:txBody>
      </p:sp>
    </p:spTree>
    <p:extLst>
      <p:ext uri="{BB962C8B-B14F-4D97-AF65-F5344CB8AC3E}">
        <p14:creationId xmlns:p14="http://schemas.microsoft.com/office/powerpoint/2010/main" val="1192683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99662E-8236-4DF4-9549-0D77361AB3C9}" type="datetimeFigureOut">
              <a:rPr lang="en-GB" smtClean="0"/>
              <a:t>22/06/2017</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4C784-3DA1-49AF-8DF4-03693D34B9DF}" type="slidenum">
              <a:rPr lang="en-GB" smtClean="0"/>
              <a:t>‹#›</a:t>
            </a:fld>
            <a:endParaRPr lang="en-GB"/>
          </a:p>
        </p:txBody>
      </p:sp>
    </p:spTree>
    <p:extLst>
      <p:ext uri="{BB962C8B-B14F-4D97-AF65-F5344CB8AC3E}">
        <p14:creationId xmlns:p14="http://schemas.microsoft.com/office/powerpoint/2010/main" val="2844801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jpg"/><Relationship Id="rId7"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jpeg"/><Relationship Id="rId3" Type="http://schemas.openxmlformats.org/officeDocument/2006/relationships/image" Target="../media/image2.jpg"/><Relationship Id="rId7" Type="http://schemas.openxmlformats.org/officeDocument/2006/relationships/image" Target="../media/image34.jpeg"/><Relationship Id="rId12"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2.gif"/></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201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075" y="311085"/>
            <a:ext cx="6625283" cy="6047296"/>
          </a:xfrm>
          <a:prstGeom prst="rect">
            <a:avLst/>
          </a:prstGeom>
        </p:spPr>
      </p:pic>
    </p:spTree>
    <p:extLst>
      <p:ext uri="{BB962C8B-B14F-4D97-AF65-F5344CB8AC3E}">
        <p14:creationId xmlns:p14="http://schemas.microsoft.com/office/powerpoint/2010/main" val="32607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3191" y="461915"/>
            <a:ext cx="6693032" cy="6135280"/>
          </a:xfrm>
          <a:prstGeom prst="rect">
            <a:avLst/>
          </a:prstGeom>
        </p:spPr>
      </p:pic>
    </p:spTree>
    <p:extLst>
      <p:ext uri="{BB962C8B-B14F-4D97-AF65-F5344CB8AC3E}">
        <p14:creationId xmlns:p14="http://schemas.microsoft.com/office/powerpoint/2010/main" val="20583989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6" name="Picture 2" descr="https://curatingchildhood.files.wordpress.com/2013/10/cc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444" y="532614"/>
            <a:ext cx="6877100" cy="6160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9960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6" name="Picture 4" descr="https://s-media-cache-ak0.pinimg.com/736x/3b/6a/2d/3b6a2d30a42ced3f84c9edb4d87271b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6682" y="419493"/>
            <a:ext cx="7048997" cy="6297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1373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62" y="692096"/>
            <a:ext cx="4928029" cy="5037541"/>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4213" y="1272108"/>
            <a:ext cx="3023413" cy="5107978"/>
          </a:xfrm>
          <a:prstGeom prst="rect">
            <a:avLst/>
          </a:prstGeom>
        </p:spPr>
      </p:pic>
    </p:spTree>
    <p:extLst>
      <p:ext uri="{BB962C8B-B14F-4D97-AF65-F5344CB8AC3E}">
        <p14:creationId xmlns:p14="http://schemas.microsoft.com/office/powerpoint/2010/main" val="9737538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4337" y="471340"/>
            <a:ext cx="6900422" cy="6086018"/>
          </a:xfrm>
          <a:prstGeom prst="rect">
            <a:avLst/>
          </a:prstGeom>
        </p:spPr>
      </p:pic>
    </p:spTree>
    <p:extLst>
      <p:ext uri="{BB962C8B-B14F-4D97-AF65-F5344CB8AC3E}">
        <p14:creationId xmlns:p14="http://schemas.microsoft.com/office/powerpoint/2010/main" val="7087875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11528"/>
          <a:stretch/>
        </p:blipFill>
        <p:spPr>
          <a:xfrm>
            <a:off x="1203448" y="763571"/>
            <a:ext cx="7110616" cy="5242406"/>
          </a:xfrm>
          <a:prstGeom prst="rect">
            <a:avLst/>
          </a:prstGeom>
        </p:spPr>
      </p:pic>
    </p:spTree>
    <p:extLst>
      <p:ext uri="{BB962C8B-B14F-4D97-AF65-F5344CB8AC3E}">
        <p14:creationId xmlns:p14="http://schemas.microsoft.com/office/powerpoint/2010/main" val="831363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5415" y="190603"/>
            <a:ext cx="9144000" cy="5986254"/>
          </a:xfrm>
          <a:prstGeom prst="rect">
            <a:avLst/>
          </a:prstGeom>
          <a:noFill/>
        </p:spPr>
        <p:txBody>
          <a:bodyPr wrap="square" rtlCol="0">
            <a:spAutoFit/>
          </a:bodyPr>
          <a:lstStyle/>
          <a:p>
            <a:r>
              <a:rPr lang="en-GB" sz="3600" dirty="0">
                <a:latin typeface="Market Fresh" pitchFamily="34" charset="0"/>
              </a:rPr>
              <a:t>The Children’s </a:t>
            </a:r>
            <a:r>
              <a:rPr lang="en-GB" sz="3600" dirty="0" smtClean="0">
                <a:latin typeface="Market Fresh" pitchFamily="34" charset="0"/>
              </a:rPr>
              <a:t>Crusade,</a:t>
            </a:r>
          </a:p>
          <a:p>
            <a:r>
              <a:rPr lang="en-GB" sz="3600" dirty="0" smtClean="0">
                <a:latin typeface="Market Fresh" pitchFamily="34" charset="0"/>
              </a:rPr>
              <a:t>Birmingham</a:t>
            </a:r>
            <a:r>
              <a:rPr lang="en-GB" sz="3600" dirty="0">
                <a:latin typeface="Market Fresh" pitchFamily="34" charset="0"/>
              </a:rPr>
              <a:t>, 1963.</a:t>
            </a:r>
          </a:p>
          <a:p>
            <a:endParaRPr lang="en-GB" dirty="0">
              <a:latin typeface="Market Fresh" pitchFamily="34" charset="0"/>
            </a:endParaRPr>
          </a:p>
          <a:p>
            <a:r>
              <a:rPr lang="en-GB" sz="2500" dirty="0">
                <a:latin typeface="Market Fresh" pitchFamily="34" charset="0"/>
              </a:rPr>
              <a:t>Imagine that, when you were as old as you are now, you were an African American child from Birmingham who took part in the Children’s Crusade. Fifty years later, as an old person, you have been asked to write about your memories for a magazine.</a:t>
            </a:r>
          </a:p>
          <a:p>
            <a:endParaRPr lang="en-GB" sz="2500" dirty="0">
              <a:latin typeface="Market Fresh" pitchFamily="34" charset="0"/>
            </a:endParaRPr>
          </a:p>
          <a:p>
            <a:r>
              <a:rPr lang="en-GB" sz="2500" dirty="0" smtClean="0">
                <a:latin typeface="Market Fresh" pitchFamily="34" charset="0"/>
              </a:rPr>
              <a:t>HINTS: You </a:t>
            </a:r>
            <a:r>
              <a:rPr lang="en-GB" sz="2500" dirty="0">
                <a:latin typeface="Market Fresh" pitchFamily="34" charset="0"/>
              </a:rPr>
              <a:t>might want to include the following points:</a:t>
            </a:r>
            <a:r>
              <a:rPr lang="en-GB" sz="2500" i="1" dirty="0">
                <a:latin typeface="Market Fresh" pitchFamily="34" charset="0"/>
              </a:rPr>
              <a:t> how you felt at different times in the day – conversations with family and friends – your reflections on the campaign – whether you think of yourself as a </a:t>
            </a:r>
            <a:r>
              <a:rPr lang="en-GB" sz="2500" i="1" dirty="0" smtClean="0">
                <a:latin typeface="Market Fresh" pitchFamily="34" charset="0"/>
              </a:rPr>
              <a:t>hero?</a:t>
            </a:r>
            <a:endParaRPr lang="en-GB" sz="2500" dirty="0">
              <a:latin typeface="Market Fresh" pitchFamily="34" charset="0"/>
            </a:endParaRPr>
          </a:p>
          <a:p>
            <a:endParaRPr lang="en-GB" dirty="0"/>
          </a:p>
        </p:txBody>
      </p:sp>
    </p:spTree>
    <p:extLst>
      <p:ext uri="{BB962C8B-B14F-4D97-AF65-F5344CB8AC3E}">
        <p14:creationId xmlns:p14="http://schemas.microsoft.com/office/powerpoint/2010/main" val="34009140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34863" y="397401"/>
            <a:ext cx="5078658" cy="5355312"/>
          </a:xfrm>
          <a:prstGeom prst="rect">
            <a:avLst/>
          </a:prstGeom>
          <a:noFill/>
        </p:spPr>
        <p:txBody>
          <a:bodyPr wrap="square" rtlCol="0">
            <a:spAutoFit/>
          </a:bodyPr>
          <a:lstStyle/>
          <a:p>
            <a:r>
              <a:rPr lang="en-GB" b="1" dirty="0" smtClean="0">
                <a:latin typeface="Market Fresh" pitchFamily="34" charset="0"/>
              </a:rPr>
              <a:t>ACT 1: ‘THE PLAN’ – separate but equal.</a:t>
            </a:r>
          </a:p>
          <a:p>
            <a:endParaRPr lang="en-GB" b="1" dirty="0"/>
          </a:p>
          <a:p>
            <a:r>
              <a:rPr lang="en-GB" dirty="0"/>
              <a:t>A new head-teacher is appointed with a new ‘plan.’ ‘The Plan’ is that children of poor parents must wear bright red badges at school. The rich children can go into lunch first, and get free snacks at break in classrooms, which the badged kids don’t. The red-badged children must sit at the back of the class and are not allowed to use computers in IT lessons because there are not enough. She explains that ‘the plan’ is to help the poorer kids by giving them special attention, because poor and rich kids learn differently. Many parents and teachers are unhappy. </a:t>
            </a:r>
          </a:p>
          <a:p>
            <a:endParaRPr lang="en-GB" dirty="0"/>
          </a:p>
          <a:p>
            <a:r>
              <a:rPr lang="en-GB" dirty="0"/>
              <a:t>At a meeting of the class reps for the school council, run by a sympathetic teacher who dislikes ‘the plan’, you have a chance to plot a campaign of nonviolent action to challenge it.</a:t>
            </a:r>
          </a:p>
          <a:p>
            <a:endParaRPr lang="en-GB" dirty="0"/>
          </a:p>
        </p:txBody>
      </p:sp>
      <p:pic>
        <p:nvPicPr>
          <p:cNvPr id="1028" name="Picture 4" descr="https://s-media-cache-ak0.pinimg.com/236x/eb/6e/dd/eb6edd8b268b530c07092594185b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1828" y="169682"/>
            <a:ext cx="3311729" cy="6155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4124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6461" y="273377"/>
            <a:ext cx="4930574" cy="5940088"/>
          </a:xfrm>
          <a:prstGeom prst="rect">
            <a:avLst/>
          </a:prstGeom>
          <a:noFill/>
        </p:spPr>
        <p:txBody>
          <a:bodyPr wrap="square" rtlCol="0">
            <a:spAutoFit/>
          </a:bodyPr>
          <a:lstStyle/>
          <a:p>
            <a:r>
              <a:rPr lang="en-GB" b="1" dirty="0" smtClean="0">
                <a:latin typeface="Market Fresh" pitchFamily="34" charset="0"/>
                <a:ea typeface="Malgun Gothic Semilight" panose="020B0502040204020203" pitchFamily="34" charset="-128"/>
                <a:cs typeface="Malgun Gothic Semilight" panose="020B0502040204020203" pitchFamily="34" charset="-128"/>
              </a:rPr>
              <a:t>ACT 2: CRACKDOWN!</a:t>
            </a:r>
          </a:p>
          <a:p>
            <a:endParaRPr lang="en-GB" sz="2000" b="1" dirty="0"/>
          </a:p>
          <a:p>
            <a:r>
              <a:rPr lang="en-GB" dirty="0"/>
              <a:t>Teachers who criticised the plan are sacked and replaced with people loyal to the head-teacher. Parents are told that the children are lying, and any parent who wants to can remove their children. Because there are few schools in the area and it gets great exam results, most don’t.</a:t>
            </a:r>
          </a:p>
          <a:p>
            <a:endParaRPr lang="en-GB" dirty="0"/>
          </a:p>
          <a:p>
            <a:r>
              <a:rPr lang="en-GB" dirty="0"/>
              <a:t>The head-teacher is annoyed at resistance. So she puts the badged and non-badged kids in separate classes, with different break and lunch-times, so there is no mixing – this is to prevent protests and also planning. School council is suspended.  Also, she offers extra rewards – house-points and book prizes – to badged children who tell on who is organising protests. Some of the non-badged kids start enjoying having privileges, and so begin supporting the head-teacher. </a:t>
            </a:r>
          </a:p>
          <a:p>
            <a:endParaRPr lang="en-GB" dirty="0"/>
          </a:p>
          <a:p>
            <a:r>
              <a:rPr lang="en-GB" dirty="0"/>
              <a:t>What do you do now?</a:t>
            </a:r>
          </a:p>
        </p:txBody>
      </p:sp>
      <p:pic>
        <p:nvPicPr>
          <p:cNvPr id="4" name="Picture 2" descr="https://darraghmartin.files.wordpress.com/2013/09/dolores_umbridge_promo_still_from_hp5_movie_10-15-20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5200" y="273377"/>
            <a:ext cx="3554101" cy="5940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4831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5989" y="1205631"/>
            <a:ext cx="5090474" cy="4401205"/>
          </a:xfrm>
          <a:prstGeom prst="rect">
            <a:avLst/>
          </a:prstGeom>
          <a:noFill/>
        </p:spPr>
        <p:txBody>
          <a:bodyPr wrap="square" rtlCol="0">
            <a:spAutoFit/>
          </a:bodyPr>
          <a:lstStyle/>
          <a:p>
            <a:r>
              <a:rPr lang="en-GB" sz="2400" dirty="0" smtClean="0"/>
              <a:t>‘You have heard that it was said, “Love your neighbour and hate your enemy.” </a:t>
            </a:r>
            <a:endParaRPr lang="en-GB" sz="2400" baseline="30000" dirty="0"/>
          </a:p>
          <a:p>
            <a:endParaRPr lang="en-GB" sz="2400" baseline="30000" dirty="0" smtClean="0"/>
          </a:p>
          <a:p>
            <a:r>
              <a:rPr lang="en-GB" sz="2400" dirty="0" smtClean="0"/>
              <a:t>But I tell you, love your enemies and pray for those who persecute you, that you may be children of your Father in heaven. He causes his sun to rise on the evil and the good, and sends rain on the righteous and the unrighteous.’</a:t>
            </a:r>
          </a:p>
          <a:p>
            <a:endParaRPr lang="en-GB" sz="2400" dirty="0"/>
          </a:p>
          <a:p>
            <a:r>
              <a:rPr lang="en-GB" sz="2400" b="1" dirty="0" smtClean="0"/>
              <a:t>- Jesus, The Gospel according to Matthew, chapter 5, verses 43-45</a:t>
            </a:r>
            <a:endParaRPr lang="en-GB" sz="2400"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3222" y="1374234"/>
            <a:ext cx="3810000" cy="4064000"/>
          </a:xfrm>
          <a:prstGeom prst="rect">
            <a:avLst/>
          </a:prstGeom>
        </p:spPr>
      </p:pic>
    </p:spTree>
    <p:extLst>
      <p:ext uri="{BB962C8B-B14F-4D97-AF65-F5344CB8AC3E}">
        <p14:creationId xmlns:p14="http://schemas.microsoft.com/office/powerpoint/2010/main" val="91648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72440" y="308789"/>
            <a:ext cx="4887705" cy="5940088"/>
          </a:xfrm>
          <a:prstGeom prst="rect">
            <a:avLst/>
          </a:prstGeom>
          <a:noFill/>
        </p:spPr>
        <p:txBody>
          <a:bodyPr wrap="square" rtlCol="0">
            <a:spAutoFit/>
          </a:bodyPr>
          <a:lstStyle/>
          <a:p>
            <a:r>
              <a:rPr lang="en-GB" b="1" dirty="0">
                <a:latin typeface="Market Fresh" pitchFamily="34" charset="0"/>
              </a:rPr>
              <a:t>ACT 3: SHOWDOWN!</a:t>
            </a:r>
          </a:p>
          <a:p>
            <a:endParaRPr lang="en-GB" sz="2000" b="1" dirty="0"/>
          </a:p>
          <a:p>
            <a:r>
              <a:rPr lang="en-GB" dirty="0"/>
              <a:t>The head-teacher is furious at continued resistance. She puts up CCTV cameras around the school which she watches from her office, and hires security guards armed with canes to patrol and punish resistance. She also announces that, as a punishment, only the non-badged children will be allowed to take part in the Christmas Play. The Christmas Play is the major event in the school year, and the head-teacher wants to make it the best one in the school’s history to divert attention away from ‘the plan’ and the protests. To do this, she has got a local supermarket to sponsor the event, and has invited VIPs including the mayor, the MP, school governors, and local newspaper and television journalists. Everything is gearing up for the big day.</a:t>
            </a:r>
          </a:p>
          <a:p>
            <a:endParaRPr lang="en-GB" dirty="0"/>
          </a:p>
          <a:p>
            <a:r>
              <a:rPr lang="en-GB" dirty="0"/>
              <a:t>How can you use the Christmas play to try and win your campaign?</a:t>
            </a:r>
          </a:p>
        </p:txBody>
      </p:sp>
      <p:pic>
        <p:nvPicPr>
          <p:cNvPr id="4" name="Picture 2" descr="http://vignette3.wikia.nocookie.net/villains/images/b/b1/Dolores_Jane_Umbridge.jpg/revision/latest?cb=201509200656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1055" y="179110"/>
            <a:ext cx="3294728" cy="5862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7034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https://ksr-ugc.imgix.net/assets/004/567/246/2ab44cf04e684ba280c4ab7dbc0bcb1d_original.JPG?w=680&amp;fit=max&amp;v=1443181631&amp;auto=format&amp;q=92&amp;s=261c00f256bf88c4139f7788d1d70bf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5622" y="2022876"/>
            <a:ext cx="4425057" cy="44250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1756" y="892404"/>
            <a:ext cx="8949316" cy="1384995"/>
          </a:xfrm>
          <a:prstGeom prst="rect">
            <a:avLst/>
          </a:prstGeom>
          <a:noFill/>
        </p:spPr>
        <p:txBody>
          <a:bodyPr wrap="square" rtlCol="0">
            <a:spAutoFit/>
          </a:bodyPr>
          <a:lstStyle/>
          <a:p>
            <a:r>
              <a:rPr lang="en-GB" sz="2800" dirty="0">
                <a:latin typeface="Market Fresh" pitchFamily="34" charset="0"/>
              </a:rPr>
              <a:t>Nonviolence lesson 4</a:t>
            </a:r>
            <a:r>
              <a:rPr lang="en-GB" sz="2800" dirty="0" smtClean="0">
                <a:latin typeface="Market Fresh" pitchFamily="34" charset="0"/>
              </a:rPr>
              <a:t>:</a:t>
            </a:r>
          </a:p>
          <a:p>
            <a:r>
              <a:rPr lang="en-GB" sz="2800" dirty="0" smtClean="0">
                <a:latin typeface="Market Fresh" pitchFamily="34" charset="0"/>
              </a:rPr>
              <a:t>‘</a:t>
            </a:r>
            <a:r>
              <a:rPr lang="en-GB" sz="2800" dirty="0">
                <a:latin typeface="Market Fresh" pitchFamily="34" charset="0"/>
              </a:rPr>
              <a:t>Ploughshares’ women versus British Aerospace</a:t>
            </a:r>
          </a:p>
        </p:txBody>
      </p:sp>
    </p:spTree>
    <p:extLst>
      <p:ext uri="{BB962C8B-B14F-4D97-AF65-F5344CB8AC3E}">
        <p14:creationId xmlns:p14="http://schemas.microsoft.com/office/powerpoint/2010/main" val="6740140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38104" y="1001810"/>
            <a:ext cx="6348435" cy="515052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88275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17552" y="641023"/>
            <a:ext cx="6301221" cy="589175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83025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93297" y="339688"/>
            <a:ext cx="3430988" cy="29882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76086" y="339688"/>
            <a:ext cx="3341295" cy="31380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8"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9944" y="3477770"/>
            <a:ext cx="3584696" cy="31206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9"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30370" y="3631062"/>
            <a:ext cx="1648652" cy="31206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50" name="Picture 6"/>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783378" y="3631062"/>
            <a:ext cx="2932582" cy="30677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016246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0280" y="878462"/>
            <a:ext cx="1013147" cy="20262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2"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46604" y="1027120"/>
            <a:ext cx="1126559" cy="2003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3"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74044" y="1119312"/>
            <a:ext cx="931058" cy="19528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4" name="Picture 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177694" y="963055"/>
            <a:ext cx="1126558" cy="190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5" name="Picture 7"/>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866955" y="865939"/>
            <a:ext cx="1077953" cy="19154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6" name="Picture 8"/>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04367" y="3500419"/>
            <a:ext cx="1097396" cy="22034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7" name="Picture 9"/>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146604" y="3690389"/>
            <a:ext cx="1121158" cy="21559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8" name="Picture 10"/>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705750" y="3690388"/>
            <a:ext cx="1160042" cy="21559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9" name="Picture 11"/>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091284" y="3500419"/>
            <a:ext cx="1212968" cy="21559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80" name="Picture 12"/>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712498" y="3348352"/>
            <a:ext cx="1232410" cy="21991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81" name="Text Box 13"/>
          <p:cNvSpPr txBox="1">
            <a:spLocks noChangeArrowheads="1"/>
          </p:cNvSpPr>
          <p:nvPr/>
        </p:nvSpPr>
        <p:spPr bwMode="auto">
          <a:xfrm>
            <a:off x="207016" y="231405"/>
            <a:ext cx="9319712"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5340" rIns="81646" bIns="40823"/>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panose="020B0604020202020204" pitchFamily="34" charset="0"/>
                <a:ea typeface="Microsoft YaHei" panose="020B0503020204020204" pitchFamily="34" charset="-122"/>
              </a:defRPr>
            </a:lvl9pPr>
          </a:lstStyle>
          <a:p>
            <a:r>
              <a:rPr lang="en-GB" altLang="en-US" sz="2400" dirty="0">
                <a:latin typeface="Market Fresh" pitchFamily="34" charset="0"/>
              </a:rPr>
              <a:t>The Seeds of Hope East Timor </a:t>
            </a:r>
            <a:r>
              <a:rPr lang="en-GB" altLang="en-US" sz="2400" dirty="0" smtClean="0">
                <a:latin typeface="Market Fresh" pitchFamily="34" charset="0"/>
              </a:rPr>
              <a:t>Ploughshares group</a:t>
            </a:r>
            <a:endParaRPr lang="en-GB" altLang="en-US" sz="2400" dirty="0">
              <a:latin typeface="Market Fresh" pitchFamily="34" charset="0"/>
            </a:endParaRPr>
          </a:p>
        </p:txBody>
      </p:sp>
      <p:sp>
        <p:nvSpPr>
          <p:cNvPr id="7182" name="Text Box 14"/>
          <p:cNvSpPr txBox="1">
            <a:spLocks noChangeArrowheads="1"/>
          </p:cNvSpPr>
          <p:nvPr/>
        </p:nvSpPr>
        <p:spPr bwMode="auto">
          <a:xfrm>
            <a:off x="610059" y="2920757"/>
            <a:ext cx="1161674"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5340" rIns="81646" bIns="40823"/>
          <a:lstStyle>
            <a:lvl1pPr>
              <a:tabLst>
                <a:tab pos="449263" algn="l"/>
                <a:tab pos="8985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9pPr>
          </a:lstStyle>
          <a:p>
            <a:r>
              <a:rPr lang="en-GB" altLang="en-US" sz="1633" dirty="0" err="1">
                <a:latin typeface="Market Fresh" pitchFamily="34" charset="0"/>
              </a:rPr>
              <a:t>Ricarda</a:t>
            </a:r>
            <a:endParaRPr lang="en-GB" altLang="en-US" sz="1633" dirty="0">
              <a:latin typeface="Market Fresh" pitchFamily="34" charset="0"/>
            </a:endParaRPr>
          </a:p>
        </p:txBody>
      </p:sp>
      <p:sp>
        <p:nvSpPr>
          <p:cNvPr id="7184" name="Text Box 16"/>
          <p:cNvSpPr txBox="1">
            <a:spLocks noChangeArrowheads="1"/>
          </p:cNvSpPr>
          <p:nvPr/>
        </p:nvSpPr>
        <p:spPr bwMode="auto">
          <a:xfrm>
            <a:off x="2391251" y="3030370"/>
            <a:ext cx="637267"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5340" rIns="81646" bIns="40823"/>
          <a:lstStyle>
            <a:lvl1pPr>
              <a:tabLst>
                <a:tab pos="449263" algn="l"/>
                <a:tab pos="8985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9pPr>
          </a:lstStyle>
          <a:p>
            <a:r>
              <a:rPr lang="en-GB" altLang="en-US" sz="1633" dirty="0" smtClean="0">
                <a:latin typeface="Market Fresh" pitchFamily="34" charset="0"/>
              </a:rPr>
              <a:t>Jen</a:t>
            </a:r>
            <a:endParaRPr lang="en-GB" altLang="en-US" sz="1633" dirty="0">
              <a:latin typeface="Market Fresh" pitchFamily="34" charset="0"/>
            </a:endParaRPr>
          </a:p>
        </p:txBody>
      </p:sp>
      <p:sp>
        <p:nvSpPr>
          <p:cNvPr id="7185" name="Text Box 17"/>
          <p:cNvSpPr txBox="1">
            <a:spLocks noChangeArrowheads="1"/>
          </p:cNvSpPr>
          <p:nvPr/>
        </p:nvSpPr>
        <p:spPr bwMode="auto">
          <a:xfrm>
            <a:off x="3820242" y="3072157"/>
            <a:ext cx="931058"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5340" rIns="81646" bIns="40823"/>
          <a:lstStyle>
            <a:lvl1pPr>
              <a:tabLst>
                <a:tab pos="449263" algn="l"/>
                <a:tab pos="8985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9pPr>
          </a:lstStyle>
          <a:p>
            <a:r>
              <a:rPr lang="en-GB" altLang="en-US" sz="1633" dirty="0" smtClean="0">
                <a:latin typeface="Market Fresh" pitchFamily="34" charset="0"/>
              </a:rPr>
              <a:t>Rowan</a:t>
            </a:r>
            <a:endParaRPr lang="en-GB" altLang="en-US" sz="1633" dirty="0">
              <a:latin typeface="Market Fresh" pitchFamily="34" charset="0"/>
            </a:endParaRPr>
          </a:p>
        </p:txBody>
      </p:sp>
      <p:sp>
        <p:nvSpPr>
          <p:cNvPr id="7186" name="Text Box 18"/>
          <p:cNvSpPr txBox="1">
            <a:spLocks noChangeArrowheads="1"/>
          </p:cNvSpPr>
          <p:nvPr/>
        </p:nvSpPr>
        <p:spPr bwMode="auto">
          <a:xfrm>
            <a:off x="5242626" y="2904755"/>
            <a:ext cx="996693"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5340" rIns="81646" bIns="40823"/>
          <a:lstStyle>
            <a:lvl1pPr>
              <a:tabLst>
                <a:tab pos="449263" algn="l"/>
                <a:tab pos="8985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9pPr>
          </a:lstStyle>
          <a:p>
            <a:r>
              <a:rPr lang="en-GB" altLang="en-US" sz="1633" dirty="0">
                <a:latin typeface="Market Fresh" pitchFamily="34" charset="0"/>
              </a:rPr>
              <a:t>   </a:t>
            </a:r>
            <a:r>
              <a:rPr lang="en-GB" altLang="en-US" sz="1633" dirty="0" err="1" smtClean="0">
                <a:latin typeface="Market Fresh" pitchFamily="34" charset="0"/>
              </a:rPr>
              <a:t>Lotta</a:t>
            </a:r>
            <a:endParaRPr lang="en-GB" altLang="en-US" sz="1633" dirty="0">
              <a:latin typeface="Market Fresh" pitchFamily="34" charset="0"/>
            </a:endParaRPr>
          </a:p>
        </p:txBody>
      </p:sp>
      <p:sp>
        <p:nvSpPr>
          <p:cNvPr id="7187" name="Text Box 19"/>
          <p:cNvSpPr txBox="1">
            <a:spLocks noChangeArrowheads="1"/>
          </p:cNvSpPr>
          <p:nvPr/>
        </p:nvSpPr>
        <p:spPr bwMode="auto">
          <a:xfrm>
            <a:off x="7117792" y="2768930"/>
            <a:ext cx="827116"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5340" rIns="81646" bIns="40823"/>
          <a:lstStyle>
            <a:lvl1pPr>
              <a:tabLst>
                <a:tab pos="449263" algn="l"/>
              </a:tabLst>
              <a:defRPr>
                <a:solidFill>
                  <a:srgbClr val="000000"/>
                </a:solidFill>
                <a:latin typeface="Arial" panose="020B0604020202020204" pitchFamily="34" charset="0"/>
                <a:ea typeface="Microsoft YaHei" panose="020B0503020204020204" pitchFamily="34" charset="-122"/>
              </a:defRPr>
            </a:lvl1pPr>
            <a:lvl2pPr>
              <a:tabLst>
                <a:tab pos="449263" algn="l"/>
              </a:tabLst>
              <a:defRPr>
                <a:solidFill>
                  <a:srgbClr val="000000"/>
                </a:solidFill>
                <a:latin typeface="Arial" panose="020B0604020202020204" pitchFamily="34" charset="0"/>
                <a:ea typeface="Microsoft YaHei" panose="020B0503020204020204" pitchFamily="34" charset="-122"/>
              </a:defRPr>
            </a:lvl2pPr>
            <a:lvl3pPr>
              <a:tabLst>
                <a:tab pos="449263" algn="l"/>
              </a:tabLst>
              <a:defRPr>
                <a:solidFill>
                  <a:srgbClr val="000000"/>
                </a:solidFill>
                <a:latin typeface="Arial" panose="020B0604020202020204" pitchFamily="34" charset="0"/>
                <a:ea typeface="Microsoft YaHei" panose="020B0503020204020204" pitchFamily="34" charset="-122"/>
              </a:defRPr>
            </a:lvl3pPr>
            <a:lvl4pPr>
              <a:tabLst>
                <a:tab pos="449263" algn="l"/>
              </a:tabLst>
              <a:defRPr>
                <a:solidFill>
                  <a:srgbClr val="000000"/>
                </a:solidFill>
                <a:latin typeface="Arial" panose="020B0604020202020204" pitchFamily="34" charset="0"/>
                <a:ea typeface="Microsoft YaHei" panose="020B0503020204020204" pitchFamily="34" charset="-122"/>
              </a:defRPr>
            </a:lvl4pPr>
            <a:lvl5pPr>
              <a:tabLst>
                <a:tab pos="4492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Microsoft YaHei" panose="020B0503020204020204" pitchFamily="34" charset="-122"/>
              </a:defRPr>
            </a:lvl9pPr>
          </a:lstStyle>
          <a:p>
            <a:r>
              <a:rPr lang="en-GB" altLang="en-US" sz="1633" dirty="0">
                <a:latin typeface="Market Fresh" pitchFamily="34" charset="0"/>
              </a:rPr>
              <a:t> Jo</a:t>
            </a:r>
          </a:p>
        </p:txBody>
      </p:sp>
      <p:sp>
        <p:nvSpPr>
          <p:cNvPr id="7188" name="Text Box 20"/>
          <p:cNvSpPr txBox="1">
            <a:spLocks noChangeArrowheads="1"/>
          </p:cNvSpPr>
          <p:nvPr/>
        </p:nvSpPr>
        <p:spPr bwMode="auto">
          <a:xfrm>
            <a:off x="620280" y="5703850"/>
            <a:ext cx="981483"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5340" rIns="81646" bIns="40823"/>
          <a:lstStyle>
            <a:lvl1pPr>
              <a:tabLst>
                <a:tab pos="449263" algn="l"/>
                <a:tab pos="8985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9pPr>
          </a:lstStyle>
          <a:p>
            <a:r>
              <a:rPr lang="en-GB" altLang="en-US" sz="1633" dirty="0">
                <a:latin typeface="Market Fresh" pitchFamily="34" charset="0"/>
              </a:rPr>
              <a:t>Angie</a:t>
            </a:r>
          </a:p>
        </p:txBody>
      </p:sp>
      <p:sp>
        <p:nvSpPr>
          <p:cNvPr id="7189" name="Text Box 21"/>
          <p:cNvSpPr txBox="1">
            <a:spLocks noChangeArrowheads="1"/>
          </p:cNvSpPr>
          <p:nvPr/>
        </p:nvSpPr>
        <p:spPr bwMode="auto">
          <a:xfrm>
            <a:off x="2226119" y="5878034"/>
            <a:ext cx="1074196"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5340" rIns="81646" bIns="40823"/>
          <a:lstStyle>
            <a:lvl1pPr>
              <a:tabLst>
                <a:tab pos="449263" algn="l"/>
                <a:tab pos="8985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9pPr>
          </a:lstStyle>
          <a:p>
            <a:r>
              <a:rPr lang="en-GB" altLang="en-US" sz="1633">
                <a:latin typeface="Market Fresh" pitchFamily="34" charset="0"/>
              </a:rPr>
              <a:t>Clare</a:t>
            </a:r>
          </a:p>
        </p:txBody>
      </p:sp>
      <p:sp>
        <p:nvSpPr>
          <p:cNvPr id="7190" name="Text Box 22"/>
          <p:cNvSpPr txBox="1">
            <a:spLocks noChangeArrowheads="1"/>
          </p:cNvSpPr>
          <p:nvPr/>
        </p:nvSpPr>
        <p:spPr bwMode="auto">
          <a:xfrm>
            <a:off x="3910768" y="5860826"/>
            <a:ext cx="857610"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5340" rIns="81646" bIns="40823"/>
          <a:lstStyle>
            <a:lvl1pPr>
              <a:tabLst>
                <a:tab pos="449263" algn="l"/>
                <a:tab pos="8985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9pPr>
          </a:lstStyle>
          <a:p>
            <a:r>
              <a:rPr lang="en-GB" altLang="en-US" sz="1633" dirty="0">
                <a:latin typeface="Market Fresh" pitchFamily="34" charset="0"/>
              </a:rPr>
              <a:t>Emily</a:t>
            </a:r>
          </a:p>
        </p:txBody>
      </p:sp>
      <p:sp>
        <p:nvSpPr>
          <p:cNvPr id="7191" name="Text Box 23"/>
          <p:cNvSpPr txBox="1">
            <a:spLocks noChangeArrowheads="1"/>
          </p:cNvSpPr>
          <p:nvPr/>
        </p:nvSpPr>
        <p:spPr bwMode="auto">
          <a:xfrm>
            <a:off x="5257873" y="5160063"/>
            <a:ext cx="123133" cy="38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633">
              <a:latin typeface="Market Fresh" pitchFamily="34" charset="0"/>
            </a:endParaRPr>
          </a:p>
        </p:txBody>
      </p:sp>
      <p:sp>
        <p:nvSpPr>
          <p:cNvPr id="7192" name="Text Box 24"/>
          <p:cNvSpPr txBox="1">
            <a:spLocks noChangeArrowheads="1"/>
          </p:cNvSpPr>
          <p:nvPr/>
        </p:nvSpPr>
        <p:spPr bwMode="auto">
          <a:xfrm>
            <a:off x="4865792" y="4768342"/>
            <a:ext cx="1080" cy="38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GB" sz="1633">
              <a:latin typeface="Market Fresh" pitchFamily="34" charset="0"/>
            </a:endParaRPr>
          </a:p>
        </p:txBody>
      </p:sp>
      <p:sp>
        <p:nvSpPr>
          <p:cNvPr id="7193" name="Text Box 25"/>
          <p:cNvSpPr txBox="1">
            <a:spLocks noChangeArrowheads="1"/>
          </p:cNvSpPr>
          <p:nvPr/>
        </p:nvSpPr>
        <p:spPr bwMode="auto">
          <a:xfrm>
            <a:off x="5381006" y="5689318"/>
            <a:ext cx="848968"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5340" rIns="81646" bIns="40823"/>
          <a:lstStyle>
            <a:lvl1pPr>
              <a:tabLst>
                <a:tab pos="449263" algn="l"/>
              </a:tabLst>
              <a:defRPr>
                <a:solidFill>
                  <a:srgbClr val="000000"/>
                </a:solidFill>
                <a:latin typeface="Arial" panose="020B0604020202020204" pitchFamily="34" charset="0"/>
                <a:ea typeface="Microsoft YaHei" panose="020B0503020204020204" pitchFamily="34" charset="-122"/>
              </a:defRPr>
            </a:lvl1pPr>
            <a:lvl2pPr>
              <a:tabLst>
                <a:tab pos="449263" algn="l"/>
              </a:tabLst>
              <a:defRPr>
                <a:solidFill>
                  <a:srgbClr val="000000"/>
                </a:solidFill>
                <a:latin typeface="Arial" panose="020B0604020202020204" pitchFamily="34" charset="0"/>
                <a:ea typeface="Microsoft YaHei" panose="020B0503020204020204" pitchFamily="34" charset="-122"/>
              </a:defRPr>
            </a:lvl2pPr>
            <a:lvl3pPr>
              <a:tabLst>
                <a:tab pos="449263" algn="l"/>
              </a:tabLst>
              <a:defRPr>
                <a:solidFill>
                  <a:srgbClr val="000000"/>
                </a:solidFill>
                <a:latin typeface="Arial" panose="020B0604020202020204" pitchFamily="34" charset="0"/>
                <a:ea typeface="Microsoft YaHei" panose="020B0503020204020204" pitchFamily="34" charset="-122"/>
              </a:defRPr>
            </a:lvl3pPr>
            <a:lvl4pPr>
              <a:tabLst>
                <a:tab pos="449263" algn="l"/>
              </a:tabLst>
              <a:defRPr>
                <a:solidFill>
                  <a:srgbClr val="000000"/>
                </a:solidFill>
                <a:latin typeface="Arial" panose="020B0604020202020204" pitchFamily="34" charset="0"/>
                <a:ea typeface="Microsoft YaHei" panose="020B0503020204020204" pitchFamily="34" charset="-122"/>
              </a:defRPr>
            </a:lvl4pPr>
            <a:lvl5pPr>
              <a:tabLst>
                <a:tab pos="449263"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Lst>
              <a:defRPr>
                <a:solidFill>
                  <a:srgbClr val="000000"/>
                </a:solidFill>
                <a:latin typeface="Arial" panose="020B0604020202020204" pitchFamily="34" charset="0"/>
                <a:ea typeface="Microsoft YaHei" panose="020B0503020204020204" pitchFamily="34" charset="-122"/>
              </a:defRPr>
            </a:lvl9pPr>
          </a:lstStyle>
          <a:p>
            <a:r>
              <a:rPr lang="en-GB" altLang="en-US" sz="1633" dirty="0">
                <a:latin typeface="Market Fresh" pitchFamily="34" charset="0"/>
              </a:rPr>
              <a:t> Lyn</a:t>
            </a:r>
          </a:p>
        </p:txBody>
      </p:sp>
      <p:sp>
        <p:nvSpPr>
          <p:cNvPr id="7194" name="Text Box 26"/>
          <p:cNvSpPr txBox="1">
            <a:spLocks noChangeArrowheads="1"/>
          </p:cNvSpPr>
          <p:nvPr/>
        </p:nvSpPr>
        <p:spPr bwMode="auto">
          <a:xfrm>
            <a:off x="6849959" y="5564106"/>
            <a:ext cx="957489"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46" tIns="55340" rIns="81646" bIns="40823"/>
          <a:lstStyle>
            <a:lvl1pPr>
              <a:tabLst>
                <a:tab pos="449263" algn="l"/>
                <a:tab pos="898525" algn="l"/>
              </a:tabLst>
              <a:defRPr>
                <a:solidFill>
                  <a:srgbClr val="000000"/>
                </a:solidFill>
                <a:latin typeface="Arial" panose="020B0604020202020204" pitchFamily="34" charset="0"/>
                <a:ea typeface="Microsoft YaHei" panose="020B0503020204020204" pitchFamily="34" charset="-122"/>
              </a:defRPr>
            </a:lvl1pPr>
            <a:lvl2pPr>
              <a:tabLst>
                <a:tab pos="449263" algn="l"/>
                <a:tab pos="898525" algn="l"/>
              </a:tabLst>
              <a:defRPr>
                <a:solidFill>
                  <a:srgbClr val="000000"/>
                </a:solidFill>
                <a:latin typeface="Arial" panose="020B0604020202020204" pitchFamily="34" charset="0"/>
                <a:ea typeface="Microsoft YaHei" panose="020B0503020204020204" pitchFamily="34" charset="-122"/>
              </a:defRPr>
            </a:lvl2pPr>
            <a:lvl3pPr>
              <a:tabLst>
                <a:tab pos="449263" algn="l"/>
                <a:tab pos="898525" algn="l"/>
              </a:tabLst>
              <a:defRPr>
                <a:solidFill>
                  <a:srgbClr val="000000"/>
                </a:solidFill>
                <a:latin typeface="Arial" panose="020B0604020202020204" pitchFamily="34" charset="0"/>
                <a:ea typeface="Microsoft YaHei" panose="020B0503020204020204" pitchFamily="34" charset="-122"/>
              </a:defRPr>
            </a:lvl3pPr>
            <a:lvl4pPr>
              <a:tabLst>
                <a:tab pos="449263" algn="l"/>
                <a:tab pos="898525" algn="l"/>
              </a:tabLst>
              <a:defRPr>
                <a:solidFill>
                  <a:srgbClr val="000000"/>
                </a:solidFill>
                <a:latin typeface="Arial" panose="020B0604020202020204" pitchFamily="34" charset="0"/>
                <a:ea typeface="Microsoft YaHei" panose="020B0503020204020204" pitchFamily="34" charset="-122"/>
              </a:defRPr>
            </a:lvl4pPr>
            <a:lvl5pPr>
              <a:tabLst>
                <a:tab pos="449263" algn="l"/>
                <a:tab pos="898525"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449263" algn="l"/>
                <a:tab pos="898525" algn="l"/>
              </a:tabLst>
              <a:defRPr>
                <a:solidFill>
                  <a:srgbClr val="000000"/>
                </a:solidFill>
                <a:latin typeface="Arial" panose="020B0604020202020204" pitchFamily="34" charset="0"/>
                <a:ea typeface="Microsoft YaHei" panose="020B0503020204020204" pitchFamily="34" charset="-122"/>
              </a:defRPr>
            </a:lvl9pPr>
          </a:lstStyle>
          <a:p>
            <a:r>
              <a:rPr lang="en-GB" altLang="en-US" sz="1633">
                <a:latin typeface="Market Fresh" pitchFamily="34" charset="0"/>
              </a:rPr>
              <a:t>Andrea</a:t>
            </a:r>
          </a:p>
        </p:txBody>
      </p:sp>
    </p:spTree>
    <p:extLst>
      <p:ext uri="{BB962C8B-B14F-4D97-AF65-F5344CB8AC3E}">
        <p14:creationId xmlns:p14="http://schemas.microsoft.com/office/powerpoint/2010/main" val="39856540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531" y="612222"/>
            <a:ext cx="4314302" cy="5477815"/>
          </a:xfrm>
        </p:spPr>
        <p:txBody>
          <a:bodyPr>
            <a:normAutofit fontScale="90000"/>
          </a:bodyPr>
          <a:lstStyle/>
          <a:p>
            <a:r>
              <a:rPr lang="en-GB" sz="3200" dirty="0"/>
              <a:t>“He will judge between the nations and will settle disputes for many peoples. They will beat their swords into ploughshares and their spears into pruning hooks. Nation will not take up sword against nation, nor will they train for war anymore.”</a:t>
            </a:r>
            <a:br>
              <a:rPr lang="en-GB" sz="3200" dirty="0"/>
            </a:br>
            <a:r>
              <a:rPr lang="en-GB" sz="3200" dirty="0"/>
              <a:t/>
            </a:r>
            <a:br>
              <a:rPr lang="en-GB" sz="3200" dirty="0"/>
            </a:br>
            <a:r>
              <a:rPr lang="en-GB" sz="3200" b="1" dirty="0" smtClean="0"/>
              <a:t>- The Bible</a:t>
            </a:r>
            <a:r>
              <a:rPr lang="en-GB" sz="3200" b="1" dirty="0"/>
              <a:t>, Isaiah 2:4</a:t>
            </a:r>
          </a:p>
        </p:txBody>
      </p:sp>
      <p:pic>
        <p:nvPicPr>
          <p:cNvPr id="3"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15916" y="932733"/>
            <a:ext cx="4314607" cy="431430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767102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3012" y="492532"/>
            <a:ext cx="5944944" cy="55820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924562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2195" y="698314"/>
            <a:ext cx="4576141" cy="48451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28628" y="783154"/>
            <a:ext cx="2827632" cy="4675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233701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1377" y="1329179"/>
            <a:ext cx="4274036" cy="40666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6"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79567" y="1086680"/>
            <a:ext cx="2818390" cy="48263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472025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07644" y="1025808"/>
            <a:ext cx="8725272" cy="3231654"/>
          </a:xfrm>
          <a:prstGeom prst="rect">
            <a:avLst/>
          </a:prstGeom>
          <a:noFill/>
        </p:spPr>
        <p:txBody>
          <a:bodyPr wrap="square" rtlCol="0">
            <a:spAutoFit/>
          </a:bodyPr>
          <a:lstStyle/>
          <a:p>
            <a:r>
              <a:rPr lang="en-GB" sz="3000" dirty="0" smtClean="0">
                <a:latin typeface="+mj-lt"/>
              </a:rPr>
              <a:t>“Nonviolence is </a:t>
            </a:r>
            <a:r>
              <a:rPr lang="en-GB" sz="3000" dirty="0">
                <a:latin typeface="+mj-lt"/>
              </a:rPr>
              <a:t>a powerful and just weapon, which cuts without wounding and ennobles the man who wields it. It is a sword that heals</a:t>
            </a:r>
            <a:r>
              <a:rPr lang="en-GB" sz="3000" dirty="0" smtClean="0">
                <a:latin typeface="+mj-lt"/>
              </a:rPr>
              <a:t>.”</a:t>
            </a:r>
          </a:p>
          <a:p>
            <a:endParaRPr lang="en-GB" sz="3000" dirty="0">
              <a:latin typeface="Market Fresh" pitchFamily="34" charset="0"/>
            </a:endParaRPr>
          </a:p>
          <a:p>
            <a:r>
              <a:rPr lang="en-GB" sz="3000" dirty="0" smtClean="0">
                <a:latin typeface="Market Fresh" pitchFamily="34" charset="0"/>
              </a:rPr>
              <a:t>- Martin Luther King, Jr.</a:t>
            </a:r>
            <a:r>
              <a:rPr lang="en-GB" dirty="0"/>
              <a:t/>
            </a:r>
            <a:br>
              <a:rPr lang="en-GB" dirty="0"/>
            </a:br>
            <a:endParaRPr lang="en-GB" dirty="0"/>
          </a:p>
          <a:p>
            <a:endParaRPr lang="en-GB" dirty="0"/>
          </a:p>
          <a:p>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6274" y="2139884"/>
            <a:ext cx="3716641" cy="4398026"/>
          </a:xfrm>
          <a:prstGeom prst="rect">
            <a:avLst/>
          </a:prstGeom>
        </p:spPr>
      </p:pic>
    </p:spTree>
    <p:extLst>
      <p:ext uri="{BB962C8B-B14F-4D97-AF65-F5344CB8AC3E}">
        <p14:creationId xmlns:p14="http://schemas.microsoft.com/office/powerpoint/2010/main" val="32440717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74570" y="441979"/>
            <a:ext cx="2686725" cy="62040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7"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81100" y="441979"/>
            <a:ext cx="3227988" cy="61383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49630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99095" y="273377"/>
            <a:ext cx="6955446" cy="60802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605740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29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85324" y="367646"/>
            <a:ext cx="6394704" cy="600487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809812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86500" y="919383"/>
            <a:ext cx="6994688" cy="1169551"/>
          </a:xfrm>
          <a:prstGeom prst="rect">
            <a:avLst/>
          </a:prstGeom>
          <a:noFill/>
        </p:spPr>
        <p:txBody>
          <a:bodyPr wrap="square" rtlCol="0">
            <a:spAutoFit/>
          </a:bodyPr>
          <a:lstStyle/>
          <a:p>
            <a:r>
              <a:rPr lang="en-GB" sz="2600" dirty="0" smtClean="0">
                <a:latin typeface="Market Fresh" pitchFamily="34" charset="0"/>
              </a:rPr>
              <a:t>Women </a:t>
            </a:r>
            <a:r>
              <a:rPr lang="en-GB" sz="2600" dirty="0">
                <a:latin typeface="Market Fresh" pitchFamily="34" charset="0"/>
              </a:rPr>
              <a:t>and </a:t>
            </a:r>
            <a:r>
              <a:rPr lang="en-GB" sz="2600" dirty="0" smtClean="0">
                <a:latin typeface="Market Fresh" pitchFamily="34" charset="0"/>
              </a:rPr>
              <a:t>nonviolence - Hebrew </a:t>
            </a:r>
            <a:r>
              <a:rPr lang="en-GB" sz="2600" dirty="0">
                <a:latin typeface="Market Fresh" pitchFamily="34" charset="0"/>
              </a:rPr>
              <a:t>midwives vs Pharaoh </a:t>
            </a:r>
          </a:p>
          <a:p>
            <a:endParaRPr lang="en-GB"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09245" y="1504158"/>
            <a:ext cx="4651951" cy="4632568"/>
          </a:xfrm>
          <a:prstGeom prst="rect">
            <a:avLst/>
          </a:prstGeom>
        </p:spPr>
      </p:pic>
      <p:sp>
        <p:nvSpPr>
          <p:cNvPr id="4" name="Rectangle 3"/>
          <p:cNvSpPr/>
          <p:nvPr/>
        </p:nvSpPr>
        <p:spPr>
          <a:xfrm>
            <a:off x="386500" y="331451"/>
            <a:ext cx="4988866" cy="584775"/>
          </a:xfrm>
          <a:prstGeom prst="rect">
            <a:avLst/>
          </a:prstGeom>
        </p:spPr>
        <p:txBody>
          <a:bodyPr wrap="none">
            <a:spAutoFit/>
          </a:bodyPr>
          <a:lstStyle/>
          <a:p>
            <a:r>
              <a:rPr lang="en-GB" sz="3200" dirty="0">
                <a:latin typeface="Market Fresh" pitchFamily="34" charset="0"/>
              </a:rPr>
              <a:t>Nonviolence Lesson 5:</a:t>
            </a:r>
          </a:p>
        </p:txBody>
      </p:sp>
    </p:spTree>
    <p:extLst>
      <p:ext uri="{BB962C8B-B14F-4D97-AF65-F5344CB8AC3E}">
        <p14:creationId xmlns:p14="http://schemas.microsoft.com/office/powerpoint/2010/main" val="17533248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03965" y="870711"/>
            <a:ext cx="4950912" cy="5262979"/>
          </a:xfrm>
          <a:prstGeom prst="rect">
            <a:avLst/>
          </a:prstGeom>
          <a:noFill/>
        </p:spPr>
        <p:txBody>
          <a:bodyPr wrap="square" rtlCol="0">
            <a:spAutoFit/>
          </a:bodyPr>
          <a:lstStyle/>
          <a:p>
            <a:r>
              <a:rPr lang="en-GB" sz="2400" dirty="0"/>
              <a:t>“For though many instincts are held more or less in common by both sexes, to ﬁght has always been the man’s habit, not the woman’s.”</a:t>
            </a:r>
          </a:p>
          <a:p>
            <a:r>
              <a:rPr lang="en-GB" sz="2400" dirty="0"/>
              <a:t> </a:t>
            </a:r>
          </a:p>
          <a:p>
            <a:r>
              <a:rPr lang="en-GB" sz="2400" dirty="0"/>
              <a:t>W</a:t>
            </a:r>
            <a:r>
              <a:rPr lang="en-GB" sz="2400" dirty="0" smtClean="0"/>
              <a:t>omen </a:t>
            </a:r>
            <a:r>
              <a:rPr lang="en-GB" sz="2400" dirty="0"/>
              <a:t>“can best help [men] to prevent war not by repeating [their] words and following [their] methods but by finding new words and creating new methods.”</a:t>
            </a:r>
          </a:p>
          <a:p>
            <a:endParaRPr lang="en-GB" sz="2400" dirty="0"/>
          </a:p>
          <a:p>
            <a:endParaRPr lang="en-GB" sz="2400" b="1" dirty="0"/>
          </a:p>
          <a:p>
            <a:r>
              <a:rPr lang="en-GB" sz="2400" b="1" dirty="0"/>
              <a:t>Virginia Wolf, </a:t>
            </a:r>
            <a:r>
              <a:rPr lang="en-GB" sz="2400" b="1" dirty="0" smtClean="0"/>
              <a:t>Writer</a:t>
            </a:r>
            <a:r>
              <a:rPr lang="en-GB" sz="2400" b="1" dirty="0"/>
              <a:t>, </a:t>
            </a:r>
            <a:r>
              <a:rPr lang="en-GB" sz="2400" b="1" i="1" dirty="0"/>
              <a:t>Three Guineas, 1938</a:t>
            </a:r>
            <a:endParaRPr lang="en-GB" sz="2400" b="1"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33107" y="1040393"/>
            <a:ext cx="2769870" cy="5177326"/>
          </a:xfrm>
          <a:prstGeom prst="rect">
            <a:avLst/>
          </a:prstGeom>
        </p:spPr>
      </p:pic>
    </p:spTree>
    <p:extLst>
      <p:ext uri="{BB962C8B-B14F-4D97-AF65-F5344CB8AC3E}">
        <p14:creationId xmlns:p14="http://schemas.microsoft.com/office/powerpoint/2010/main" val="35739980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2628" y="887153"/>
            <a:ext cx="7309388" cy="2492990"/>
          </a:xfrm>
          <a:prstGeom prst="rect">
            <a:avLst/>
          </a:prstGeom>
          <a:noFill/>
        </p:spPr>
        <p:txBody>
          <a:bodyPr wrap="square" rtlCol="0">
            <a:spAutoFit/>
          </a:bodyPr>
          <a:lstStyle/>
          <a:p>
            <a:r>
              <a:rPr lang="en-GB" sz="2600" dirty="0" smtClean="0"/>
              <a:t>African </a:t>
            </a:r>
            <a:r>
              <a:rPr lang="en-GB" sz="2600" dirty="0"/>
              <a:t>Americans moving to Chicago had found “not a land of plenty but a lot replete with poverty… not a Promised Land but rather another Egypt-land of denial, discrimination and dismay”</a:t>
            </a:r>
          </a:p>
          <a:p>
            <a:endParaRPr lang="en-GB" sz="2600" dirty="0"/>
          </a:p>
          <a:p>
            <a:r>
              <a:rPr lang="en-GB" sz="2600" b="1" dirty="0" smtClean="0"/>
              <a:t>- Martin </a:t>
            </a:r>
            <a:r>
              <a:rPr lang="en-GB" sz="2600" b="1" dirty="0"/>
              <a:t>Luther King, Chicago, 1965.</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2415019"/>
            <a:ext cx="3480378" cy="3712403"/>
          </a:xfrm>
          <a:prstGeom prst="rect">
            <a:avLst/>
          </a:prstGeom>
        </p:spPr>
      </p:pic>
    </p:spTree>
    <p:extLst>
      <p:ext uri="{BB962C8B-B14F-4D97-AF65-F5344CB8AC3E}">
        <p14:creationId xmlns:p14="http://schemas.microsoft.com/office/powerpoint/2010/main" val="43935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86439" y="2111604"/>
            <a:ext cx="6858000" cy="1850845"/>
          </a:xfrm>
        </p:spPr>
        <p:txBody>
          <a:bodyPr>
            <a:normAutofit fontScale="90000"/>
          </a:bodyPr>
          <a:lstStyle/>
          <a:p>
            <a:r>
              <a:rPr lang="en-GB" sz="3600" dirty="0">
                <a:latin typeface="Market Fresh" pitchFamily="34" charset="0"/>
              </a:rPr>
              <a:t>Nonviolence lesson 6</a:t>
            </a:r>
            <a:r>
              <a:rPr lang="en-GB" sz="3600" dirty="0" smtClean="0">
                <a:latin typeface="Market Fresh" pitchFamily="34" charset="0"/>
              </a:rPr>
              <a:t>:</a:t>
            </a:r>
            <a:br>
              <a:rPr lang="en-GB" sz="3600" dirty="0" smtClean="0">
                <a:latin typeface="Market Fresh" pitchFamily="34" charset="0"/>
              </a:rPr>
            </a:br>
            <a:r>
              <a:rPr lang="en-GB" sz="3600" dirty="0">
                <a:latin typeface="Market Fresh" pitchFamily="34" charset="0"/>
              </a:rPr>
              <a:t/>
            </a:r>
            <a:br>
              <a:rPr lang="en-GB" sz="3600" dirty="0">
                <a:latin typeface="Market Fresh" pitchFamily="34" charset="0"/>
              </a:rPr>
            </a:br>
            <a:r>
              <a:rPr lang="en-GB" sz="3600" dirty="0" smtClean="0">
                <a:latin typeface="Market Fresh" pitchFamily="34" charset="0"/>
              </a:rPr>
              <a:t> </a:t>
            </a:r>
            <a:r>
              <a:rPr lang="en-GB" sz="3600" dirty="0">
                <a:latin typeface="Market Fresh" pitchFamily="34" charset="0"/>
              </a:rPr>
              <a:t>Malcolm X and Martin Luther King</a:t>
            </a:r>
          </a:p>
        </p:txBody>
      </p:sp>
    </p:spTree>
    <p:extLst>
      <p:ext uri="{BB962C8B-B14F-4D97-AF65-F5344CB8AC3E}">
        <p14:creationId xmlns:p14="http://schemas.microsoft.com/office/powerpoint/2010/main" val="38227247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22918" y="789332"/>
            <a:ext cx="7886700" cy="1325563"/>
          </a:xfrm>
        </p:spPr>
        <p:txBody>
          <a:bodyPr>
            <a:noAutofit/>
          </a:bodyPr>
          <a:lstStyle/>
          <a:p>
            <a:r>
              <a:rPr lang="en-GB" sz="3000" dirty="0">
                <a:latin typeface="Market Fresh" pitchFamily="34" charset="0"/>
              </a:rPr>
              <a:t>Do you recognise these two civil rights leaders? If so, what do you know about them?</a:t>
            </a:r>
          </a:p>
        </p:txBody>
      </p:sp>
      <p:pic>
        <p:nvPicPr>
          <p:cNvPr id="1026"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1945354" y="2281288"/>
            <a:ext cx="2237925" cy="4117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5188268" y="2281287"/>
            <a:ext cx="2236853" cy="4108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37218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72989" y="-169683"/>
            <a:ext cx="7886700" cy="1325563"/>
          </a:xfrm>
        </p:spPr>
        <p:txBody>
          <a:bodyPr>
            <a:normAutofit/>
          </a:bodyPr>
          <a:lstStyle/>
          <a:p>
            <a:r>
              <a:rPr lang="en-GB" sz="3600" dirty="0">
                <a:latin typeface="Market Fresh" pitchFamily="34" charset="0"/>
              </a:rPr>
              <a:t>Martin Luther King, Jr. </a:t>
            </a:r>
          </a:p>
        </p:txBody>
      </p:sp>
      <p:sp>
        <p:nvSpPr>
          <p:cNvPr id="4" name="Content Placeholder 3"/>
          <p:cNvSpPr>
            <a:spLocks noGrp="1"/>
          </p:cNvSpPr>
          <p:nvPr>
            <p:ph sz="half" idx="2"/>
          </p:nvPr>
        </p:nvSpPr>
        <p:spPr>
          <a:xfrm>
            <a:off x="4176663" y="1099760"/>
            <a:ext cx="4486570" cy="4351338"/>
          </a:xfrm>
        </p:spPr>
        <p:txBody>
          <a:bodyPr>
            <a:normAutofit fontScale="92500" lnSpcReduction="20000"/>
          </a:bodyPr>
          <a:lstStyle/>
          <a:p>
            <a:r>
              <a:rPr lang="en-GB" dirty="0">
                <a:latin typeface="Market Fresh" pitchFamily="34" charset="0"/>
              </a:rPr>
              <a:t>Born January 15, 1929 in Georgia, USA.</a:t>
            </a:r>
          </a:p>
          <a:p>
            <a:r>
              <a:rPr lang="en-GB" dirty="0">
                <a:latin typeface="Market Fresh" pitchFamily="34" charset="0"/>
              </a:rPr>
              <a:t>Baptist minister &amp; political activist.</a:t>
            </a:r>
          </a:p>
          <a:p>
            <a:r>
              <a:rPr lang="en-GB" dirty="0">
                <a:latin typeface="Market Fresh" pitchFamily="34" charset="0"/>
              </a:rPr>
              <a:t>The most famous civil rights leader in America.</a:t>
            </a:r>
          </a:p>
          <a:p>
            <a:r>
              <a:rPr lang="en-GB" dirty="0">
                <a:latin typeface="Market Fresh" pitchFamily="34" charset="0"/>
              </a:rPr>
              <a:t>Committed to nonviolence (peaceful protest).</a:t>
            </a:r>
          </a:p>
          <a:p>
            <a:r>
              <a:rPr lang="en-GB" dirty="0">
                <a:latin typeface="Market Fresh" pitchFamily="34" charset="0"/>
              </a:rPr>
              <a:t>Assassinated April 4, 1968, in Memphis, USA.</a:t>
            </a:r>
          </a:p>
          <a:p>
            <a:pPr marL="0" indent="0">
              <a:buNone/>
            </a:pPr>
            <a:endParaRPr lang="en-GB" dirty="0"/>
          </a:p>
        </p:txBody>
      </p:sp>
      <p:pic>
        <p:nvPicPr>
          <p:cNvPr id="2050"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412183" y="960347"/>
            <a:ext cx="2459949" cy="452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00278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13631" y="131975"/>
            <a:ext cx="3047804" cy="776289"/>
          </a:xfrm>
        </p:spPr>
        <p:txBody>
          <a:bodyPr>
            <a:normAutofit/>
          </a:bodyPr>
          <a:lstStyle/>
          <a:p>
            <a:r>
              <a:rPr lang="en-GB" sz="3600" dirty="0">
                <a:latin typeface="Market Fresh" pitchFamily="34" charset="0"/>
              </a:rPr>
              <a:t>Malcolm X</a:t>
            </a:r>
          </a:p>
        </p:txBody>
      </p:sp>
      <p:sp>
        <p:nvSpPr>
          <p:cNvPr id="4" name="Content Placeholder 3"/>
          <p:cNvSpPr>
            <a:spLocks noGrp="1"/>
          </p:cNvSpPr>
          <p:nvPr>
            <p:ph sz="half" idx="2"/>
          </p:nvPr>
        </p:nvSpPr>
        <p:spPr>
          <a:xfrm>
            <a:off x="4459466" y="1137467"/>
            <a:ext cx="4477143" cy="4351338"/>
          </a:xfrm>
        </p:spPr>
        <p:txBody>
          <a:bodyPr>
            <a:noAutofit/>
          </a:bodyPr>
          <a:lstStyle/>
          <a:p>
            <a:r>
              <a:rPr lang="en-GB" sz="2600" dirty="0">
                <a:latin typeface="Market Fresh" pitchFamily="34" charset="0"/>
              </a:rPr>
              <a:t>Born May 19, 1925, Nebraska, USA.</a:t>
            </a:r>
          </a:p>
          <a:p>
            <a:r>
              <a:rPr lang="en-GB" sz="2600" dirty="0">
                <a:latin typeface="Market Fresh" pitchFamily="34" charset="0"/>
              </a:rPr>
              <a:t>Muslim minister and human rights advocate.</a:t>
            </a:r>
          </a:p>
          <a:p>
            <a:r>
              <a:rPr lang="en-GB" sz="2600" dirty="0">
                <a:latin typeface="Market Fresh" pitchFamily="34" charset="0"/>
              </a:rPr>
              <a:t>Argued that African Americans should seize their rights ‘by any means necessary.’</a:t>
            </a:r>
          </a:p>
          <a:p>
            <a:r>
              <a:rPr lang="en-GB" sz="2600" dirty="0">
                <a:latin typeface="Market Fresh" pitchFamily="34" charset="0"/>
              </a:rPr>
              <a:t>Assassinated February 21, 1965, New York City, USA.</a:t>
            </a:r>
          </a:p>
        </p:txBody>
      </p:sp>
      <p:pic>
        <p:nvPicPr>
          <p:cNvPr id="3074"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702127" y="988627"/>
            <a:ext cx="2464522" cy="4523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06669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91886" y="1294411"/>
            <a:ext cx="4230584" cy="5632311"/>
          </a:xfrm>
          <a:prstGeom prst="rect">
            <a:avLst/>
          </a:prstGeom>
          <a:noFill/>
        </p:spPr>
        <p:txBody>
          <a:bodyPr wrap="square" rtlCol="0">
            <a:spAutoFit/>
          </a:bodyPr>
          <a:lstStyle/>
          <a:p>
            <a:pPr algn="ctr"/>
            <a:r>
              <a:rPr lang="en-GB" dirty="0"/>
              <a:t> </a:t>
            </a:r>
          </a:p>
          <a:p>
            <a:endParaRPr lang="en-GB" dirty="0"/>
          </a:p>
          <a:p>
            <a:r>
              <a:rPr lang="en-GB" dirty="0"/>
              <a:t>	</a:t>
            </a:r>
            <a:r>
              <a:rPr lang="en-GB" b="1" dirty="0" smtClean="0">
                <a:latin typeface="Market Fresh" pitchFamily="34" charset="0"/>
              </a:rPr>
              <a:t>WILL…</a:t>
            </a:r>
            <a:r>
              <a:rPr lang="en-GB" b="1" dirty="0">
                <a:latin typeface="Market Fresh" pitchFamily="34" charset="0"/>
              </a:rPr>
              <a:t>	</a:t>
            </a:r>
            <a:r>
              <a:rPr lang="en-GB" dirty="0">
                <a:latin typeface="Market Fresh" pitchFamily="34" charset="0"/>
              </a:rPr>
              <a:t>		 </a:t>
            </a:r>
          </a:p>
          <a:p>
            <a:pPr algn="ctr"/>
            <a:endParaRPr lang="en-GB" dirty="0">
              <a:latin typeface="Market Fresh" pitchFamily="34" charset="0"/>
            </a:endParaRPr>
          </a:p>
          <a:p>
            <a:pPr marL="285750" indent="-285750">
              <a:buFont typeface="Arial" panose="020B0604020202020204" pitchFamily="34" charset="0"/>
              <a:buChar char="•"/>
            </a:pPr>
            <a:r>
              <a:rPr lang="en-GB" dirty="0">
                <a:latin typeface="Market Fresh" pitchFamily="34" charset="0"/>
              </a:rPr>
              <a:t>Break an unjust law rather than obey it		 </a:t>
            </a:r>
          </a:p>
          <a:p>
            <a:pPr marL="285750" indent="-285750" algn="ctr">
              <a:buFont typeface="Arial" panose="020B0604020202020204" pitchFamily="34" charset="0"/>
              <a:buChar char="•"/>
            </a:pPr>
            <a:endParaRPr lang="en-GB" dirty="0">
              <a:latin typeface="Market Fresh" pitchFamily="34" charset="0"/>
            </a:endParaRPr>
          </a:p>
          <a:p>
            <a:pPr marL="285750" indent="-285750">
              <a:buFont typeface="Arial" panose="020B0604020202020204" pitchFamily="34" charset="0"/>
              <a:buChar char="•"/>
            </a:pPr>
            <a:r>
              <a:rPr lang="en-GB" dirty="0">
                <a:latin typeface="Market Fresh" pitchFamily="34" charset="0"/>
              </a:rPr>
              <a:t>Love an oppressor             		  </a:t>
            </a:r>
          </a:p>
          <a:p>
            <a:pPr marL="285750" indent="-285750">
              <a:buFont typeface="Arial" panose="020B0604020202020204" pitchFamily="34" charset="0"/>
              <a:buChar char="•"/>
            </a:pPr>
            <a:r>
              <a:rPr lang="en-GB" dirty="0">
                <a:latin typeface="Market Fresh" pitchFamily="34" charset="0"/>
              </a:rPr>
              <a:t>Train him/herself to react </a:t>
            </a:r>
            <a:r>
              <a:rPr lang="en-GB" dirty="0" smtClean="0">
                <a:latin typeface="Market Fresh" pitchFamily="34" charset="0"/>
              </a:rPr>
              <a:t>calmly - not </a:t>
            </a:r>
            <a:r>
              <a:rPr lang="en-GB" dirty="0">
                <a:latin typeface="Market Fresh" pitchFamily="34" charset="0"/>
              </a:rPr>
              <a:t>with anger      </a:t>
            </a:r>
          </a:p>
          <a:p>
            <a:pPr marL="285750" indent="-285750">
              <a:buFont typeface="Arial" panose="020B0604020202020204" pitchFamily="34" charset="0"/>
              <a:buChar char="•"/>
            </a:pPr>
            <a:endParaRPr lang="en-GB" dirty="0">
              <a:latin typeface="Market Fresh" pitchFamily="34" charset="0"/>
            </a:endParaRPr>
          </a:p>
          <a:p>
            <a:pPr marL="285750" indent="-285750">
              <a:buFont typeface="Arial" panose="020B0604020202020204" pitchFamily="34" charset="0"/>
              <a:buChar char="•"/>
            </a:pPr>
            <a:r>
              <a:rPr lang="en-GB" dirty="0">
                <a:latin typeface="Market Fresh" pitchFamily="34" charset="0"/>
              </a:rPr>
              <a:t>Plan carefully with others   	   </a:t>
            </a:r>
          </a:p>
          <a:p>
            <a:endParaRPr lang="en-GB" dirty="0">
              <a:latin typeface="Market Fresh" pitchFamily="34" charset="0"/>
            </a:endParaRPr>
          </a:p>
          <a:p>
            <a:endParaRPr lang="en-GB" dirty="0"/>
          </a:p>
          <a:p>
            <a:pPr algn="ctr"/>
            <a:endParaRPr lang="en-GB" dirty="0"/>
          </a:p>
          <a:p>
            <a:pPr algn="ctr"/>
            <a:endParaRPr lang="en-GB" dirty="0"/>
          </a:p>
          <a:p>
            <a:pPr algn="ctr"/>
            <a:endParaRPr lang="en-GB" dirty="0"/>
          </a:p>
          <a:p>
            <a:pPr algn="ctr"/>
            <a:endParaRPr lang="en-GB" dirty="0"/>
          </a:p>
        </p:txBody>
      </p:sp>
      <p:sp>
        <p:nvSpPr>
          <p:cNvPr id="4" name="TextBox 3"/>
          <p:cNvSpPr txBox="1"/>
          <p:nvPr/>
        </p:nvSpPr>
        <p:spPr>
          <a:xfrm>
            <a:off x="4528952" y="1848409"/>
            <a:ext cx="4074720" cy="5355312"/>
          </a:xfrm>
          <a:prstGeom prst="rect">
            <a:avLst/>
          </a:prstGeom>
          <a:noFill/>
        </p:spPr>
        <p:txBody>
          <a:bodyPr wrap="square" rtlCol="0">
            <a:spAutoFit/>
          </a:bodyPr>
          <a:lstStyle/>
          <a:p>
            <a:r>
              <a:rPr lang="en-GB" dirty="0"/>
              <a:t>	</a:t>
            </a:r>
            <a:r>
              <a:rPr lang="en-GB" b="1" dirty="0" smtClean="0">
                <a:latin typeface="Market Fresh" pitchFamily="34" charset="0"/>
              </a:rPr>
              <a:t>WILL NOT…</a:t>
            </a:r>
            <a:endParaRPr lang="en-GB" b="1" dirty="0">
              <a:latin typeface="Market Fresh" pitchFamily="34" charset="0"/>
            </a:endParaRPr>
          </a:p>
          <a:p>
            <a:pPr algn="ctr"/>
            <a:endParaRPr lang="en-GB" dirty="0">
              <a:latin typeface="Market Fresh" pitchFamily="34" charset="0"/>
            </a:endParaRPr>
          </a:p>
          <a:p>
            <a:pPr marL="285750" indent="-285750">
              <a:buFont typeface="Arial" panose="020B0604020202020204" pitchFamily="34" charset="0"/>
              <a:buChar char="•"/>
            </a:pPr>
            <a:r>
              <a:rPr lang="en-GB" dirty="0">
                <a:latin typeface="Market Fresh" pitchFamily="34" charset="0"/>
              </a:rPr>
              <a:t>Shout at, swear at or insult an oppressor</a:t>
            </a:r>
          </a:p>
          <a:p>
            <a:pPr marL="285750" indent="-285750">
              <a:buFont typeface="Arial" panose="020B0604020202020204" pitchFamily="34" charset="0"/>
              <a:buChar char="•"/>
            </a:pPr>
            <a:endParaRPr lang="en-GB" dirty="0">
              <a:latin typeface="Market Fresh" pitchFamily="34" charset="0"/>
            </a:endParaRPr>
          </a:p>
          <a:p>
            <a:pPr marL="285750" indent="-285750">
              <a:buFont typeface="Arial" panose="020B0604020202020204" pitchFamily="34" charset="0"/>
              <a:buChar char="•"/>
            </a:pPr>
            <a:r>
              <a:rPr lang="en-GB" dirty="0">
                <a:latin typeface="Market Fresh" pitchFamily="34" charset="0"/>
              </a:rPr>
              <a:t>Hate an oppressor</a:t>
            </a:r>
          </a:p>
          <a:p>
            <a:pPr marL="285750" indent="-285750">
              <a:buFont typeface="Arial" panose="020B0604020202020204" pitchFamily="34" charset="0"/>
              <a:buChar char="•"/>
            </a:pPr>
            <a:endParaRPr lang="en-GB" dirty="0">
              <a:latin typeface="Market Fresh" pitchFamily="34" charset="0"/>
            </a:endParaRPr>
          </a:p>
          <a:p>
            <a:pPr marL="285750" indent="-285750">
              <a:buFont typeface="Arial" panose="020B0604020202020204" pitchFamily="34" charset="0"/>
              <a:buChar char="•"/>
            </a:pPr>
            <a:r>
              <a:rPr lang="en-GB" dirty="0">
                <a:latin typeface="Market Fresh" pitchFamily="34" charset="0"/>
              </a:rPr>
              <a:t>Retaliate with violent actions or words</a:t>
            </a:r>
          </a:p>
          <a:p>
            <a:pPr marL="285750" indent="-285750">
              <a:buFont typeface="Arial" panose="020B0604020202020204" pitchFamily="34" charset="0"/>
              <a:buChar char="•"/>
            </a:pPr>
            <a:endParaRPr lang="en-GB" dirty="0">
              <a:latin typeface="Market Fresh" pitchFamily="34" charset="0"/>
            </a:endParaRPr>
          </a:p>
          <a:p>
            <a:pPr marL="285750" indent="-285750">
              <a:buFont typeface="Arial" panose="020B0604020202020204" pitchFamily="34" charset="0"/>
              <a:buChar char="•"/>
            </a:pPr>
            <a:r>
              <a:rPr lang="en-GB" dirty="0">
                <a:latin typeface="Market Fresh" pitchFamily="34" charset="0"/>
              </a:rPr>
              <a:t>Resist or avoid arrest or punishment for breaking a law</a:t>
            </a:r>
          </a:p>
          <a:p>
            <a:endParaRPr lang="en-GB" dirty="0"/>
          </a:p>
          <a:p>
            <a:endParaRPr lang="en-GB" dirty="0"/>
          </a:p>
          <a:p>
            <a:pPr algn="ctr"/>
            <a:endParaRPr lang="en-GB" dirty="0"/>
          </a:p>
          <a:p>
            <a:pPr algn="ctr"/>
            <a:endParaRPr lang="en-GB" dirty="0"/>
          </a:p>
          <a:p>
            <a:pPr algn="ctr"/>
            <a:endParaRPr lang="en-GB" dirty="0"/>
          </a:p>
          <a:p>
            <a:pPr algn="ctr"/>
            <a:endParaRPr lang="en-GB" dirty="0"/>
          </a:p>
        </p:txBody>
      </p:sp>
      <p:sp>
        <p:nvSpPr>
          <p:cNvPr id="5" name="TextBox 4"/>
          <p:cNvSpPr txBox="1"/>
          <p:nvPr/>
        </p:nvSpPr>
        <p:spPr>
          <a:xfrm>
            <a:off x="2364689" y="912535"/>
            <a:ext cx="4328525" cy="523220"/>
          </a:xfrm>
          <a:prstGeom prst="rect">
            <a:avLst/>
          </a:prstGeom>
          <a:noFill/>
        </p:spPr>
        <p:txBody>
          <a:bodyPr wrap="square" rtlCol="0">
            <a:spAutoFit/>
          </a:bodyPr>
          <a:lstStyle/>
          <a:p>
            <a:pPr algn="ctr"/>
            <a:r>
              <a:rPr lang="en-GB" sz="2800" dirty="0">
                <a:latin typeface="Market Fresh" pitchFamily="34" charset="0"/>
              </a:rPr>
              <a:t>A NONVIOLENT ACTIVIST…</a:t>
            </a:r>
          </a:p>
        </p:txBody>
      </p:sp>
    </p:spTree>
    <p:extLst>
      <p:ext uri="{BB962C8B-B14F-4D97-AF65-F5344CB8AC3E}">
        <p14:creationId xmlns:p14="http://schemas.microsoft.com/office/powerpoint/2010/main" val="12806985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930888" cy="1325563"/>
          </a:xfrm>
        </p:spPr>
        <p:txBody>
          <a:bodyPr>
            <a:noAutofit/>
          </a:bodyPr>
          <a:lstStyle/>
          <a:p>
            <a:pPr algn="ctr"/>
            <a:r>
              <a:rPr lang="en-US" sz="3600" dirty="0">
                <a:latin typeface="Market Fresh" pitchFamily="34" charset="0"/>
              </a:rPr>
              <a:t>What was Malcolm X’s contribution to the civil rights movement?</a:t>
            </a:r>
          </a:p>
        </p:txBody>
      </p:sp>
      <p:sp>
        <p:nvSpPr>
          <p:cNvPr id="3" name="Content Placeholder 2"/>
          <p:cNvSpPr>
            <a:spLocks noGrp="1"/>
          </p:cNvSpPr>
          <p:nvPr>
            <p:ph sz="half" idx="1"/>
          </p:nvPr>
        </p:nvSpPr>
        <p:spPr>
          <a:xfrm>
            <a:off x="515529" y="1985881"/>
            <a:ext cx="3886200" cy="4351338"/>
          </a:xfrm>
        </p:spPr>
        <p:txBody>
          <a:bodyPr>
            <a:normAutofit fontScale="85000" lnSpcReduction="20000"/>
          </a:bodyPr>
          <a:lstStyle/>
          <a:p>
            <a:r>
              <a:rPr lang="en-US" dirty="0">
                <a:latin typeface="Market Fresh" pitchFamily="34" charset="0"/>
              </a:rPr>
              <a:t>Malcolm helped inspire a generation of activists increasingly frustrated with the slow progress of the civil rights movement. </a:t>
            </a:r>
          </a:p>
          <a:p>
            <a:r>
              <a:rPr lang="en-US" dirty="0">
                <a:latin typeface="Market Fresh" pitchFamily="34" charset="0"/>
              </a:rPr>
              <a:t>He was essential to the developing black power movement of younger, more radical activists who became more prominent in the late 1960s and 1970s. </a:t>
            </a:r>
          </a:p>
        </p:txBody>
      </p:sp>
      <p:pic>
        <p:nvPicPr>
          <p:cNvPr id="5" name="Content Placeholder 4" descr="Screen Shot 2016-11-26 at 19.23.46.png"/>
          <p:cNvPicPr>
            <a:picLocks noGrp="1" noChangeAspect="1"/>
          </p:cNvPicPr>
          <p:nvPr>
            <p:ph sz="half" idx="2"/>
          </p:nvPr>
        </p:nvPicPr>
        <p:blipFill>
          <a:blip r:embed="rId3">
            <a:extLst>
              <a:ext uri="{28A0092B-C50C-407E-A947-70E740481C1C}">
                <a14:useLocalDpi xmlns:a14="http://schemas.microsoft.com/office/drawing/2010/main" val="0"/>
              </a:ext>
            </a:extLst>
          </a:blip>
          <a:srcRect l="4674" r="4674"/>
          <a:stretch>
            <a:fillRect/>
          </a:stretch>
        </p:blipFill>
        <p:spPr>
          <a:xfrm>
            <a:off x="4582016" y="1863333"/>
            <a:ext cx="3886200" cy="4351338"/>
          </a:xfrm>
        </p:spPr>
      </p:pic>
    </p:spTree>
    <p:extLst>
      <p:ext uri="{BB962C8B-B14F-4D97-AF65-F5344CB8AC3E}">
        <p14:creationId xmlns:p14="http://schemas.microsoft.com/office/powerpoint/2010/main" val="95867216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930307" y="1119271"/>
            <a:ext cx="7886700" cy="1325563"/>
          </a:xfrm>
        </p:spPr>
        <p:txBody>
          <a:bodyPr>
            <a:normAutofit fontScale="90000"/>
          </a:bodyPr>
          <a:lstStyle/>
          <a:p>
            <a:r>
              <a:rPr lang="en-US" sz="3600" dirty="0">
                <a:latin typeface="Market Fresh" pitchFamily="34" charset="0"/>
              </a:rPr>
              <a:t>Ossie Davis, a black actor and activist had this to say about Malcolm</a:t>
            </a:r>
            <a:r>
              <a:rPr lang="is-IS" sz="3600" dirty="0">
                <a:latin typeface="Market Fresh" pitchFamily="34" charset="0"/>
              </a:rPr>
              <a:t>…</a:t>
            </a:r>
            <a:endParaRPr lang="en-US" sz="3600" dirty="0">
              <a:latin typeface="Market Fresh" pitchFamily="34" charset="0"/>
            </a:endParaRPr>
          </a:p>
        </p:txBody>
      </p:sp>
      <p:sp>
        <p:nvSpPr>
          <p:cNvPr id="3" name="Content Placeholder 2"/>
          <p:cNvSpPr>
            <a:spLocks noGrp="1"/>
          </p:cNvSpPr>
          <p:nvPr>
            <p:ph idx="1"/>
          </p:nvPr>
        </p:nvSpPr>
        <p:spPr>
          <a:xfrm>
            <a:off x="1034003" y="3060535"/>
            <a:ext cx="7886700" cy="2435293"/>
          </a:xfrm>
        </p:spPr>
        <p:txBody>
          <a:bodyPr>
            <a:normAutofit/>
          </a:bodyPr>
          <a:lstStyle/>
          <a:p>
            <a:r>
              <a:rPr lang="en-GB" dirty="0"/>
              <a:t>‘</a:t>
            </a:r>
            <a:r>
              <a:rPr lang="en-GB" sz="2600" dirty="0"/>
              <a:t>Martin Luther King and the regular civil rights leaders were presenting to America our best face, our nonviolent face</a:t>
            </a:r>
            <a:r>
              <a:rPr lang="is-IS" sz="2600" dirty="0" smtClean="0"/>
              <a:t>… </a:t>
            </a:r>
            <a:r>
              <a:rPr lang="en-GB" sz="2600" dirty="0" smtClean="0"/>
              <a:t>We </a:t>
            </a:r>
            <a:r>
              <a:rPr lang="en-GB" sz="2600" dirty="0"/>
              <a:t>just wanted to be included. But they also understood that America, in spite of our reassurances, would be frightened and hesitant to open the doors to Black folks.’ </a:t>
            </a:r>
          </a:p>
        </p:txBody>
      </p:sp>
    </p:spTree>
    <p:extLst>
      <p:ext uri="{BB962C8B-B14F-4D97-AF65-F5344CB8AC3E}">
        <p14:creationId xmlns:p14="http://schemas.microsoft.com/office/powerpoint/2010/main" val="17020677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3236" y="810705"/>
            <a:ext cx="2944109" cy="1087374"/>
          </a:xfrm>
        </p:spPr>
        <p:txBody>
          <a:bodyPr>
            <a:normAutofit/>
          </a:bodyPr>
          <a:lstStyle/>
          <a:p>
            <a:r>
              <a:rPr lang="en-US" sz="3600" dirty="0">
                <a:latin typeface="Market Fresh" pitchFamily="34" charset="0"/>
              </a:rPr>
              <a:t>Ossie Davis</a:t>
            </a:r>
          </a:p>
        </p:txBody>
      </p:sp>
      <p:sp>
        <p:nvSpPr>
          <p:cNvPr id="3" name="Content Placeholder 2"/>
          <p:cNvSpPr>
            <a:spLocks noGrp="1"/>
          </p:cNvSpPr>
          <p:nvPr>
            <p:ph idx="1"/>
          </p:nvPr>
        </p:nvSpPr>
        <p:spPr>
          <a:xfrm>
            <a:off x="986868" y="1985878"/>
            <a:ext cx="7886700" cy="4351338"/>
          </a:xfrm>
        </p:spPr>
        <p:txBody>
          <a:bodyPr/>
          <a:lstStyle/>
          <a:p>
            <a:r>
              <a:rPr lang="en-GB" sz="2600" dirty="0"/>
              <a:t>‘Malcolm was the outsider, the man they thought represented the possibilities of violence. They would say to the powers that be, "Look here's Martin Luther King and all these guys. We are nonviolent. Now outside the door if you don't deal with us is the other brother (Malcolm), and he </a:t>
            </a:r>
            <a:r>
              <a:rPr lang="en-GB" sz="2600" dirty="0" err="1"/>
              <a:t>ain't</a:t>
            </a:r>
            <a:r>
              <a:rPr lang="en-GB" sz="2600" dirty="0"/>
              <a:t> like us</a:t>
            </a:r>
            <a:r>
              <a:rPr lang="en-GB" sz="2600" dirty="0" smtClean="0"/>
              <a:t>... </a:t>
            </a:r>
            <a:r>
              <a:rPr lang="en-GB" sz="2600" dirty="0"/>
              <a:t>White America, in order to escape Malcolm, to deal with us." That was the strategy. ’ </a:t>
            </a:r>
            <a:endParaRPr lang="en-US" sz="2600" dirty="0"/>
          </a:p>
          <a:p>
            <a:endParaRPr lang="en-US" dirty="0"/>
          </a:p>
        </p:txBody>
      </p:sp>
    </p:spTree>
    <p:extLst>
      <p:ext uri="{BB962C8B-B14F-4D97-AF65-F5344CB8AC3E}">
        <p14:creationId xmlns:p14="http://schemas.microsoft.com/office/powerpoint/2010/main" val="3836950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6101" y="779906"/>
            <a:ext cx="9118665" cy="1325563"/>
          </a:xfrm>
        </p:spPr>
        <p:txBody>
          <a:bodyPr>
            <a:normAutofit/>
          </a:bodyPr>
          <a:lstStyle/>
          <a:p>
            <a:r>
              <a:rPr lang="en-US" sz="3600" dirty="0">
                <a:latin typeface="Market Fresh" pitchFamily="34" charset="0"/>
              </a:rPr>
              <a:t>The March on Washington, August </a:t>
            </a:r>
            <a:r>
              <a:rPr lang="en-US" sz="3600" dirty="0" smtClean="0">
                <a:latin typeface="Market Fresh" pitchFamily="34" charset="0"/>
              </a:rPr>
              <a:t>27</a:t>
            </a:r>
            <a:r>
              <a:rPr lang="en-US" sz="3600" baseline="30000" dirty="0" smtClean="0">
                <a:latin typeface="Market Fresh" pitchFamily="34" charset="0"/>
              </a:rPr>
              <a:t>th</a:t>
            </a:r>
            <a:r>
              <a:rPr lang="en-US" sz="3600" dirty="0" smtClean="0">
                <a:latin typeface="Market Fresh" pitchFamily="34" charset="0"/>
              </a:rPr>
              <a:t>, 1963</a:t>
            </a:r>
            <a:endParaRPr lang="en-US" sz="3600" dirty="0">
              <a:latin typeface="Market Fresh" pitchFamily="34" charset="0"/>
            </a:endParaRPr>
          </a:p>
        </p:txBody>
      </p:sp>
      <p:sp>
        <p:nvSpPr>
          <p:cNvPr id="3" name="Content Placeholder 2"/>
          <p:cNvSpPr>
            <a:spLocks noGrp="1"/>
          </p:cNvSpPr>
          <p:nvPr>
            <p:ph sz="half" idx="1"/>
          </p:nvPr>
        </p:nvSpPr>
        <p:spPr>
          <a:xfrm>
            <a:off x="543808" y="2167297"/>
            <a:ext cx="3886200" cy="4351338"/>
          </a:xfrm>
        </p:spPr>
        <p:txBody>
          <a:bodyPr>
            <a:normAutofit/>
          </a:bodyPr>
          <a:lstStyle/>
          <a:p>
            <a:r>
              <a:rPr lang="en-US" sz="2600" dirty="0"/>
              <a:t>Martin Luther King delivered his famous ‘I have a dream speech.’</a:t>
            </a:r>
          </a:p>
          <a:p>
            <a:r>
              <a:rPr lang="en-US" sz="2600" dirty="0"/>
              <a:t>Though Malcolm </a:t>
            </a:r>
            <a:r>
              <a:rPr lang="en-US" sz="2600" dirty="0" err="1"/>
              <a:t>criticised</a:t>
            </a:r>
            <a:r>
              <a:rPr lang="en-US" sz="2600" dirty="0"/>
              <a:t> the March, he was in Washington, telling a reporter, ‘</a:t>
            </a:r>
            <a:r>
              <a:rPr lang="en-GB" sz="2600" b="1" dirty="0"/>
              <a:t>Whatever Black folks do, I'm going to be there, Brother, 'cause that's where I belong</a:t>
            </a:r>
            <a:r>
              <a:rPr lang="en-GB" sz="2600" dirty="0"/>
              <a:t>.’</a:t>
            </a:r>
            <a:endParaRPr lang="en-US" sz="2600" dirty="0"/>
          </a:p>
        </p:txBody>
      </p:sp>
      <p:pic>
        <p:nvPicPr>
          <p:cNvPr id="5" name="Content Placeholder 4" descr="Screen Shot 2016-11-26 at 19.30.25.png"/>
          <p:cNvPicPr>
            <a:picLocks noGrp="1" noChangeAspect="1"/>
          </p:cNvPicPr>
          <p:nvPr>
            <p:ph sz="half" idx="2"/>
          </p:nvPr>
        </p:nvPicPr>
        <p:blipFill>
          <a:blip r:embed="rId3">
            <a:extLst>
              <a:ext uri="{28A0092B-C50C-407E-A947-70E740481C1C}">
                <a14:useLocalDpi xmlns:a14="http://schemas.microsoft.com/office/drawing/2010/main" val="0"/>
              </a:ext>
            </a:extLst>
          </a:blip>
          <a:srcRect l="6295" r="6295"/>
          <a:stretch>
            <a:fillRect/>
          </a:stretch>
        </p:blipFill>
        <p:spPr>
          <a:xfrm>
            <a:off x="4789406" y="2042442"/>
            <a:ext cx="3886200" cy="4351338"/>
          </a:xfrm>
        </p:spPr>
      </p:pic>
    </p:spTree>
    <p:extLst>
      <p:ext uri="{BB962C8B-B14F-4D97-AF65-F5344CB8AC3E}">
        <p14:creationId xmlns:p14="http://schemas.microsoft.com/office/powerpoint/2010/main" val="9699598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15529" y="892373"/>
            <a:ext cx="3886200" cy="4351338"/>
          </a:xfrm>
        </p:spPr>
        <p:txBody>
          <a:bodyPr>
            <a:normAutofit lnSpcReduction="10000"/>
          </a:bodyPr>
          <a:lstStyle/>
          <a:p>
            <a:r>
              <a:rPr lang="en-US" dirty="0"/>
              <a:t>When he returned from Mecca, he committed himself to issues of human rights all over the world. </a:t>
            </a:r>
          </a:p>
          <a:p>
            <a:r>
              <a:rPr lang="en-US" dirty="0"/>
              <a:t>He </a:t>
            </a:r>
            <a:r>
              <a:rPr lang="en-US" dirty="0" err="1"/>
              <a:t>recognised</a:t>
            </a:r>
            <a:r>
              <a:rPr lang="en-US" dirty="0"/>
              <a:t> that he was the ‘alternative’ to King, and that this made white people move towards King’s ideas. </a:t>
            </a:r>
          </a:p>
        </p:txBody>
      </p:sp>
      <p:pic>
        <p:nvPicPr>
          <p:cNvPr id="5" name="Content Placeholder 4" descr="800px-Malcolm_X_NYWTS_4.jpg"/>
          <p:cNvPicPr>
            <a:picLocks noGrp="1" noChangeAspect="1"/>
          </p:cNvPicPr>
          <p:nvPr>
            <p:ph sz="half" idx="2"/>
          </p:nvPr>
        </p:nvPicPr>
        <p:blipFill>
          <a:blip r:embed="rId3">
            <a:extLst>
              <a:ext uri="{28A0092B-C50C-407E-A947-70E740481C1C}">
                <a14:useLocalDpi xmlns:a14="http://schemas.microsoft.com/office/drawing/2010/main" val="0"/>
              </a:ext>
            </a:extLst>
          </a:blip>
          <a:srcRect t="9062" b="9062"/>
          <a:stretch>
            <a:fillRect/>
          </a:stretch>
        </p:blipFill>
        <p:spPr>
          <a:xfrm>
            <a:off x="4742273" y="1128041"/>
            <a:ext cx="3886200" cy="4351338"/>
          </a:xfrm>
        </p:spPr>
      </p:pic>
    </p:spTree>
    <p:extLst>
      <p:ext uri="{BB962C8B-B14F-4D97-AF65-F5344CB8AC3E}">
        <p14:creationId xmlns:p14="http://schemas.microsoft.com/office/powerpoint/2010/main" val="251889261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29929" y="600796"/>
            <a:ext cx="7886700" cy="1325563"/>
          </a:xfrm>
        </p:spPr>
        <p:txBody>
          <a:bodyPr>
            <a:normAutofit/>
          </a:bodyPr>
          <a:lstStyle/>
          <a:p>
            <a:r>
              <a:rPr lang="en-US" sz="3600" dirty="0">
                <a:latin typeface="Market Fresh" pitchFamily="34" charset="0"/>
              </a:rPr>
              <a:t>Martin meets Malcolm, 1964</a:t>
            </a:r>
          </a:p>
        </p:txBody>
      </p:sp>
      <p:sp>
        <p:nvSpPr>
          <p:cNvPr id="3" name="Content Placeholder 2"/>
          <p:cNvSpPr>
            <a:spLocks noGrp="1"/>
          </p:cNvSpPr>
          <p:nvPr>
            <p:ph sz="half" idx="1"/>
          </p:nvPr>
        </p:nvSpPr>
        <p:spPr>
          <a:xfrm>
            <a:off x="150829" y="1759637"/>
            <a:ext cx="4270342" cy="4351338"/>
          </a:xfrm>
        </p:spPr>
        <p:txBody>
          <a:bodyPr>
            <a:normAutofit lnSpcReduction="10000"/>
          </a:bodyPr>
          <a:lstStyle/>
          <a:p>
            <a:r>
              <a:rPr lang="en-US" dirty="0"/>
              <a:t>When the two men met in 1964, they were much closer in their ideas than they ever had been before.</a:t>
            </a:r>
          </a:p>
          <a:p>
            <a:r>
              <a:rPr lang="en-US" dirty="0"/>
              <a:t>Malcolm was prepared to do what he could to help King’s movement, and King was becoming increasingly radical – </a:t>
            </a:r>
            <a:r>
              <a:rPr lang="en-US" dirty="0" err="1"/>
              <a:t>criticising</a:t>
            </a:r>
            <a:r>
              <a:rPr lang="en-US" dirty="0"/>
              <a:t> the government about the war in Vietnam.</a:t>
            </a:r>
          </a:p>
        </p:txBody>
      </p:sp>
      <p:pic>
        <p:nvPicPr>
          <p:cNvPr id="5" name="Content Placeholder 4" descr="Screen Shot 2016-11-26 at 19.35.04.png"/>
          <p:cNvPicPr>
            <a:picLocks noGrp="1" noChangeAspect="1"/>
          </p:cNvPicPr>
          <p:nvPr>
            <p:ph sz="half" idx="2"/>
          </p:nvPr>
        </p:nvPicPr>
        <p:blipFill>
          <a:blip r:embed="rId4">
            <a:extLst>
              <a:ext uri="{28A0092B-C50C-407E-A947-70E740481C1C}">
                <a14:useLocalDpi xmlns:a14="http://schemas.microsoft.com/office/drawing/2010/main" val="0"/>
              </a:ext>
            </a:extLst>
          </a:blip>
          <a:srcRect l="14188" r="14188"/>
          <a:stretch>
            <a:fillRect/>
          </a:stretch>
        </p:blipFill>
        <p:spPr>
          <a:xfrm>
            <a:off x="4789406" y="1825626"/>
            <a:ext cx="3886200" cy="4351338"/>
          </a:xfrm>
        </p:spPr>
      </p:pic>
    </p:spTree>
    <p:extLst>
      <p:ext uri="{BB962C8B-B14F-4D97-AF65-F5344CB8AC3E}">
        <p14:creationId xmlns:p14="http://schemas.microsoft.com/office/powerpoint/2010/main" val="16592067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017" y="1169265"/>
            <a:ext cx="8350190" cy="4874768"/>
          </a:xfrm>
          <a:prstGeom prst="rect">
            <a:avLst/>
          </a:prstGeom>
        </p:spPr>
      </p:pic>
    </p:spTree>
    <p:extLst>
      <p:ext uri="{BB962C8B-B14F-4D97-AF65-F5344CB8AC3E}">
        <p14:creationId xmlns:p14="http://schemas.microsoft.com/office/powerpoint/2010/main" val="3169601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2895" y="909945"/>
            <a:ext cx="3336131" cy="540067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392" y="909945"/>
            <a:ext cx="4050506" cy="5400675"/>
          </a:xfrm>
          <a:prstGeom prst="rect">
            <a:avLst/>
          </a:prstGeom>
        </p:spPr>
      </p:pic>
    </p:spTree>
    <p:extLst>
      <p:ext uri="{BB962C8B-B14F-4D97-AF65-F5344CB8AC3E}">
        <p14:creationId xmlns:p14="http://schemas.microsoft.com/office/powerpoint/2010/main" val="26382964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0" name="Picture 2" descr="http://cdn.theatlantic.com/static/infocus/1963021513/s_f37_0912015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942" y="216816"/>
            <a:ext cx="7179472" cy="6259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04711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9992" y="359216"/>
            <a:ext cx="5682635" cy="6079734"/>
          </a:xfrm>
          <a:prstGeom prst="rect">
            <a:avLst/>
          </a:prstGeom>
        </p:spPr>
      </p:pic>
    </p:spTree>
    <p:extLst>
      <p:ext uri="{BB962C8B-B14F-4D97-AF65-F5344CB8AC3E}">
        <p14:creationId xmlns:p14="http://schemas.microsoft.com/office/powerpoint/2010/main" val="29120602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846" y="926276"/>
            <a:ext cx="3767581" cy="441762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0159" y="926276"/>
            <a:ext cx="4212014" cy="4417621"/>
          </a:xfrm>
          <a:prstGeom prst="rect">
            <a:avLst/>
          </a:prstGeom>
        </p:spPr>
      </p:pic>
    </p:spTree>
    <p:extLst>
      <p:ext uri="{BB962C8B-B14F-4D97-AF65-F5344CB8AC3E}">
        <p14:creationId xmlns:p14="http://schemas.microsoft.com/office/powerpoint/2010/main" val="1049186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3321</TotalTime>
  <Words>2533</Words>
  <Application>Microsoft Office PowerPoint</Application>
  <PresentationFormat>On-screen Show (4:3)</PresentationFormat>
  <Paragraphs>181</Paragraphs>
  <Slides>45</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Microsoft YaHei</vt:lpstr>
      <vt:lpstr>Calibri</vt:lpstr>
      <vt:lpstr>Calibri Light</vt:lpstr>
      <vt:lpstr>Malgun Gothic Semilight</vt:lpstr>
      <vt:lpstr>Market Fresh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 will judge between the nations and will settle disputes for many peoples. They will beat their swords into ploughshares and their spears into pruning hooks. Nation will not take up sword against nation, nor will they train for war anymore.”  - The Bible, Isaiah 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Nonviolence lesson 6:   Malcolm X and Martin Luther King</vt:lpstr>
      <vt:lpstr>Do you recognise these two civil rights leaders? If so, what do you know about them?</vt:lpstr>
      <vt:lpstr>Martin Luther King, Jr. </vt:lpstr>
      <vt:lpstr>Malcolm X</vt:lpstr>
      <vt:lpstr>What was Malcolm X’s contribution to the civil rights movement?</vt:lpstr>
      <vt:lpstr>Ossie Davis, a black actor and activist had this to say about Malcolm…</vt:lpstr>
      <vt:lpstr>Ossie Davis</vt:lpstr>
      <vt:lpstr>The March on Washington, August 27th, 1963</vt:lpstr>
      <vt:lpstr>PowerPoint Presentation</vt:lpstr>
      <vt:lpstr>Martin meets Malcolm, 1964</vt:lpstr>
    </vt:vector>
  </TitlesOfParts>
  <Company>Newcastle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Megoran</dc:creator>
  <cp:lastModifiedBy>Roots and Wings</cp:lastModifiedBy>
  <cp:revision>88</cp:revision>
  <dcterms:created xsi:type="dcterms:W3CDTF">2016-11-18T10:10:20Z</dcterms:created>
  <dcterms:modified xsi:type="dcterms:W3CDTF">2017-06-22T12:27:47Z</dcterms:modified>
</cp:coreProperties>
</file>