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
  </p:notesMasterIdLst>
  <p:sldIdLst>
    <p:sldId id="256" r:id="rId5"/>
    <p:sldId id="257" r:id="rId6"/>
    <p:sldId id="258" r:id="rId7"/>
    <p:sldId id="259" r:id="rId8"/>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78" y="2112"/>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64A9918-446E-46F8-B999-97AD19D09AC3}" type="datetimeFigureOut">
              <a:rPr lang="en-GB" smtClean="0"/>
              <a:pPr/>
              <a:t>04/01/2012</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C6DDD3-952F-41D0-BCCE-039DBD867F11}" type="slidenum">
              <a:rPr lang="en-GB" smtClean="0"/>
              <a:pPr/>
              <a:t>‹#›</a:t>
            </a:fld>
            <a:endParaRPr lang="en-GB"/>
          </a:p>
        </p:txBody>
      </p:sp>
    </p:spTree>
    <p:extLst>
      <p:ext uri="{BB962C8B-B14F-4D97-AF65-F5344CB8AC3E}">
        <p14:creationId xmlns:p14="http://schemas.microsoft.com/office/powerpoint/2010/main" xmlns="" val="106911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C6DDD3-952F-41D0-BCCE-039DBD867F11}"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198796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156543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1631365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8"/>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1612046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147" y="2840422"/>
            <a:ext cx="5829707" cy="1960250"/>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802" y="5181792"/>
            <a:ext cx="4800396" cy="2336576"/>
          </a:xfrm>
        </p:spPr>
        <p:txBody>
          <a:bodyPr/>
          <a:lstStyle>
            <a:lvl1pPr marL="0" indent="0" algn="ctr">
              <a:buNone/>
              <a:defRPr/>
            </a:lvl1pPr>
            <a:lvl2pPr marL="141595" indent="0" algn="ctr">
              <a:buNone/>
              <a:defRPr/>
            </a:lvl2pPr>
            <a:lvl3pPr marL="283190" indent="0" algn="ctr">
              <a:buNone/>
              <a:defRPr/>
            </a:lvl3pPr>
            <a:lvl4pPr marL="424785" indent="0" algn="ctr">
              <a:buNone/>
              <a:defRPr/>
            </a:lvl4pPr>
            <a:lvl5pPr marL="566379" indent="0" algn="ctr">
              <a:buNone/>
              <a:defRPr/>
            </a:lvl5pPr>
            <a:lvl6pPr marL="707974" indent="0" algn="ctr">
              <a:buNone/>
              <a:defRPr/>
            </a:lvl6pPr>
            <a:lvl7pPr marL="849569" indent="0" algn="ctr">
              <a:buNone/>
              <a:defRPr/>
            </a:lvl7pPr>
            <a:lvl8pPr marL="991164" indent="0" algn="ctr">
              <a:buNone/>
              <a:defRPr/>
            </a:lvl8pPr>
            <a:lvl9pPr marL="1132759"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84906C-E176-4925-94FE-89D86A9922B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94FA11-EB46-46A9-9AF8-BE768F75A9B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636" y="5875957"/>
            <a:ext cx="5829198" cy="1815952"/>
          </a:xfrm>
        </p:spPr>
        <p:txBody>
          <a:bodyPr anchor="t"/>
          <a:lstStyle>
            <a:lvl1pPr algn="l">
              <a:defRPr sz="1200" b="1" cap="all"/>
            </a:lvl1pPr>
          </a:lstStyle>
          <a:p>
            <a:r>
              <a:rPr lang="en-GB" smtClean="0"/>
              <a:t>Click to edit Master title style</a:t>
            </a:r>
            <a:endParaRPr lang="en-US"/>
          </a:p>
        </p:txBody>
      </p:sp>
      <p:sp>
        <p:nvSpPr>
          <p:cNvPr id="3" name="Text Placeholder 2"/>
          <p:cNvSpPr>
            <a:spLocks noGrp="1"/>
          </p:cNvSpPr>
          <p:nvPr>
            <p:ph type="body" idx="1"/>
          </p:nvPr>
        </p:nvSpPr>
        <p:spPr>
          <a:xfrm>
            <a:off x="541636" y="3875437"/>
            <a:ext cx="5829198" cy="2000520"/>
          </a:xfrm>
        </p:spPr>
        <p:txBody>
          <a:bodyPr anchor="b"/>
          <a:lstStyle>
            <a:lvl1pPr marL="0" indent="0">
              <a:buNone/>
              <a:defRPr sz="600"/>
            </a:lvl1pPr>
            <a:lvl2pPr marL="141595" indent="0">
              <a:buNone/>
              <a:defRPr sz="600"/>
            </a:lvl2pPr>
            <a:lvl3pPr marL="283190" indent="0">
              <a:buNone/>
              <a:defRPr sz="500"/>
            </a:lvl3pPr>
            <a:lvl4pPr marL="424785" indent="0">
              <a:buNone/>
              <a:defRPr sz="400"/>
            </a:lvl4pPr>
            <a:lvl5pPr marL="566379" indent="0">
              <a:buNone/>
              <a:defRPr sz="400"/>
            </a:lvl5pPr>
            <a:lvl6pPr marL="707974" indent="0">
              <a:buNone/>
              <a:defRPr sz="400"/>
            </a:lvl6pPr>
            <a:lvl7pPr marL="849569" indent="0">
              <a:buNone/>
              <a:defRPr sz="400"/>
            </a:lvl7pPr>
            <a:lvl8pPr marL="991164" indent="0">
              <a:buNone/>
              <a:defRPr sz="400"/>
            </a:lvl8pPr>
            <a:lvl9pPr marL="1132759" indent="0">
              <a:buNone/>
              <a:defRPr sz="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9B53F7-29F5-423D-965B-2DDE215201F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43104" y="2133792"/>
            <a:ext cx="3061462" cy="6034637"/>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453435" y="2133792"/>
            <a:ext cx="3061462" cy="6034637"/>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C6CB8C-C274-4E18-B981-7AD9290F860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3104" y="2047021"/>
            <a:ext cx="3029900" cy="852846"/>
          </a:xfrm>
        </p:spPr>
        <p:txBody>
          <a:bodyPr anchor="b"/>
          <a:lstStyle>
            <a:lvl1pPr marL="0" indent="0">
              <a:buNone/>
              <a:defRPr sz="700" b="1"/>
            </a:lvl1pPr>
            <a:lvl2pPr marL="141595" indent="0">
              <a:buNone/>
              <a:defRPr sz="600" b="1"/>
            </a:lvl2pPr>
            <a:lvl3pPr marL="283190" indent="0">
              <a:buNone/>
              <a:defRPr sz="600" b="1"/>
            </a:lvl3pPr>
            <a:lvl4pPr marL="424785" indent="0">
              <a:buNone/>
              <a:defRPr sz="500" b="1"/>
            </a:lvl4pPr>
            <a:lvl5pPr marL="566379" indent="0">
              <a:buNone/>
              <a:defRPr sz="500" b="1"/>
            </a:lvl5pPr>
            <a:lvl6pPr marL="707974" indent="0">
              <a:buNone/>
              <a:defRPr sz="500" b="1"/>
            </a:lvl6pPr>
            <a:lvl7pPr marL="849569" indent="0">
              <a:buNone/>
              <a:defRPr sz="500" b="1"/>
            </a:lvl7pPr>
            <a:lvl8pPr marL="991164" indent="0">
              <a:buNone/>
              <a:defRPr sz="500" b="1"/>
            </a:lvl8pPr>
            <a:lvl9pPr marL="1132759" indent="0">
              <a:buNone/>
              <a:defRPr sz="500" b="1"/>
            </a:lvl9pPr>
          </a:lstStyle>
          <a:p>
            <a:pPr lvl="0"/>
            <a:r>
              <a:rPr lang="en-GB" smtClean="0"/>
              <a:t>Click to edit Master text styles</a:t>
            </a:r>
          </a:p>
        </p:txBody>
      </p:sp>
      <p:sp>
        <p:nvSpPr>
          <p:cNvPr id="4" name="Content Placeholder 3"/>
          <p:cNvSpPr>
            <a:spLocks noGrp="1"/>
          </p:cNvSpPr>
          <p:nvPr>
            <p:ph sz="half" idx="2"/>
          </p:nvPr>
        </p:nvSpPr>
        <p:spPr>
          <a:xfrm>
            <a:off x="343104" y="2899867"/>
            <a:ext cx="3029900" cy="5268562"/>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978" y="2047021"/>
            <a:ext cx="3030918" cy="852846"/>
          </a:xfrm>
        </p:spPr>
        <p:txBody>
          <a:bodyPr anchor="b"/>
          <a:lstStyle>
            <a:lvl1pPr marL="0" indent="0">
              <a:buNone/>
              <a:defRPr sz="700" b="1"/>
            </a:lvl1pPr>
            <a:lvl2pPr marL="141595" indent="0">
              <a:buNone/>
              <a:defRPr sz="600" b="1"/>
            </a:lvl2pPr>
            <a:lvl3pPr marL="283190" indent="0">
              <a:buNone/>
              <a:defRPr sz="600" b="1"/>
            </a:lvl3pPr>
            <a:lvl4pPr marL="424785" indent="0">
              <a:buNone/>
              <a:defRPr sz="500" b="1"/>
            </a:lvl4pPr>
            <a:lvl5pPr marL="566379" indent="0">
              <a:buNone/>
              <a:defRPr sz="500" b="1"/>
            </a:lvl5pPr>
            <a:lvl6pPr marL="707974" indent="0">
              <a:buNone/>
              <a:defRPr sz="500" b="1"/>
            </a:lvl6pPr>
            <a:lvl7pPr marL="849569" indent="0">
              <a:buNone/>
              <a:defRPr sz="500" b="1"/>
            </a:lvl7pPr>
            <a:lvl8pPr marL="991164" indent="0">
              <a:buNone/>
              <a:defRPr sz="500" b="1"/>
            </a:lvl8pPr>
            <a:lvl9pPr marL="1132759" indent="0">
              <a:buNone/>
              <a:defRPr sz="500" b="1"/>
            </a:lvl9pPr>
          </a:lstStyle>
          <a:p>
            <a:pPr lvl="0"/>
            <a:r>
              <a:rPr lang="en-GB" smtClean="0"/>
              <a:t>Click to edit Master text styles</a:t>
            </a:r>
          </a:p>
        </p:txBody>
      </p:sp>
      <p:sp>
        <p:nvSpPr>
          <p:cNvPr id="6" name="Content Placeholder 5"/>
          <p:cNvSpPr>
            <a:spLocks noGrp="1"/>
          </p:cNvSpPr>
          <p:nvPr>
            <p:ph sz="quarter" idx="4"/>
          </p:nvPr>
        </p:nvSpPr>
        <p:spPr>
          <a:xfrm>
            <a:off x="3483978" y="2899867"/>
            <a:ext cx="3030918" cy="5268562"/>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8B754AA-C423-40ED-A4E9-4723DCD4BDB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0A2F67A-5BCE-4266-B51A-687483D8179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BE3FA9-E04A-47E9-B6CA-DA3B94E8D53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354690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104" y="363862"/>
            <a:ext cx="2256135" cy="1549408"/>
          </a:xfrm>
        </p:spPr>
        <p:txBody>
          <a:bodyPr anchor="b"/>
          <a:lstStyle>
            <a:lvl1pPr algn="l">
              <a:defRPr sz="600" b="1"/>
            </a:lvl1pPr>
          </a:lstStyle>
          <a:p>
            <a:r>
              <a:rPr lang="en-GB" smtClean="0"/>
              <a:t>Click to edit Master title style</a:t>
            </a:r>
            <a:endParaRPr lang="en-US"/>
          </a:p>
        </p:txBody>
      </p:sp>
      <p:sp>
        <p:nvSpPr>
          <p:cNvPr id="3" name="Content Placeholder 2"/>
          <p:cNvSpPr>
            <a:spLocks noGrp="1"/>
          </p:cNvSpPr>
          <p:nvPr>
            <p:ph idx="1"/>
          </p:nvPr>
        </p:nvSpPr>
        <p:spPr>
          <a:xfrm>
            <a:off x="2681197" y="363862"/>
            <a:ext cx="3833699" cy="7804567"/>
          </a:xfrm>
        </p:spPr>
        <p:txBody>
          <a:bodyPr/>
          <a:lstStyle>
            <a:lvl1pPr>
              <a:defRPr sz="1000"/>
            </a:lvl1pPr>
            <a:lvl2pPr>
              <a:defRPr sz="900"/>
            </a:lvl2pPr>
            <a:lvl3pPr>
              <a:defRPr sz="700"/>
            </a:lvl3pPr>
            <a:lvl4pPr>
              <a:defRPr sz="600"/>
            </a:lvl4pPr>
            <a:lvl5pPr>
              <a:defRPr sz="600"/>
            </a:lvl5pPr>
            <a:lvl6pPr>
              <a:defRPr sz="600"/>
            </a:lvl6pPr>
            <a:lvl7pPr>
              <a:defRPr sz="600"/>
            </a:lvl7pPr>
            <a:lvl8pPr>
              <a:defRPr sz="600"/>
            </a:lvl8pPr>
            <a:lvl9pPr>
              <a:defRPr sz="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3104" y="1913270"/>
            <a:ext cx="2256135" cy="6255159"/>
          </a:xfrm>
        </p:spPr>
        <p:txBody>
          <a:bodyPr/>
          <a:lstStyle>
            <a:lvl1pPr marL="0" indent="0">
              <a:buNone/>
              <a:defRPr sz="400"/>
            </a:lvl1pPr>
            <a:lvl2pPr marL="141595" indent="0">
              <a:buNone/>
              <a:defRPr sz="400"/>
            </a:lvl2pPr>
            <a:lvl3pPr marL="283190" indent="0">
              <a:buNone/>
              <a:defRPr sz="300"/>
            </a:lvl3pPr>
            <a:lvl4pPr marL="424785" indent="0">
              <a:buNone/>
              <a:defRPr sz="300"/>
            </a:lvl4pPr>
            <a:lvl5pPr marL="566379" indent="0">
              <a:buNone/>
              <a:defRPr sz="300"/>
            </a:lvl5pPr>
            <a:lvl6pPr marL="707974" indent="0">
              <a:buNone/>
              <a:defRPr sz="300"/>
            </a:lvl6pPr>
            <a:lvl7pPr marL="849569" indent="0">
              <a:buNone/>
              <a:defRPr sz="300"/>
            </a:lvl7pPr>
            <a:lvl8pPr marL="991164" indent="0">
              <a:buNone/>
              <a:defRPr sz="300"/>
            </a:lvl8pPr>
            <a:lvl9pPr marL="1132759" indent="0">
              <a:buNone/>
              <a:defRPr sz="3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2FCDE35-DF29-4530-93E6-D581DDEB28C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417" y="6400896"/>
            <a:ext cx="4114698" cy="755528"/>
          </a:xfrm>
        </p:spPr>
        <p:txBody>
          <a:bodyPr anchor="b"/>
          <a:lstStyle>
            <a:lvl1pPr algn="l">
              <a:defRPr sz="600" b="1"/>
            </a:lvl1pPr>
          </a:lstStyle>
          <a:p>
            <a:r>
              <a:rPr lang="en-GB" smtClean="0"/>
              <a:t>Click to edit Master title style</a:t>
            </a:r>
            <a:endParaRPr lang="en-US"/>
          </a:p>
        </p:txBody>
      </p:sp>
      <p:sp>
        <p:nvSpPr>
          <p:cNvPr id="3" name="Picture Placeholder 2"/>
          <p:cNvSpPr>
            <a:spLocks noGrp="1"/>
          </p:cNvSpPr>
          <p:nvPr>
            <p:ph type="pic" idx="1"/>
          </p:nvPr>
        </p:nvSpPr>
        <p:spPr>
          <a:xfrm>
            <a:off x="1344417" y="816891"/>
            <a:ext cx="4114698" cy="5486688"/>
          </a:xfrm>
        </p:spPr>
        <p:txBody>
          <a:bodyPr/>
          <a:lstStyle>
            <a:lvl1pPr marL="0" indent="0">
              <a:buNone/>
              <a:defRPr sz="1000"/>
            </a:lvl1pPr>
            <a:lvl2pPr marL="141595" indent="0">
              <a:buNone/>
              <a:defRPr sz="900"/>
            </a:lvl2pPr>
            <a:lvl3pPr marL="283190" indent="0">
              <a:buNone/>
              <a:defRPr sz="700"/>
            </a:lvl3pPr>
            <a:lvl4pPr marL="424785" indent="0">
              <a:buNone/>
              <a:defRPr sz="600"/>
            </a:lvl4pPr>
            <a:lvl5pPr marL="566379" indent="0">
              <a:buNone/>
              <a:defRPr sz="600"/>
            </a:lvl5pPr>
            <a:lvl6pPr marL="707974" indent="0">
              <a:buNone/>
              <a:defRPr sz="600"/>
            </a:lvl6pPr>
            <a:lvl7pPr marL="849569" indent="0">
              <a:buNone/>
              <a:defRPr sz="600"/>
            </a:lvl7pPr>
            <a:lvl8pPr marL="991164" indent="0">
              <a:buNone/>
              <a:defRPr sz="600"/>
            </a:lvl8pPr>
            <a:lvl9pPr marL="1132759" indent="0">
              <a:buNone/>
              <a:defRPr sz="600"/>
            </a:lvl9pPr>
          </a:lstStyle>
          <a:p>
            <a:pPr lvl="0"/>
            <a:endParaRPr lang="en-US" noProof="0" smtClean="0"/>
          </a:p>
        </p:txBody>
      </p:sp>
      <p:sp>
        <p:nvSpPr>
          <p:cNvPr id="4" name="Text Placeholder 3"/>
          <p:cNvSpPr>
            <a:spLocks noGrp="1"/>
          </p:cNvSpPr>
          <p:nvPr>
            <p:ph type="body" sz="half" idx="2"/>
          </p:nvPr>
        </p:nvSpPr>
        <p:spPr>
          <a:xfrm>
            <a:off x="1344417" y="7156424"/>
            <a:ext cx="4114698" cy="1073368"/>
          </a:xfrm>
        </p:spPr>
        <p:txBody>
          <a:bodyPr/>
          <a:lstStyle>
            <a:lvl1pPr marL="0" indent="0">
              <a:buNone/>
              <a:defRPr sz="400"/>
            </a:lvl1pPr>
            <a:lvl2pPr marL="141595" indent="0">
              <a:buNone/>
              <a:defRPr sz="400"/>
            </a:lvl2pPr>
            <a:lvl3pPr marL="283190" indent="0">
              <a:buNone/>
              <a:defRPr sz="300"/>
            </a:lvl3pPr>
            <a:lvl4pPr marL="424785" indent="0">
              <a:buNone/>
              <a:defRPr sz="300"/>
            </a:lvl4pPr>
            <a:lvl5pPr marL="566379" indent="0">
              <a:buNone/>
              <a:defRPr sz="300"/>
            </a:lvl5pPr>
            <a:lvl6pPr marL="707974" indent="0">
              <a:buNone/>
              <a:defRPr sz="300"/>
            </a:lvl6pPr>
            <a:lvl7pPr marL="849569" indent="0">
              <a:buNone/>
              <a:defRPr sz="300"/>
            </a:lvl7pPr>
            <a:lvl8pPr marL="991164" indent="0">
              <a:buNone/>
              <a:defRPr sz="300"/>
            </a:lvl8pPr>
            <a:lvl9pPr marL="1132759" indent="0">
              <a:buNone/>
              <a:defRPr sz="3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DCAE53-76AC-4747-A8F8-9F0CDBA6187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EEF008F-56B4-414F-8201-05A5AB7185D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1948" y="366259"/>
            <a:ext cx="1542948" cy="780217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43104" y="366259"/>
            <a:ext cx="4579975" cy="780217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C40252-225D-408C-9B19-5E2647FA88B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7"/>
            <a:ext cx="5829300" cy="1960034"/>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64107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02360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50"/>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69884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9569" y="3983566"/>
            <a:ext cx="3183731" cy="1126278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657601" y="3983566"/>
            <a:ext cx="3183731" cy="1126278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218112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5"/>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5"/>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1" y="2046817"/>
            <a:ext cx="3031331" cy="853015"/>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467189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28675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559607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26109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2681288" y="364068"/>
            <a:ext cx="3833813" cy="7804151"/>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1913467"/>
            <a:ext cx="2256235" cy="6254751"/>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597757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4"/>
            <a:ext cx="4114800" cy="54864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88607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19975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0891" y="683685"/>
            <a:ext cx="1620440" cy="1456266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9570" y="683685"/>
            <a:ext cx="4747022" cy="145626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6074D8-E5B1-421E-A404-ABAD4F0BB787}" type="datetimeFigureOut">
              <a:rPr lang="en-GB" smtClean="0">
                <a:solidFill>
                  <a:prstClr val="black">
                    <a:tint val="75000"/>
                  </a:prstClr>
                </a:solidFill>
              </a:rPr>
              <a:pPr/>
              <a:t>04/01/2012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61C321-E3DC-44B5-A032-64A80C0BD9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75715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39059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265252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342777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96227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E4143-9912-4367-AD21-746C095C2797}" type="datetimeFigureOut">
              <a:rPr lang="en-GB" smtClean="0"/>
              <a:pPr/>
              <a:t>04/01/2012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342987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39000" r="-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39E4143-9912-4367-AD21-746C095C2797}" type="datetimeFigureOut">
              <a:rPr lang="en-GB" smtClean="0"/>
              <a:pPr/>
              <a:t>04/01/2012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F645F90-1A03-4D84-AEAD-1D3B1A554741}" type="slidenum">
              <a:rPr lang="en-GB" smtClean="0"/>
              <a:pPr/>
              <a:t>‹#›</a:t>
            </a:fld>
            <a:endParaRPr lang="en-GB"/>
          </a:p>
        </p:txBody>
      </p:sp>
    </p:spTree>
    <p:extLst>
      <p:ext uri="{BB962C8B-B14F-4D97-AF65-F5344CB8AC3E}">
        <p14:creationId xmlns:p14="http://schemas.microsoft.com/office/powerpoint/2010/main" xmlns="" val="50390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8EB9D1-FF87-411D-A15B-068715F40064}" type="datetimeFigureOut">
              <a:rPr lang="en-US" smtClean="0">
                <a:solidFill>
                  <a:prstClr val="black">
                    <a:tint val="75000"/>
                  </a:prstClr>
                </a:solidFill>
              </a:rPr>
              <a:pPr/>
              <a:t>1/4/2012</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34C3C0E-1683-47EB-AD63-1EA2FE63938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3104" y="366259"/>
            <a:ext cx="6171793" cy="1524000"/>
          </a:xfrm>
          <a:prstGeom prst="rect">
            <a:avLst/>
          </a:prstGeom>
          <a:noFill/>
          <a:ln w="9525">
            <a:noFill/>
            <a:miter lim="800000"/>
            <a:headEnd/>
            <a:tailEnd/>
          </a:ln>
        </p:spPr>
        <p:txBody>
          <a:bodyPr vert="horz" wrap="square" lIns="91433" tIns="45717" rIns="91433" bIns="45717"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43104" y="2133792"/>
            <a:ext cx="6171793" cy="6034637"/>
          </a:xfrm>
          <a:prstGeom prst="rect">
            <a:avLst/>
          </a:prstGeom>
          <a:noFill/>
          <a:ln w="9525">
            <a:noFill/>
            <a:miter lim="800000"/>
            <a:headEnd/>
            <a:tailEnd/>
          </a:ln>
        </p:spPr>
        <p:txBody>
          <a:bodyPr vert="horz" wrap="square" lIns="91433" tIns="45717" rIns="91433" bIns="4571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43104" y="8327109"/>
            <a:ext cx="1599963" cy="63472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84" y="8327109"/>
            <a:ext cx="2171632" cy="63472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34" y="8327109"/>
            <a:ext cx="1599962" cy="63472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400"/>
            </a:lvl1pPr>
          </a:lstStyle>
          <a:p>
            <a:pPr fontAlgn="base">
              <a:spcBef>
                <a:spcPct val="0"/>
              </a:spcBef>
              <a:spcAft>
                <a:spcPct val="0"/>
              </a:spcAft>
            </a:pPr>
            <a:fld id="{F5B12475-0139-4436-89FC-2179C50E3BDE}" type="slidenum">
              <a:rPr lang="en-GB" smtClean="0">
                <a:solidFill>
                  <a:srgbClr val="000000"/>
                </a:solidFill>
                <a:ea typeface="MS PGothic" pitchFamily="34" charset="-128"/>
              </a:rPr>
              <a:pPr fontAlgn="base">
                <a:spcBef>
                  <a:spcPct val="0"/>
                </a:spcBef>
                <a:spcAft>
                  <a:spcPct val="0"/>
                </a:spcAft>
              </a:pPr>
              <a:t>‹#›</a:t>
            </a:fld>
            <a:endParaRPr lang="en-GB"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67" rtl="0" eaLnBrk="0" fontAlgn="base" hangingPunct="0">
        <a:spcBef>
          <a:spcPct val="0"/>
        </a:spcBef>
        <a:spcAft>
          <a:spcPct val="0"/>
        </a:spcAft>
        <a:defRPr sz="4400">
          <a:solidFill>
            <a:schemeClr val="tx2"/>
          </a:solidFill>
          <a:latin typeface="+mj-lt"/>
          <a:ea typeface="+mj-ea"/>
          <a:cs typeface="+mj-cs"/>
        </a:defRPr>
      </a:lvl1pPr>
      <a:lvl2pPr algn="ctr" defTabSz="914467" rtl="0" eaLnBrk="0" fontAlgn="base" hangingPunct="0">
        <a:spcBef>
          <a:spcPct val="0"/>
        </a:spcBef>
        <a:spcAft>
          <a:spcPct val="0"/>
        </a:spcAft>
        <a:defRPr sz="4400">
          <a:solidFill>
            <a:schemeClr val="tx2"/>
          </a:solidFill>
          <a:latin typeface="Arial" charset="0"/>
          <a:ea typeface="Arial" charset="0"/>
          <a:cs typeface="Arial" charset="0"/>
        </a:defRPr>
      </a:lvl2pPr>
      <a:lvl3pPr algn="ctr" defTabSz="914467" rtl="0" eaLnBrk="0" fontAlgn="base" hangingPunct="0">
        <a:spcBef>
          <a:spcPct val="0"/>
        </a:spcBef>
        <a:spcAft>
          <a:spcPct val="0"/>
        </a:spcAft>
        <a:defRPr sz="4400">
          <a:solidFill>
            <a:schemeClr val="tx2"/>
          </a:solidFill>
          <a:latin typeface="Arial" charset="0"/>
          <a:ea typeface="Arial" charset="0"/>
          <a:cs typeface="Arial" charset="0"/>
        </a:defRPr>
      </a:lvl3pPr>
      <a:lvl4pPr algn="ctr" defTabSz="914467" rtl="0" eaLnBrk="0" fontAlgn="base" hangingPunct="0">
        <a:spcBef>
          <a:spcPct val="0"/>
        </a:spcBef>
        <a:spcAft>
          <a:spcPct val="0"/>
        </a:spcAft>
        <a:defRPr sz="4400">
          <a:solidFill>
            <a:schemeClr val="tx2"/>
          </a:solidFill>
          <a:latin typeface="Arial" charset="0"/>
          <a:ea typeface="Arial" charset="0"/>
          <a:cs typeface="Arial" charset="0"/>
        </a:defRPr>
      </a:lvl4pPr>
      <a:lvl5pPr algn="ctr" defTabSz="914467" rtl="0" eaLnBrk="0" fontAlgn="base" hangingPunct="0">
        <a:spcBef>
          <a:spcPct val="0"/>
        </a:spcBef>
        <a:spcAft>
          <a:spcPct val="0"/>
        </a:spcAft>
        <a:defRPr sz="4400">
          <a:solidFill>
            <a:schemeClr val="tx2"/>
          </a:solidFill>
          <a:latin typeface="Arial" charset="0"/>
          <a:ea typeface="Arial" charset="0"/>
          <a:cs typeface="Arial" charset="0"/>
        </a:defRPr>
      </a:lvl5pPr>
      <a:lvl6pPr marL="141595" algn="ctr" defTabSz="914467" rtl="0" fontAlgn="base">
        <a:spcBef>
          <a:spcPct val="0"/>
        </a:spcBef>
        <a:spcAft>
          <a:spcPct val="0"/>
        </a:spcAft>
        <a:defRPr sz="4400">
          <a:solidFill>
            <a:schemeClr val="tx2"/>
          </a:solidFill>
          <a:latin typeface="Arial" charset="0"/>
          <a:ea typeface="Arial" charset="0"/>
          <a:cs typeface="Arial" charset="0"/>
        </a:defRPr>
      </a:lvl6pPr>
      <a:lvl7pPr marL="283190" algn="ctr" defTabSz="914467" rtl="0" fontAlgn="base">
        <a:spcBef>
          <a:spcPct val="0"/>
        </a:spcBef>
        <a:spcAft>
          <a:spcPct val="0"/>
        </a:spcAft>
        <a:defRPr sz="4400">
          <a:solidFill>
            <a:schemeClr val="tx2"/>
          </a:solidFill>
          <a:latin typeface="Arial" charset="0"/>
          <a:ea typeface="Arial" charset="0"/>
          <a:cs typeface="Arial" charset="0"/>
        </a:defRPr>
      </a:lvl7pPr>
      <a:lvl8pPr marL="424785" algn="ctr" defTabSz="914467" rtl="0" fontAlgn="base">
        <a:spcBef>
          <a:spcPct val="0"/>
        </a:spcBef>
        <a:spcAft>
          <a:spcPct val="0"/>
        </a:spcAft>
        <a:defRPr sz="4400">
          <a:solidFill>
            <a:schemeClr val="tx2"/>
          </a:solidFill>
          <a:latin typeface="Arial" charset="0"/>
          <a:ea typeface="Arial" charset="0"/>
          <a:cs typeface="Arial" charset="0"/>
        </a:defRPr>
      </a:lvl8pPr>
      <a:lvl9pPr marL="566379" algn="ctr" defTabSz="914467" rtl="0" fontAlgn="base">
        <a:spcBef>
          <a:spcPct val="0"/>
        </a:spcBef>
        <a:spcAft>
          <a:spcPct val="0"/>
        </a:spcAft>
        <a:defRPr sz="4400">
          <a:solidFill>
            <a:schemeClr val="tx2"/>
          </a:solidFill>
          <a:latin typeface="Arial" charset="0"/>
          <a:ea typeface="Arial" charset="0"/>
          <a:cs typeface="Arial" charset="0"/>
        </a:defRPr>
      </a:lvl9pPr>
    </p:titleStyle>
    <p:bodyStyle>
      <a:lvl1pPr marL="342679" indent="-342679" algn="l" defTabSz="914467" rtl="0" eaLnBrk="0" fontAlgn="base" hangingPunct="0">
        <a:spcBef>
          <a:spcPct val="20000"/>
        </a:spcBef>
        <a:spcAft>
          <a:spcPct val="0"/>
        </a:spcAft>
        <a:buChar char="•"/>
        <a:defRPr sz="3200">
          <a:solidFill>
            <a:schemeClr val="tx1"/>
          </a:solidFill>
          <a:latin typeface="+mn-lt"/>
          <a:ea typeface="+mn-ea"/>
          <a:cs typeface="+mn-cs"/>
        </a:defRPr>
      </a:lvl1pPr>
      <a:lvl2pPr marL="742881" indent="-285648" algn="l" defTabSz="914467" rtl="0" eaLnBrk="0" fontAlgn="base" hangingPunct="0">
        <a:spcBef>
          <a:spcPct val="20000"/>
        </a:spcBef>
        <a:spcAft>
          <a:spcPct val="0"/>
        </a:spcAft>
        <a:buChar char="–"/>
        <a:defRPr sz="2800">
          <a:solidFill>
            <a:schemeClr val="tx1"/>
          </a:solidFill>
          <a:latin typeface="+mn-lt"/>
          <a:ea typeface="+mn-ea"/>
          <a:cs typeface="+mn-cs"/>
        </a:defRPr>
      </a:lvl2pPr>
      <a:lvl3pPr marL="1143083" indent="-228617" algn="l" defTabSz="914467" rtl="0" eaLnBrk="0" fontAlgn="base" hangingPunct="0">
        <a:spcBef>
          <a:spcPct val="20000"/>
        </a:spcBef>
        <a:spcAft>
          <a:spcPct val="0"/>
        </a:spcAft>
        <a:buChar char="•"/>
        <a:defRPr sz="2400">
          <a:solidFill>
            <a:schemeClr val="tx1"/>
          </a:solidFill>
          <a:latin typeface="+mn-lt"/>
          <a:ea typeface="+mn-ea"/>
          <a:cs typeface="+mn-cs"/>
        </a:defRPr>
      </a:lvl3pPr>
      <a:lvl4pPr marL="1600317" indent="-228617" algn="l" defTabSz="914467" rtl="0" eaLnBrk="0" fontAlgn="base" hangingPunct="0">
        <a:spcBef>
          <a:spcPct val="20000"/>
        </a:spcBef>
        <a:spcAft>
          <a:spcPct val="0"/>
        </a:spcAft>
        <a:buChar char="–"/>
        <a:defRPr sz="2000">
          <a:solidFill>
            <a:schemeClr val="tx1"/>
          </a:solidFill>
          <a:latin typeface="+mn-lt"/>
          <a:ea typeface="+mn-ea"/>
          <a:cs typeface="+mn-cs"/>
        </a:defRPr>
      </a:lvl4pPr>
      <a:lvl5pPr marL="2057058" indent="-228617" algn="l" defTabSz="914467" rtl="0" eaLnBrk="0" fontAlgn="base" hangingPunct="0">
        <a:spcBef>
          <a:spcPct val="20000"/>
        </a:spcBef>
        <a:spcAft>
          <a:spcPct val="0"/>
        </a:spcAft>
        <a:buChar char="»"/>
        <a:defRPr sz="2000">
          <a:solidFill>
            <a:schemeClr val="tx1"/>
          </a:solidFill>
          <a:latin typeface="+mn-lt"/>
          <a:ea typeface="+mn-ea"/>
          <a:cs typeface="+mn-cs"/>
        </a:defRPr>
      </a:lvl5pPr>
      <a:lvl6pPr marL="2198653" indent="-228617" algn="l" defTabSz="914467" rtl="0" fontAlgn="base">
        <a:spcBef>
          <a:spcPct val="20000"/>
        </a:spcBef>
        <a:spcAft>
          <a:spcPct val="0"/>
        </a:spcAft>
        <a:buChar char="»"/>
        <a:defRPr sz="2000">
          <a:solidFill>
            <a:schemeClr val="tx1"/>
          </a:solidFill>
          <a:latin typeface="+mn-lt"/>
          <a:ea typeface="+mn-ea"/>
          <a:cs typeface="+mn-cs"/>
        </a:defRPr>
      </a:lvl6pPr>
      <a:lvl7pPr marL="2340248" indent="-228617" algn="l" defTabSz="914467" rtl="0" fontAlgn="base">
        <a:spcBef>
          <a:spcPct val="20000"/>
        </a:spcBef>
        <a:spcAft>
          <a:spcPct val="0"/>
        </a:spcAft>
        <a:buChar char="»"/>
        <a:defRPr sz="2000">
          <a:solidFill>
            <a:schemeClr val="tx1"/>
          </a:solidFill>
          <a:latin typeface="+mn-lt"/>
          <a:ea typeface="+mn-ea"/>
          <a:cs typeface="+mn-cs"/>
        </a:defRPr>
      </a:lvl7pPr>
      <a:lvl8pPr marL="2481843" indent="-228617" algn="l" defTabSz="914467" rtl="0" fontAlgn="base">
        <a:spcBef>
          <a:spcPct val="20000"/>
        </a:spcBef>
        <a:spcAft>
          <a:spcPct val="0"/>
        </a:spcAft>
        <a:buChar char="»"/>
        <a:defRPr sz="2000">
          <a:solidFill>
            <a:schemeClr val="tx1"/>
          </a:solidFill>
          <a:latin typeface="+mn-lt"/>
          <a:ea typeface="+mn-ea"/>
          <a:cs typeface="+mn-cs"/>
        </a:defRPr>
      </a:lvl8pPr>
      <a:lvl9pPr marL="2623438" indent="-228617" algn="l" defTabSz="914467"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141595" rtl="0" eaLnBrk="1" latinLnBrk="0" hangingPunct="1">
        <a:defRPr sz="600" kern="1200">
          <a:solidFill>
            <a:schemeClr val="tx1"/>
          </a:solidFill>
          <a:latin typeface="+mn-lt"/>
          <a:ea typeface="+mn-ea"/>
          <a:cs typeface="+mn-cs"/>
        </a:defRPr>
      </a:lvl1pPr>
      <a:lvl2pPr marL="141595" algn="l" defTabSz="141595" rtl="0" eaLnBrk="1" latinLnBrk="0" hangingPunct="1">
        <a:defRPr sz="600" kern="1200">
          <a:solidFill>
            <a:schemeClr val="tx1"/>
          </a:solidFill>
          <a:latin typeface="+mn-lt"/>
          <a:ea typeface="+mn-ea"/>
          <a:cs typeface="+mn-cs"/>
        </a:defRPr>
      </a:lvl2pPr>
      <a:lvl3pPr marL="283190" algn="l" defTabSz="141595" rtl="0" eaLnBrk="1" latinLnBrk="0" hangingPunct="1">
        <a:defRPr sz="600" kern="1200">
          <a:solidFill>
            <a:schemeClr val="tx1"/>
          </a:solidFill>
          <a:latin typeface="+mn-lt"/>
          <a:ea typeface="+mn-ea"/>
          <a:cs typeface="+mn-cs"/>
        </a:defRPr>
      </a:lvl3pPr>
      <a:lvl4pPr marL="424785" algn="l" defTabSz="141595" rtl="0" eaLnBrk="1" latinLnBrk="0" hangingPunct="1">
        <a:defRPr sz="600" kern="1200">
          <a:solidFill>
            <a:schemeClr val="tx1"/>
          </a:solidFill>
          <a:latin typeface="+mn-lt"/>
          <a:ea typeface="+mn-ea"/>
          <a:cs typeface="+mn-cs"/>
        </a:defRPr>
      </a:lvl4pPr>
      <a:lvl5pPr marL="566379" algn="l" defTabSz="141595" rtl="0" eaLnBrk="1" latinLnBrk="0" hangingPunct="1">
        <a:defRPr sz="600" kern="1200">
          <a:solidFill>
            <a:schemeClr val="tx1"/>
          </a:solidFill>
          <a:latin typeface="+mn-lt"/>
          <a:ea typeface="+mn-ea"/>
          <a:cs typeface="+mn-cs"/>
        </a:defRPr>
      </a:lvl5pPr>
      <a:lvl6pPr marL="707974" algn="l" defTabSz="141595" rtl="0" eaLnBrk="1" latinLnBrk="0" hangingPunct="1">
        <a:defRPr sz="600" kern="1200">
          <a:solidFill>
            <a:schemeClr val="tx1"/>
          </a:solidFill>
          <a:latin typeface="+mn-lt"/>
          <a:ea typeface="+mn-ea"/>
          <a:cs typeface="+mn-cs"/>
        </a:defRPr>
      </a:lvl6pPr>
      <a:lvl7pPr marL="849569" algn="l" defTabSz="141595" rtl="0" eaLnBrk="1" latinLnBrk="0" hangingPunct="1">
        <a:defRPr sz="600" kern="1200">
          <a:solidFill>
            <a:schemeClr val="tx1"/>
          </a:solidFill>
          <a:latin typeface="+mn-lt"/>
          <a:ea typeface="+mn-ea"/>
          <a:cs typeface="+mn-cs"/>
        </a:defRPr>
      </a:lvl7pPr>
      <a:lvl8pPr marL="991164" algn="l" defTabSz="141595" rtl="0" eaLnBrk="1" latinLnBrk="0" hangingPunct="1">
        <a:defRPr sz="600" kern="1200">
          <a:solidFill>
            <a:schemeClr val="tx1"/>
          </a:solidFill>
          <a:latin typeface="+mn-lt"/>
          <a:ea typeface="+mn-ea"/>
          <a:cs typeface="+mn-cs"/>
        </a:defRPr>
      </a:lvl8pPr>
      <a:lvl9pPr marL="1132759" algn="l" defTabSz="141595" rtl="0" eaLnBrk="1" latinLnBrk="0" hangingPunct="1">
        <a:defRPr sz="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5782" tIns="47891" rIns="95782" bIns="4789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5782" tIns="47891" rIns="95782" bIns="478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4"/>
          </a:xfrm>
          <a:prstGeom prst="rect">
            <a:avLst/>
          </a:prstGeom>
        </p:spPr>
        <p:txBody>
          <a:bodyPr vert="horz" lIns="95782" tIns="47891" rIns="95782" bIns="47891" rtlCol="0" anchor="ctr"/>
          <a:lstStyle>
            <a:lvl1pPr algn="l">
              <a:defRPr sz="1300">
                <a:solidFill>
                  <a:schemeClr val="tx1">
                    <a:tint val="75000"/>
                  </a:schemeClr>
                </a:solidFill>
              </a:defRPr>
            </a:lvl1pPr>
          </a:lstStyle>
          <a:p>
            <a:pPr defTabSz="957816"/>
            <a:fld id="{F56074D8-E5B1-421E-A404-ABAD4F0BB787}" type="datetimeFigureOut">
              <a:rPr lang="en-GB" smtClean="0">
                <a:solidFill>
                  <a:prstClr val="black">
                    <a:tint val="75000"/>
                  </a:prstClr>
                </a:solidFill>
              </a:rPr>
              <a:pPr defTabSz="957816"/>
              <a:t>04/01/2012</a:t>
            </a:fld>
            <a:endParaRPr lang="en-GB">
              <a:solidFill>
                <a:prstClr val="black">
                  <a:tint val="75000"/>
                </a:prstClr>
              </a:solidFill>
            </a:endParaRPr>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95782" tIns="47891" rIns="95782" bIns="47891" rtlCol="0" anchor="ctr"/>
          <a:lstStyle>
            <a:lvl1pPr algn="ctr">
              <a:defRPr sz="1300">
                <a:solidFill>
                  <a:schemeClr val="tx1">
                    <a:tint val="75000"/>
                  </a:schemeClr>
                </a:solidFill>
              </a:defRPr>
            </a:lvl1pPr>
          </a:lstStyle>
          <a:p>
            <a:pPr defTabSz="957816"/>
            <a:endParaRPr lang="en-GB">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5782" tIns="47891" rIns="95782" bIns="47891" rtlCol="0" anchor="ctr"/>
          <a:lstStyle>
            <a:lvl1pPr algn="r">
              <a:defRPr sz="1300">
                <a:solidFill>
                  <a:schemeClr val="tx1">
                    <a:tint val="75000"/>
                  </a:schemeClr>
                </a:solidFill>
              </a:defRPr>
            </a:lvl1pPr>
          </a:lstStyle>
          <a:p>
            <a:pPr defTabSz="957816"/>
            <a:fld id="{A861C321-E3DC-44B5-A032-64A80C0BD9E3}" type="slidenum">
              <a:rPr lang="en-GB" smtClean="0">
                <a:solidFill>
                  <a:prstClr val="black">
                    <a:tint val="75000"/>
                  </a:prstClr>
                </a:solidFill>
              </a:rPr>
              <a:pPr defTabSz="957816"/>
              <a:t>‹#›</a:t>
            </a:fld>
            <a:endParaRPr lang="en-GB">
              <a:solidFill>
                <a:prstClr val="black">
                  <a:tint val="75000"/>
                </a:prstClr>
              </a:solidFill>
            </a:endParaRPr>
          </a:p>
        </p:txBody>
      </p:sp>
    </p:spTree>
    <p:extLst>
      <p:ext uri="{BB962C8B-B14F-4D97-AF65-F5344CB8AC3E}">
        <p14:creationId xmlns:p14="http://schemas.microsoft.com/office/powerpoint/2010/main" xmlns="" val="809434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57816" rtl="0" eaLnBrk="1" latinLnBrk="0" hangingPunct="1">
        <a:spcBef>
          <a:spcPct val="0"/>
        </a:spcBef>
        <a:buNone/>
        <a:defRPr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ciencedaily.com/releases/2007/12/071218192033.htm" TargetMode="External"/><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4.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0"/>
            <a:ext cx="5904656" cy="369332"/>
          </a:xfrm>
          <a:prstGeom prst="rect">
            <a:avLst/>
          </a:prstGeom>
          <a:noFill/>
        </p:spPr>
        <p:txBody>
          <a:bodyPr wrap="square" rtlCol="0">
            <a:spAutoFit/>
          </a:bodyPr>
          <a:lstStyle/>
          <a:p>
            <a:r>
              <a:rPr lang="en-GB" b="1" dirty="0" smtClean="0">
                <a:solidFill>
                  <a:srgbClr val="002060"/>
                </a:solidFill>
              </a:rPr>
              <a:t>Deep Diving Birds: Over-coming the pressures of the Deep!</a:t>
            </a:r>
            <a:endParaRPr lang="en-GB" b="1" dirty="0">
              <a:solidFill>
                <a:srgbClr val="002060"/>
              </a:solidFill>
            </a:endParaRPr>
          </a:p>
        </p:txBody>
      </p:sp>
      <p:grpSp>
        <p:nvGrpSpPr>
          <p:cNvPr id="20" name="Group 19"/>
          <p:cNvGrpSpPr/>
          <p:nvPr/>
        </p:nvGrpSpPr>
        <p:grpSpPr>
          <a:xfrm>
            <a:off x="200322" y="4653855"/>
            <a:ext cx="2520280" cy="1715339"/>
            <a:chOff x="4428984" y="7164288"/>
            <a:chExt cx="2057179" cy="1743560"/>
          </a:xfrm>
        </p:grpSpPr>
        <p:pic>
          <p:nvPicPr>
            <p:cNvPr id="7" name="Picture 6" descr="http://www.bio.davidson.edu/people/midorcas/animalphysiology/websites/2004/Gooch/File0005cropped.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055" y="7164288"/>
              <a:ext cx="2038108" cy="1368152"/>
            </a:xfrm>
            <a:prstGeom prst="rect">
              <a:avLst/>
            </a:prstGeom>
            <a:noFill/>
            <a:ln>
              <a:noFill/>
            </a:ln>
          </p:spPr>
        </p:pic>
        <p:sp>
          <p:nvSpPr>
            <p:cNvPr id="8" name="TextBox 7"/>
            <p:cNvSpPr txBox="1"/>
            <p:nvPr/>
          </p:nvSpPr>
          <p:spPr>
            <a:xfrm>
              <a:off x="4428984" y="8532440"/>
              <a:ext cx="2057179" cy="375408"/>
            </a:xfrm>
            <a:prstGeom prst="rect">
              <a:avLst/>
            </a:prstGeom>
            <a:noFill/>
          </p:spPr>
          <p:txBody>
            <a:bodyPr wrap="square" rtlCol="0">
              <a:spAutoFit/>
            </a:bodyPr>
            <a:lstStyle/>
            <a:p>
              <a:r>
                <a:rPr lang="en-GB" sz="600" dirty="0" smtClean="0">
                  <a:solidFill>
                    <a:srgbClr val="002060"/>
                  </a:solidFill>
                </a:rPr>
                <a:t>Figure 2. The mapping of heart rate (beats min</a:t>
              </a:r>
              <a:r>
                <a:rPr lang="en-GB" sz="600" baseline="30000" dirty="0" smtClean="0">
                  <a:solidFill>
                    <a:srgbClr val="002060"/>
                  </a:solidFill>
                </a:rPr>
                <a:t>-1</a:t>
              </a:r>
              <a:r>
                <a:rPr lang="en-GB" sz="600" dirty="0" smtClean="0">
                  <a:solidFill>
                    <a:srgbClr val="002060"/>
                  </a:solidFill>
                </a:rPr>
                <a:t>) and dive depth period of before, during and after the dive from </a:t>
              </a:r>
              <a:r>
                <a:rPr lang="en-GB" sz="600" dirty="0">
                  <a:solidFill>
                    <a:srgbClr val="002060"/>
                  </a:solidFill>
                </a:rPr>
                <a:t>13 breeding female macaroni penguins. Values are means +/- </a:t>
              </a:r>
              <a:r>
                <a:rPr lang="en-GB" sz="600" dirty="0" smtClean="0">
                  <a:solidFill>
                    <a:srgbClr val="002060"/>
                  </a:solidFill>
                </a:rPr>
                <a:t>S.E.M. (source: Green </a:t>
              </a:r>
              <a:r>
                <a:rPr lang="en-GB" sz="600" i="1" dirty="0">
                  <a:solidFill>
                    <a:srgbClr val="002060"/>
                  </a:solidFill>
                </a:rPr>
                <a:t>et al</a:t>
              </a:r>
              <a:r>
                <a:rPr lang="en-GB" sz="600" i="1" dirty="0" smtClean="0">
                  <a:solidFill>
                    <a:srgbClr val="002060"/>
                  </a:solidFill>
                </a:rPr>
                <a:t>., </a:t>
              </a:r>
              <a:r>
                <a:rPr lang="en-GB" sz="600" dirty="0" smtClean="0">
                  <a:solidFill>
                    <a:srgbClr val="002060"/>
                  </a:solidFill>
                </a:rPr>
                <a:t>2003).</a:t>
              </a:r>
              <a:endParaRPr lang="en-GB" sz="600" dirty="0">
                <a:solidFill>
                  <a:srgbClr val="002060"/>
                </a:solidFill>
              </a:endParaRPr>
            </a:p>
          </p:txBody>
        </p:sp>
      </p:grpSp>
      <p:sp>
        <p:nvSpPr>
          <p:cNvPr id="10" name="TextBox 9"/>
          <p:cNvSpPr txBox="1"/>
          <p:nvPr/>
        </p:nvSpPr>
        <p:spPr>
          <a:xfrm>
            <a:off x="0" y="323528"/>
            <a:ext cx="4941168" cy="2092881"/>
          </a:xfrm>
          <a:prstGeom prst="rect">
            <a:avLst/>
          </a:prstGeom>
          <a:noFill/>
        </p:spPr>
        <p:txBody>
          <a:bodyPr wrap="square" rtlCol="0">
            <a:spAutoFit/>
          </a:bodyPr>
          <a:lstStyle/>
          <a:p>
            <a:r>
              <a:rPr lang="en-GB" sz="1000" b="1" dirty="0" smtClean="0">
                <a:solidFill>
                  <a:srgbClr val="002060"/>
                </a:solidFill>
              </a:rPr>
              <a:t>Introduction </a:t>
            </a:r>
            <a:r>
              <a:rPr lang="en-GB" sz="1000" dirty="0" smtClean="0">
                <a:solidFill>
                  <a:srgbClr val="002060"/>
                </a:solidFill>
              </a:rPr>
              <a:t>-  Many </a:t>
            </a:r>
            <a:r>
              <a:rPr lang="en-GB" sz="1000" dirty="0">
                <a:solidFill>
                  <a:srgbClr val="002060"/>
                </a:solidFill>
              </a:rPr>
              <a:t>birds are dependent on seas, rivers and lakes for their food source; however few actually travel great depths in order to obtain this. The term ‘diving bird’ is given to birds that voluntarily submerge itself under natural or quasi-natural conditions (</a:t>
            </a:r>
            <a:r>
              <a:rPr lang="en-GB" sz="1000" dirty="0" err="1">
                <a:solidFill>
                  <a:srgbClr val="002060"/>
                </a:solidFill>
              </a:rPr>
              <a:t>Kooyman</a:t>
            </a:r>
            <a:r>
              <a:rPr lang="en-GB" sz="1000" dirty="0">
                <a:solidFill>
                  <a:srgbClr val="002060"/>
                </a:solidFill>
              </a:rPr>
              <a:t> </a:t>
            </a:r>
            <a:r>
              <a:rPr lang="en-GB" sz="1000" i="1" dirty="0">
                <a:solidFill>
                  <a:srgbClr val="002060"/>
                </a:solidFill>
              </a:rPr>
              <a:t>et al</a:t>
            </a:r>
            <a:r>
              <a:rPr lang="en-GB" sz="1000" dirty="0">
                <a:solidFill>
                  <a:srgbClr val="002060"/>
                </a:solidFill>
              </a:rPr>
              <a:t>., 1992). There is a very small proportion of diving birds in the world, where there are only ten known families of diving birds out of a total of 168 families (</a:t>
            </a:r>
            <a:r>
              <a:rPr lang="en-GB" sz="1000" dirty="0" err="1" smtClean="0">
                <a:solidFill>
                  <a:srgbClr val="002060"/>
                </a:solidFill>
              </a:rPr>
              <a:t>Stonehouse</a:t>
            </a:r>
            <a:r>
              <a:rPr lang="en-GB" sz="1000" dirty="0" smtClean="0">
                <a:solidFill>
                  <a:srgbClr val="002060"/>
                </a:solidFill>
              </a:rPr>
              <a:t>., </a:t>
            </a:r>
            <a:r>
              <a:rPr lang="en-GB" sz="1000" dirty="0">
                <a:solidFill>
                  <a:srgbClr val="002060"/>
                </a:solidFill>
              </a:rPr>
              <a:t>1975</a:t>
            </a:r>
            <a:r>
              <a:rPr lang="en-GB" sz="1000" dirty="0" smtClean="0">
                <a:solidFill>
                  <a:srgbClr val="002060"/>
                </a:solidFill>
              </a:rPr>
              <a:t>). An extended dive duration allows diving birds to access food at greater depths which is unattainable to other competitors while also avoiding predation (Holm &amp; Burger., 2002). Dive duration is limited by a birds oxygen storage capacity and the metabolic rate during submersion. Figure 1 demonstrates that when oxygen stores reach a certain threshold there is a gradual switch of energy production from aerobic respiration to anaerobic respiration. The point at which oxygen stores are depleted is named the Aerobic Dive Limit (ADL), diving beyond the limits of ADL increases the recovery period necessary to oxidise the lactate by-product of anaerobic respiration (</a:t>
            </a:r>
            <a:r>
              <a:rPr lang="en-GB" sz="1000" dirty="0" err="1" smtClean="0">
                <a:solidFill>
                  <a:srgbClr val="002060"/>
                </a:solidFill>
              </a:rPr>
              <a:t>Kooyman</a:t>
            </a:r>
            <a:r>
              <a:rPr lang="en-GB" sz="1000" dirty="0" smtClean="0">
                <a:solidFill>
                  <a:srgbClr val="002060"/>
                </a:solidFill>
              </a:rPr>
              <a:t> </a:t>
            </a:r>
            <a:r>
              <a:rPr lang="en-GB" sz="1000" i="1" dirty="0" smtClean="0">
                <a:solidFill>
                  <a:srgbClr val="002060"/>
                </a:solidFill>
              </a:rPr>
              <a:t>et al</a:t>
            </a:r>
            <a:r>
              <a:rPr lang="en-GB" sz="1000" dirty="0" smtClean="0">
                <a:solidFill>
                  <a:srgbClr val="002060"/>
                </a:solidFill>
              </a:rPr>
              <a:t>., 1992).  </a:t>
            </a:r>
          </a:p>
        </p:txBody>
      </p:sp>
      <p:sp>
        <p:nvSpPr>
          <p:cNvPr id="13" name="TextBox 12"/>
          <p:cNvSpPr txBox="1"/>
          <p:nvPr/>
        </p:nvSpPr>
        <p:spPr>
          <a:xfrm>
            <a:off x="116632" y="2555776"/>
            <a:ext cx="3106700" cy="2092881"/>
          </a:xfrm>
          <a:prstGeom prst="rect">
            <a:avLst/>
          </a:prstGeom>
          <a:noFill/>
        </p:spPr>
        <p:txBody>
          <a:bodyPr wrap="square" rtlCol="0">
            <a:spAutoFit/>
          </a:bodyPr>
          <a:lstStyle/>
          <a:p>
            <a:r>
              <a:rPr lang="en-GB" sz="1000" b="1" dirty="0">
                <a:solidFill>
                  <a:srgbClr val="002060"/>
                </a:solidFill>
              </a:rPr>
              <a:t>Lowering MR - </a:t>
            </a:r>
            <a:r>
              <a:rPr lang="en-GB" sz="1000" dirty="0">
                <a:solidFill>
                  <a:srgbClr val="002060"/>
                </a:solidFill>
              </a:rPr>
              <a:t>Adjustments in heart rate allow the dive duration to be extended by ensuring full loading of oxygen stores before the dive, then by reducing aerobic metabolism during the dive and ensuring the full and effective use of oxygen stores while submerged (Green </a:t>
            </a:r>
            <a:r>
              <a:rPr lang="en-GB" sz="1000" i="1" dirty="0">
                <a:solidFill>
                  <a:srgbClr val="002060"/>
                </a:solidFill>
              </a:rPr>
              <a:t>et al</a:t>
            </a:r>
            <a:r>
              <a:rPr lang="en-GB" sz="1000" dirty="0">
                <a:solidFill>
                  <a:srgbClr val="002060"/>
                </a:solidFill>
              </a:rPr>
              <a:t>., 2003). For example, a penguin's </a:t>
            </a:r>
            <a:r>
              <a:rPr lang="en-GB" sz="1000" dirty="0" smtClean="0">
                <a:solidFill>
                  <a:srgbClr val="002060"/>
                </a:solidFill>
              </a:rPr>
              <a:t>BMR (Basal Metabolic Rate) </a:t>
            </a:r>
            <a:r>
              <a:rPr lang="en-GB" sz="1000" dirty="0">
                <a:solidFill>
                  <a:srgbClr val="002060"/>
                </a:solidFill>
              </a:rPr>
              <a:t>is </a:t>
            </a:r>
            <a:r>
              <a:rPr lang="en-GB" sz="1000" dirty="0" smtClean="0">
                <a:solidFill>
                  <a:srgbClr val="002060"/>
                </a:solidFill>
              </a:rPr>
              <a:t>60-70bpm (beats min</a:t>
            </a:r>
            <a:r>
              <a:rPr lang="en-GB" sz="1000" baseline="30000" dirty="0" smtClean="0">
                <a:solidFill>
                  <a:srgbClr val="002060"/>
                </a:solidFill>
              </a:rPr>
              <a:t>-1</a:t>
            </a:r>
            <a:r>
              <a:rPr lang="en-GB" sz="1000" dirty="0" smtClean="0">
                <a:solidFill>
                  <a:srgbClr val="002060"/>
                </a:solidFill>
              </a:rPr>
              <a:t>), </a:t>
            </a:r>
            <a:r>
              <a:rPr lang="en-GB" sz="1000" dirty="0">
                <a:solidFill>
                  <a:srgbClr val="002060"/>
                </a:solidFill>
              </a:rPr>
              <a:t>increasing to 180-200bpm before the dives, then an immediate fall and then gradual reduction to 20bpm during the dive, before returning to the surface when it reaches 200bpm when the oxygen debt is replenished (</a:t>
            </a:r>
            <a:r>
              <a:rPr lang="en-GB" sz="1000" dirty="0" err="1" smtClean="0">
                <a:solidFill>
                  <a:srgbClr val="002060"/>
                </a:solidFill>
              </a:rPr>
              <a:t>Stonehouse</a:t>
            </a:r>
            <a:r>
              <a:rPr lang="en-GB" sz="1000" dirty="0" smtClean="0">
                <a:solidFill>
                  <a:srgbClr val="002060"/>
                </a:solidFill>
              </a:rPr>
              <a:t>., </a:t>
            </a:r>
            <a:r>
              <a:rPr lang="en-GB" sz="1000" dirty="0">
                <a:solidFill>
                  <a:srgbClr val="002060"/>
                </a:solidFill>
              </a:rPr>
              <a:t>1975</a:t>
            </a:r>
            <a:r>
              <a:rPr lang="en-GB" sz="1000" dirty="0" smtClean="0">
                <a:solidFill>
                  <a:srgbClr val="002060"/>
                </a:solidFill>
              </a:rPr>
              <a:t>).</a:t>
            </a:r>
            <a:r>
              <a:rPr lang="en-GB" sz="1000" dirty="0" smtClean="0">
                <a:solidFill>
                  <a:srgbClr val="FF0000"/>
                </a:solidFill>
              </a:rPr>
              <a:t> </a:t>
            </a:r>
            <a:r>
              <a:rPr lang="en-GB" sz="1000" dirty="0" smtClean="0">
                <a:solidFill>
                  <a:srgbClr val="002060"/>
                </a:solidFill>
              </a:rPr>
              <a:t>This trend in metabolic rate (MR) is demonstrated in Figure 2.  </a:t>
            </a:r>
            <a:endParaRPr lang="en-GB" sz="1000" dirty="0">
              <a:solidFill>
                <a:srgbClr val="002060"/>
              </a:solidFill>
            </a:endParaRPr>
          </a:p>
        </p:txBody>
      </p:sp>
      <p:sp>
        <p:nvSpPr>
          <p:cNvPr id="14" name="TextBox 13"/>
          <p:cNvSpPr txBox="1"/>
          <p:nvPr/>
        </p:nvSpPr>
        <p:spPr>
          <a:xfrm>
            <a:off x="1772816" y="2339752"/>
            <a:ext cx="2954459" cy="261610"/>
          </a:xfrm>
          <a:prstGeom prst="rect">
            <a:avLst/>
          </a:prstGeom>
          <a:noFill/>
        </p:spPr>
        <p:txBody>
          <a:bodyPr wrap="square" rtlCol="0">
            <a:spAutoFit/>
          </a:bodyPr>
          <a:lstStyle/>
          <a:p>
            <a:r>
              <a:rPr lang="en-GB" sz="1100" b="1" u="sng" dirty="0" smtClean="0">
                <a:solidFill>
                  <a:srgbClr val="002060"/>
                </a:solidFill>
              </a:rPr>
              <a:t>Penguins Adaptations to Conquer the Deep!</a:t>
            </a:r>
            <a:endParaRPr lang="en-GB" sz="1100" b="1" u="sng" dirty="0">
              <a:solidFill>
                <a:srgbClr val="002060"/>
              </a:solidFill>
            </a:endParaRPr>
          </a:p>
        </p:txBody>
      </p:sp>
      <p:sp>
        <p:nvSpPr>
          <p:cNvPr id="15" name="TextBox 14"/>
          <p:cNvSpPr txBox="1"/>
          <p:nvPr/>
        </p:nvSpPr>
        <p:spPr>
          <a:xfrm>
            <a:off x="3140968" y="2555776"/>
            <a:ext cx="3528392" cy="1938992"/>
          </a:xfrm>
          <a:prstGeom prst="rect">
            <a:avLst/>
          </a:prstGeom>
          <a:noFill/>
        </p:spPr>
        <p:txBody>
          <a:bodyPr wrap="square" rtlCol="0">
            <a:spAutoFit/>
          </a:bodyPr>
          <a:lstStyle/>
          <a:p>
            <a:r>
              <a:rPr lang="en-GB" sz="1000" b="1" dirty="0">
                <a:solidFill>
                  <a:srgbClr val="002060"/>
                </a:solidFill>
              </a:rPr>
              <a:t>Regulating temperature</a:t>
            </a:r>
            <a:r>
              <a:rPr lang="en-GB" sz="1000" dirty="0">
                <a:solidFill>
                  <a:srgbClr val="002060"/>
                </a:solidFill>
              </a:rPr>
              <a:t> - The feathers account for 80% of </a:t>
            </a:r>
            <a:r>
              <a:rPr lang="en-GB" sz="1000" dirty="0" smtClean="0">
                <a:solidFill>
                  <a:srgbClr val="002060"/>
                </a:solidFill>
              </a:rPr>
              <a:t>insulation by trapping air. As </a:t>
            </a:r>
            <a:r>
              <a:rPr lang="en-GB" sz="1000" dirty="0">
                <a:solidFill>
                  <a:srgbClr val="002060"/>
                </a:solidFill>
              </a:rPr>
              <a:t>the penguin descends </a:t>
            </a:r>
            <a:r>
              <a:rPr lang="en-GB" sz="1000" dirty="0" smtClean="0">
                <a:solidFill>
                  <a:srgbClr val="002060"/>
                </a:solidFill>
              </a:rPr>
              <a:t>increased pressure compresses the  trapped air reducing the </a:t>
            </a:r>
            <a:r>
              <a:rPr lang="en-GB" sz="1000" dirty="0" err="1">
                <a:solidFill>
                  <a:srgbClr val="002060"/>
                </a:solidFill>
              </a:rPr>
              <a:t>insulative</a:t>
            </a:r>
            <a:r>
              <a:rPr lang="en-GB" sz="1000" dirty="0">
                <a:solidFill>
                  <a:srgbClr val="002060"/>
                </a:solidFill>
              </a:rPr>
              <a:t> </a:t>
            </a:r>
            <a:r>
              <a:rPr lang="en-GB" sz="1000" dirty="0" smtClean="0">
                <a:solidFill>
                  <a:srgbClr val="002060"/>
                </a:solidFill>
              </a:rPr>
              <a:t>layer (</a:t>
            </a:r>
            <a:r>
              <a:rPr lang="en-GB" sz="1000" dirty="0" err="1" smtClean="0">
                <a:solidFill>
                  <a:srgbClr val="002060"/>
                </a:solidFill>
              </a:rPr>
              <a:t>Stonehouse</a:t>
            </a:r>
            <a:r>
              <a:rPr lang="en-GB" sz="1000" dirty="0" smtClean="0">
                <a:solidFill>
                  <a:srgbClr val="002060"/>
                </a:solidFill>
              </a:rPr>
              <a:t>., </a:t>
            </a:r>
            <a:r>
              <a:rPr lang="en-GB" sz="1000" dirty="0">
                <a:solidFill>
                  <a:srgbClr val="002060"/>
                </a:solidFill>
              </a:rPr>
              <a:t>1975).  The results of </a:t>
            </a:r>
            <a:r>
              <a:rPr lang="en-GB" sz="1000" dirty="0" err="1">
                <a:solidFill>
                  <a:srgbClr val="002060"/>
                </a:solidFill>
              </a:rPr>
              <a:t>Handrich</a:t>
            </a:r>
            <a:r>
              <a:rPr lang="en-GB" sz="1000" dirty="0">
                <a:solidFill>
                  <a:srgbClr val="002060"/>
                </a:solidFill>
              </a:rPr>
              <a:t> </a:t>
            </a:r>
            <a:r>
              <a:rPr lang="en-GB" sz="1000" dirty="0" smtClean="0">
                <a:solidFill>
                  <a:srgbClr val="002060"/>
                </a:solidFill>
              </a:rPr>
              <a:t>(</a:t>
            </a:r>
            <a:r>
              <a:rPr lang="en-GB" sz="1000" i="1" dirty="0" smtClean="0">
                <a:solidFill>
                  <a:srgbClr val="002060"/>
                </a:solidFill>
              </a:rPr>
              <a:t>et </a:t>
            </a:r>
            <a:r>
              <a:rPr lang="en-GB" sz="1000" i="1" dirty="0">
                <a:solidFill>
                  <a:srgbClr val="002060"/>
                </a:solidFill>
              </a:rPr>
              <a:t>al</a:t>
            </a:r>
            <a:r>
              <a:rPr lang="en-GB" sz="1000" dirty="0" smtClean="0">
                <a:solidFill>
                  <a:srgbClr val="002060"/>
                </a:solidFill>
              </a:rPr>
              <a:t>., 1997</a:t>
            </a:r>
            <a:r>
              <a:rPr lang="en-GB" sz="1000" dirty="0">
                <a:solidFill>
                  <a:srgbClr val="002060"/>
                </a:solidFill>
              </a:rPr>
              <a:t>) show that during deep dives, temperatures in certain body regions of freely foraging penguins can decrease much more dramatically than in the stomach, which is cooled predominantly by the ingestion of cold prey. These temperature decreases, leading to a depressed metabolism, may be prolonged by this temperature-induced metabolic suppression that is independent of stomach-cooling (</a:t>
            </a:r>
            <a:r>
              <a:rPr lang="en-GB" sz="1000" dirty="0" err="1">
                <a:solidFill>
                  <a:srgbClr val="002060"/>
                </a:solidFill>
              </a:rPr>
              <a:t>Handrich</a:t>
            </a:r>
            <a:r>
              <a:rPr lang="en-GB" sz="1000" dirty="0">
                <a:solidFill>
                  <a:srgbClr val="002060"/>
                </a:solidFill>
              </a:rPr>
              <a:t> </a:t>
            </a:r>
            <a:r>
              <a:rPr lang="en-GB" sz="1000" i="1" dirty="0">
                <a:solidFill>
                  <a:srgbClr val="002060"/>
                </a:solidFill>
              </a:rPr>
              <a:t>et al</a:t>
            </a:r>
            <a:r>
              <a:rPr lang="en-GB" sz="1000" dirty="0">
                <a:solidFill>
                  <a:srgbClr val="002060"/>
                </a:solidFill>
              </a:rPr>
              <a:t>., 1997), giving penguins an overall energetic benefit during foraging trips</a:t>
            </a:r>
            <a:r>
              <a:rPr lang="en-GB" sz="1000" dirty="0" smtClean="0">
                <a:solidFill>
                  <a:srgbClr val="002060"/>
                </a:solidFill>
              </a:rPr>
              <a:t>.</a:t>
            </a:r>
            <a:endParaRPr lang="en-GB" sz="1000" dirty="0">
              <a:solidFill>
                <a:srgbClr val="002060"/>
              </a:solidFill>
            </a:endParaRPr>
          </a:p>
        </p:txBody>
      </p:sp>
      <p:sp>
        <p:nvSpPr>
          <p:cNvPr id="16" name="TextBox 15"/>
          <p:cNvSpPr txBox="1"/>
          <p:nvPr/>
        </p:nvSpPr>
        <p:spPr>
          <a:xfrm>
            <a:off x="116632" y="6343233"/>
            <a:ext cx="3024336" cy="1938992"/>
          </a:xfrm>
          <a:prstGeom prst="rect">
            <a:avLst/>
          </a:prstGeom>
          <a:noFill/>
        </p:spPr>
        <p:txBody>
          <a:bodyPr wrap="square" rtlCol="0">
            <a:spAutoFit/>
          </a:bodyPr>
          <a:lstStyle/>
          <a:p>
            <a:r>
              <a:rPr lang="en-GB" sz="1000" b="1" dirty="0">
                <a:solidFill>
                  <a:srgbClr val="002060"/>
                </a:solidFill>
              </a:rPr>
              <a:t>Coping with Pressure</a:t>
            </a:r>
            <a:r>
              <a:rPr lang="en-GB" sz="1000" dirty="0">
                <a:solidFill>
                  <a:srgbClr val="002060"/>
                </a:solidFill>
              </a:rPr>
              <a:t> – Penguins have probably adapted to deep dives by a reduction in respiratory O</a:t>
            </a:r>
            <a:r>
              <a:rPr lang="en-GB" sz="1000" baseline="-25000" dirty="0">
                <a:solidFill>
                  <a:srgbClr val="002060"/>
                </a:solidFill>
              </a:rPr>
              <a:t>2</a:t>
            </a:r>
            <a:r>
              <a:rPr lang="en-GB" sz="1000" dirty="0">
                <a:solidFill>
                  <a:srgbClr val="002060"/>
                </a:solidFill>
              </a:rPr>
              <a:t> stores, a relative increase in muscle O</a:t>
            </a:r>
            <a:r>
              <a:rPr lang="en-GB" sz="1000" baseline="-25000" dirty="0">
                <a:solidFill>
                  <a:srgbClr val="002060"/>
                </a:solidFill>
              </a:rPr>
              <a:t>2</a:t>
            </a:r>
            <a:r>
              <a:rPr lang="en-GB" sz="1000" dirty="0">
                <a:solidFill>
                  <a:srgbClr val="002060"/>
                </a:solidFill>
              </a:rPr>
              <a:t> stores, and a reduction in respiratory N</a:t>
            </a:r>
            <a:r>
              <a:rPr lang="en-GB" sz="1000" baseline="-25000" dirty="0">
                <a:solidFill>
                  <a:srgbClr val="002060"/>
                </a:solidFill>
              </a:rPr>
              <a:t>2</a:t>
            </a:r>
            <a:r>
              <a:rPr lang="en-GB" sz="1000" dirty="0">
                <a:solidFill>
                  <a:srgbClr val="002060"/>
                </a:solidFill>
              </a:rPr>
              <a:t> uptake, possibly secondary to either reduced cardiac output or a pressure-induced restriction of pulmonary gas exchange. </a:t>
            </a:r>
            <a:r>
              <a:rPr lang="en-GB" sz="1000" dirty="0" err="1">
                <a:solidFill>
                  <a:srgbClr val="002060"/>
                </a:solidFill>
              </a:rPr>
              <a:t>Croll</a:t>
            </a:r>
            <a:r>
              <a:rPr lang="en-GB" sz="1000" dirty="0">
                <a:solidFill>
                  <a:srgbClr val="002060"/>
                </a:solidFill>
              </a:rPr>
              <a:t> </a:t>
            </a:r>
            <a:r>
              <a:rPr lang="en-GB" sz="1000" dirty="0" smtClean="0">
                <a:solidFill>
                  <a:srgbClr val="002060"/>
                </a:solidFill>
              </a:rPr>
              <a:t>(</a:t>
            </a:r>
            <a:r>
              <a:rPr lang="en-GB" sz="1000" i="1" dirty="0" smtClean="0">
                <a:solidFill>
                  <a:srgbClr val="002060"/>
                </a:solidFill>
              </a:rPr>
              <a:t>et </a:t>
            </a:r>
            <a:r>
              <a:rPr lang="en-GB" sz="1000" i="1" dirty="0">
                <a:solidFill>
                  <a:srgbClr val="002060"/>
                </a:solidFill>
              </a:rPr>
              <a:t>al</a:t>
            </a:r>
            <a:r>
              <a:rPr lang="en-GB" sz="1000" dirty="0" smtClean="0">
                <a:solidFill>
                  <a:srgbClr val="002060"/>
                </a:solidFill>
              </a:rPr>
              <a:t>., 1992</a:t>
            </a:r>
            <a:r>
              <a:rPr lang="en-GB" sz="1000" dirty="0">
                <a:solidFill>
                  <a:srgbClr val="002060"/>
                </a:solidFill>
              </a:rPr>
              <a:t>) suggests that diving birds may have evolved specialized, pre-adapted enzyme systems that are insensitive to changes in pressure. Similar adaptations probably function in emperor penguins, which display similar diving patterns but of nearly twice the depth and duration (</a:t>
            </a:r>
            <a:r>
              <a:rPr lang="en-GB" sz="1000" dirty="0" err="1">
                <a:solidFill>
                  <a:srgbClr val="002060"/>
                </a:solidFill>
              </a:rPr>
              <a:t>Ponganis</a:t>
            </a:r>
            <a:r>
              <a:rPr lang="en-GB" sz="1000" dirty="0">
                <a:solidFill>
                  <a:srgbClr val="002060"/>
                </a:solidFill>
              </a:rPr>
              <a:t> </a:t>
            </a:r>
            <a:r>
              <a:rPr lang="en-GB" sz="1000" i="1" dirty="0">
                <a:solidFill>
                  <a:srgbClr val="002060"/>
                </a:solidFill>
              </a:rPr>
              <a:t>et al</a:t>
            </a:r>
            <a:r>
              <a:rPr lang="en-GB" sz="1000" dirty="0">
                <a:solidFill>
                  <a:srgbClr val="002060"/>
                </a:solidFill>
              </a:rPr>
              <a:t>., 1999</a:t>
            </a:r>
            <a:r>
              <a:rPr lang="en-GB" sz="1000" dirty="0" smtClean="0">
                <a:solidFill>
                  <a:srgbClr val="002060"/>
                </a:solidFill>
              </a:rPr>
              <a:t>).</a:t>
            </a:r>
            <a:endParaRPr lang="en-GB" sz="1000" dirty="0">
              <a:solidFill>
                <a:srgbClr val="002060"/>
              </a:solidFill>
            </a:endParaRPr>
          </a:p>
        </p:txBody>
      </p:sp>
      <p:sp>
        <p:nvSpPr>
          <p:cNvPr id="17" name="TextBox 16"/>
          <p:cNvSpPr txBox="1"/>
          <p:nvPr/>
        </p:nvSpPr>
        <p:spPr>
          <a:xfrm>
            <a:off x="3140968" y="4474438"/>
            <a:ext cx="3528392" cy="1785104"/>
          </a:xfrm>
          <a:prstGeom prst="rect">
            <a:avLst/>
          </a:prstGeom>
          <a:noFill/>
        </p:spPr>
        <p:txBody>
          <a:bodyPr wrap="square" rtlCol="0">
            <a:spAutoFit/>
          </a:bodyPr>
          <a:lstStyle/>
          <a:p>
            <a:r>
              <a:rPr lang="en-GB" sz="1000" b="1" dirty="0">
                <a:solidFill>
                  <a:srgbClr val="002060"/>
                </a:solidFill>
              </a:rPr>
              <a:t>Regulations of Asphyxia</a:t>
            </a:r>
            <a:r>
              <a:rPr lang="en-GB" sz="1000" dirty="0">
                <a:solidFill>
                  <a:srgbClr val="002060"/>
                </a:solidFill>
              </a:rPr>
              <a:t> -</a:t>
            </a:r>
            <a:r>
              <a:rPr lang="en-GB" sz="1000" b="1" dirty="0">
                <a:solidFill>
                  <a:srgbClr val="002060"/>
                </a:solidFill>
              </a:rPr>
              <a:t> </a:t>
            </a:r>
            <a:r>
              <a:rPr lang="en-GB" sz="1000" dirty="0">
                <a:solidFill>
                  <a:srgbClr val="002060"/>
                </a:solidFill>
              </a:rPr>
              <a:t>There are major changes in blood flow during a dive, most importantly being a slowed heart rate and the reduced circulation to muscles (</a:t>
            </a:r>
            <a:r>
              <a:rPr lang="en-GB" sz="1000" dirty="0" err="1" smtClean="0">
                <a:solidFill>
                  <a:srgbClr val="002060"/>
                </a:solidFill>
              </a:rPr>
              <a:t>Stonehouse</a:t>
            </a:r>
            <a:r>
              <a:rPr lang="en-GB" sz="1000" dirty="0" smtClean="0">
                <a:solidFill>
                  <a:srgbClr val="002060"/>
                </a:solidFill>
              </a:rPr>
              <a:t>., </a:t>
            </a:r>
            <a:r>
              <a:rPr lang="en-GB" sz="1000" dirty="0">
                <a:solidFill>
                  <a:srgbClr val="002060"/>
                </a:solidFill>
              </a:rPr>
              <a:t>1975). These adjustments allow the dive duration to be extended by ensuring full loading of oxygen stores before the dive, then by reducing aerobic metabolism during the dive and ensuring the full and effective use of oxygen stores while submerged (Green </a:t>
            </a:r>
            <a:r>
              <a:rPr lang="en-GB" sz="1000" i="1" dirty="0">
                <a:solidFill>
                  <a:srgbClr val="002060"/>
                </a:solidFill>
              </a:rPr>
              <a:t>et al</a:t>
            </a:r>
            <a:r>
              <a:rPr lang="en-GB" sz="1000" dirty="0" smtClean="0">
                <a:solidFill>
                  <a:srgbClr val="002060"/>
                </a:solidFill>
              </a:rPr>
              <a:t>., </a:t>
            </a:r>
            <a:r>
              <a:rPr lang="en-GB" sz="1000" dirty="0">
                <a:solidFill>
                  <a:srgbClr val="002060"/>
                </a:solidFill>
              </a:rPr>
              <a:t>2003). Reduced sensitivity to CO</a:t>
            </a:r>
            <a:r>
              <a:rPr lang="en-GB" sz="1000" baseline="-25000" dirty="0">
                <a:solidFill>
                  <a:srgbClr val="002060"/>
                </a:solidFill>
              </a:rPr>
              <a:t>2</a:t>
            </a:r>
            <a:r>
              <a:rPr lang="en-GB" sz="1000" dirty="0">
                <a:solidFill>
                  <a:srgbClr val="002060"/>
                </a:solidFill>
              </a:rPr>
              <a:t> by a greater buffering ability of the blood (</a:t>
            </a:r>
            <a:r>
              <a:rPr lang="en-GB" sz="1000" dirty="0" smtClean="0">
                <a:solidFill>
                  <a:srgbClr val="002060"/>
                </a:solidFill>
              </a:rPr>
              <a:t>Muller-</a:t>
            </a:r>
            <a:r>
              <a:rPr lang="en-GB" sz="1000" dirty="0" err="1" smtClean="0">
                <a:solidFill>
                  <a:srgbClr val="002060"/>
                </a:solidFill>
              </a:rPr>
              <a:t>Schwarze</a:t>
            </a:r>
            <a:r>
              <a:rPr lang="en-GB" sz="1000" dirty="0" smtClean="0">
                <a:solidFill>
                  <a:srgbClr val="002060"/>
                </a:solidFill>
              </a:rPr>
              <a:t>., </a:t>
            </a:r>
            <a:r>
              <a:rPr lang="en-GB" sz="1000" dirty="0">
                <a:solidFill>
                  <a:srgbClr val="002060"/>
                </a:solidFill>
              </a:rPr>
              <a:t>1984) is beneficial in extending the breath hold since CO</a:t>
            </a:r>
            <a:r>
              <a:rPr lang="en-GB" sz="1000" baseline="-25000" dirty="0">
                <a:solidFill>
                  <a:srgbClr val="002060"/>
                </a:solidFill>
              </a:rPr>
              <a:t>2</a:t>
            </a:r>
            <a:r>
              <a:rPr lang="en-GB" sz="1000" dirty="0">
                <a:solidFill>
                  <a:srgbClr val="002060"/>
                </a:solidFill>
              </a:rPr>
              <a:t> is one of the principle stimuli to terminating an apnoeic episode (</a:t>
            </a:r>
            <a:r>
              <a:rPr lang="en-GB" sz="1000" dirty="0" err="1" smtClean="0">
                <a:solidFill>
                  <a:srgbClr val="002060"/>
                </a:solidFill>
              </a:rPr>
              <a:t>Stonehouse</a:t>
            </a:r>
            <a:r>
              <a:rPr lang="en-GB" sz="1000" dirty="0" smtClean="0">
                <a:solidFill>
                  <a:srgbClr val="002060"/>
                </a:solidFill>
              </a:rPr>
              <a:t>., </a:t>
            </a:r>
            <a:r>
              <a:rPr lang="en-GB" sz="1000" dirty="0">
                <a:solidFill>
                  <a:srgbClr val="002060"/>
                </a:solidFill>
              </a:rPr>
              <a:t>1975</a:t>
            </a:r>
            <a:r>
              <a:rPr lang="en-GB" sz="1000" dirty="0" smtClean="0">
                <a:solidFill>
                  <a:srgbClr val="002060"/>
                </a:solidFill>
              </a:rPr>
              <a:t>).</a:t>
            </a:r>
            <a:endParaRPr lang="en-GB" sz="1000" dirty="0">
              <a:solidFill>
                <a:srgbClr val="002060"/>
              </a:solidFill>
            </a:endParaRPr>
          </a:p>
        </p:txBody>
      </p:sp>
      <p:sp>
        <p:nvSpPr>
          <p:cNvPr id="18" name="TextBox 17"/>
          <p:cNvSpPr txBox="1"/>
          <p:nvPr/>
        </p:nvSpPr>
        <p:spPr>
          <a:xfrm>
            <a:off x="3140968" y="6189345"/>
            <a:ext cx="3528392" cy="2246769"/>
          </a:xfrm>
          <a:prstGeom prst="rect">
            <a:avLst/>
          </a:prstGeom>
          <a:noFill/>
        </p:spPr>
        <p:txBody>
          <a:bodyPr wrap="square" rtlCol="0">
            <a:spAutoFit/>
          </a:bodyPr>
          <a:lstStyle/>
          <a:p>
            <a:r>
              <a:rPr lang="en-GB" sz="1000" b="1" dirty="0" smtClean="0">
                <a:solidFill>
                  <a:srgbClr val="002060"/>
                </a:solidFill>
              </a:rPr>
              <a:t>Conclusion</a:t>
            </a:r>
            <a:r>
              <a:rPr lang="en-GB" sz="1000" dirty="0" smtClean="0">
                <a:solidFill>
                  <a:srgbClr val="002060"/>
                </a:solidFill>
              </a:rPr>
              <a:t> - The majority of birds increase their ADL via physiological and biological adaptions, the Tufted duck does not use these methods but regulates O</a:t>
            </a:r>
            <a:r>
              <a:rPr lang="en-GB" sz="1000" dirty="0">
                <a:solidFill>
                  <a:srgbClr val="002060"/>
                </a:solidFill>
              </a:rPr>
              <a:t>₂</a:t>
            </a:r>
            <a:r>
              <a:rPr lang="en-GB" sz="1000" dirty="0" smtClean="0">
                <a:solidFill>
                  <a:srgbClr val="002060"/>
                </a:solidFill>
              </a:rPr>
              <a:t> uptake to maximise dive duration (Halsey </a:t>
            </a:r>
            <a:r>
              <a:rPr lang="en-GB" sz="1000" i="1" dirty="0" smtClean="0">
                <a:solidFill>
                  <a:srgbClr val="002060"/>
                </a:solidFill>
              </a:rPr>
              <a:t>et al</a:t>
            </a:r>
            <a:r>
              <a:rPr lang="en-GB" sz="1000" dirty="0" smtClean="0">
                <a:solidFill>
                  <a:srgbClr val="002060"/>
                </a:solidFill>
              </a:rPr>
              <a:t>., 2006).</a:t>
            </a:r>
            <a:r>
              <a:rPr lang="en-GB" sz="1000" dirty="0" smtClean="0">
                <a:solidFill>
                  <a:srgbClr val="FF0000"/>
                </a:solidFill>
              </a:rPr>
              <a:t> </a:t>
            </a:r>
            <a:r>
              <a:rPr lang="en-GB" sz="1000" dirty="0" smtClean="0">
                <a:solidFill>
                  <a:srgbClr val="002060"/>
                </a:solidFill>
              </a:rPr>
              <a:t>Extending dive duration is beneficial whilst foraging as it increases predation success as well as increasing the range of food sources available. For example </a:t>
            </a:r>
            <a:r>
              <a:rPr lang="en-GB" sz="1000" dirty="0" err="1" smtClean="0">
                <a:solidFill>
                  <a:srgbClr val="002060"/>
                </a:solidFill>
              </a:rPr>
              <a:t>Lescroël</a:t>
            </a:r>
            <a:r>
              <a:rPr lang="en-GB" sz="1000" dirty="0" smtClean="0">
                <a:solidFill>
                  <a:srgbClr val="002060"/>
                </a:solidFill>
              </a:rPr>
              <a:t> (</a:t>
            </a:r>
            <a:r>
              <a:rPr lang="en-GB" sz="1000" i="1" dirty="0" smtClean="0">
                <a:solidFill>
                  <a:srgbClr val="002060"/>
                </a:solidFill>
              </a:rPr>
              <a:t>et al</a:t>
            </a:r>
            <a:r>
              <a:rPr lang="en-GB" sz="1000" dirty="0" smtClean="0">
                <a:solidFill>
                  <a:srgbClr val="002060"/>
                </a:solidFill>
              </a:rPr>
              <a:t>., 2004) highlighted the large plasticity of the </a:t>
            </a:r>
            <a:r>
              <a:rPr lang="en-GB" sz="1000" dirty="0">
                <a:solidFill>
                  <a:srgbClr val="002060"/>
                </a:solidFill>
              </a:rPr>
              <a:t>G</a:t>
            </a:r>
            <a:r>
              <a:rPr lang="en-GB" sz="1000" dirty="0" smtClean="0">
                <a:solidFill>
                  <a:srgbClr val="002060"/>
                </a:solidFill>
              </a:rPr>
              <a:t>entoo penguin diet and foraging behaviour which is dependant on extended dive duration. Penguins need to feed is such that they routinely dive beyond their ADL, this is largely due to the unpredictable distribution of their food source and routine behaviour of their predators. This is made possible by reducing metabolic rate, regulating temperature and asphyxia, and coping with pressure.</a:t>
            </a:r>
          </a:p>
        </p:txBody>
      </p:sp>
      <p:grpSp>
        <p:nvGrpSpPr>
          <p:cNvPr id="21" name="Group 20"/>
          <p:cNvGrpSpPr/>
          <p:nvPr/>
        </p:nvGrpSpPr>
        <p:grpSpPr>
          <a:xfrm>
            <a:off x="4869160" y="467544"/>
            <a:ext cx="1929249" cy="1829817"/>
            <a:chOff x="620688" y="7020271"/>
            <a:chExt cx="1929249" cy="1829817"/>
          </a:xfrm>
        </p:grpSpPr>
        <p:sp>
          <p:nvSpPr>
            <p:cNvPr id="19" name="TextBox 18"/>
            <p:cNvSpPr txBox="1"/>
            <p:nvPr/>
          </p:nvSpPr>
          <p:spPr>
            <a:xfrm>
              <a:off x="620688" y="8388423"/>
              <a:ext cx="1929249" cy="461665"/>
            </a:xfrm>
            <a:prstGeom prst="rect">
              <a:avLst/>
            </a:prstGeom>
            <a:noFill/>
          </p:spPr>
          <p:txBody>
            <a:bodyPr wrap="square" rtlCol="0">
              <a:spAutoFit/>
            </a:bodyPr>
            <a:lstStyle/>
            <a:p>
              <a:r>
                <a:rPr lang="en-GB" sz="600" dirty="0" smtClean="0">
                  <a:solidFill>
                    <a:srgbClr val="002060"/>
                  </a:solidFill>
                </a:rPr>
                <a:t>Figure 1. ADL calculated as a gradual switch; the transition of energy production from aerobic to anaerobic metabolism with depleting O2 stores over the duration of a dive (source: Bevan., 2010).</a:t>
              </a:r>
              <a:endParaRPr lang="en-GB" sz="600" dirty="0">
                <a:solidFill>
                  <a:srgbClr val="00206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0688" y="7020271"/>
              <a:ext cx="1929249" cy="1368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5" name="TextBox 24"/>
          <p:cNvSpPr txBox="1"/>
          <p:nvPr/>
        </p:nvSpPr>
        <p:spPr>
          <a:xfrm>
            <a:off x="42496" y="8309116"/>
            <a:ext cx="2882448" cy="707886"/>
          </a:xfrm>
          <a:prstGeom prst="rect">
            <a:avLst/>
          </a:prstGeom>
          <a:noFill/>
        </p:spPr>
        <p:txBody>
          <a:bodyPr wrap="square" rtlCol="0">
            <a:spAutoFit/>
          </a:bodyPr>
          <a:lstStyle/>
          <a:p>
            <a:r>
              <a:rPr lang="en-GB" sz="800" b="1" dirty="0" smtClean="0">
                <a:solidFill>
                  <a:srgbClr val="002060"/>
                </a:solidFill>
              </a:rPr>
              <a:t>References: </a:t>
            </a:r>
          </a:p>
          <a:p>
            <a:r>
              <a:rPr lang="en-US" sz="800" dirty="0" smtClean="0">
                <a:solidFill>
                  <a:srgbClr val="002060"/>
                </a:solidFill>
              </a:rPr>
              <a:t>Bevan, R., (2010). Lecture slides. Marine vertebrates MST2013. </a:t>
            </a:r>
            <a:endParaRPr lang="en-GB" sz="800" dirty="0" smtClean="0">
              <a:solidFill>
                <a:srgbClr val="002060"/>
              </a:solidFill>
            </a:endParaRPr>
          </a:p>
          <a:p>
            <a:r>
              <a:rPr lang="en-GB" sz="800" dirty="0" smtClean="0">
                <a:solidFill>
                  <a:srgbClr val="002060"/>
                </a:solidFill>
              </a:rPr>
              <a:t>Green </a:t>
            </a:r>
            <a:r>
              <a:rPr lang="en-GB" sz="800" i="1" dirty="0" smtClean="0">
                <a:solidFill>
                  <a:srgbClr val="002060"/>
                </a:solidFill>
              </a:rPr>
              <a:t>et al., </a:t>
            </a:r>
            <a:r>
              <a:rPr lang="en-GB" sz="800" dirty="0" smtClean="0">
                <a:solidFill>
                  <a:srgbClr val="002060"/>
                </a:solidFill>
              </a:rPr>
              <a:t>(2003). Journal of Experimental Biology. 206: 43-57.</a:t>
            </a:r>
          </a:p>
          <a:p>
            <a:r>
              <a:rPr lang="en-GB" sz="800" dirty="0" smtClean="0">
                <a:solidFill>
                  <a:srgbClr val="002060"/>
                </a:solidFill>
              </a:rPr>
              <a:t>Halsey </a:t>
            </a:r>
            <a:r>
              <a:rPr lang="en-GB" sz="800" i="1" dirty="0" smtClean="0">
                <a:solidFill>
                  <a:srgbClr val="002060"/>
                </a:solidFill>
              </a:rPr>
              <a:t>et al., </a:t>
            </a:r>
            <a:r>
              <a:rPr lang="en-GB" sz="800" dirty="0" smtClean="0">
                <a:solidFill>
                  <a:srgbClr val="002060"/>
                </a:solidFill>
              </a:rPr>
              <a:t>(2006). The American Naturalist. 167: 276-287</a:t>
            </a:r>
          </a:p>
          <a:p>
            <a:r>
              <a:rPr lang="en-GB" sz="800" dirty="0" err="1" smtClean="0">
                <a:solidFill>
                  <a:srgbClr val="002060"/>
                </a:solidFill>
              </a:rPr>
              <a:t>Handrich</a:t>
            </a:r>
            <a:r>
              <a:rPr lang="en-GB" sz="800" dirty="0" smtClean="0">
                <a:solidFill>
                  <a:srgbClr val="002060"/>
                </a:solidFill>
              </a:rPr>
              <a:t> </a:t>
            </a:r>
            <a:r>
              <a:rPr lang="en-GB" sz="800" i="1" dirty="0" smtClean="0">
                <a:solidFill>
                  <a:srgbClr val="002060"/>
                </a:solidFill>
              </a:rPr>
              <a:t>et al., </a:t>
            </a:r>
            <a:r>
              <a:rPr lang="en-GB" sz="800" dirty="0" smtClean="0">
                <a:solidFill>
                  <a:srgbClr val="002060"/>
                </a:solidFill>
              </a:rPr>
              <a:t>(1997). Nature. 388: 64-67.</a:t>
            </a:r>
          </a:p>
        </p:txBody>
      </p:sp>
      <p:sp>
        <p:nvSpPr>
          <p:cNvPr id="26" name="TextBox 25"/>
          <p:cNvSpPr txBox="1"/>
          <p:nvPr/>
        </p:nvSpPr>
        <p:spPr>
          <a:xfrm>
            <a:off x="3167042" y="8407695"/>
            <a:ext cx="3312368" cy="584775"/>
          </a:xfrm>
          <a:prstGeom prst="rect">
            <a:avLst/>
          </a:prstGeom>
          <a:noFill/>
        </p:spPr>
        <p:txBody>
          <a:bodyPr wrap="square" rtlCol="0">
            <a:spAutoFit/>
          </a:bodyPr>
          <a:lstStyle/>
          <a:p>
            <a:r>
              <a:rPr lang="en-US" sz="800" dirty="0">
                <a:solidFill>
                  <a:srgbClr val="002060"/>
                </a:solidFill>
              </a:rPr>
              <a:t>Holm, K.J., &amp; Burger, A.E., (2002). </a:t>
            </a:r>
            <a:r>
              <a:rPr lang="en-US" sz="800" dirty="0" err="1">
                <a:solidFill>
                  <a:srgbClr val="002060"/>
                </a:solidFill>
              </a:rPr>
              <a:t>Waterbirds</a:t>
            </a:r>
            <a:r>
              <a:rPr lang="en-US" sz="800" dirty="0">
                <a:solidFill>
                  <a:srgbClr val="002060"/>
                </a:solidFill>
              </a:rPr>
              <a:t> 25(3):312-325</a:t>
            </a:r>
            <a:r>
              <a:rPr lang="en-US" sz="800" dirty="0" smtClean="0">
                <a:solidFill>
                  <a:srgbClr val="002060"/>
                </a:solidFill>
              </a:rPr>
              <a:t>.</a:t>
            </a:r>
            <a:endParaRPr lang="en-GB" sz="800" dirty="0" smtClean="0">
              <a:solidFill>
                <a:srgbClr val="002060"/>
              </a:solidFill>
            </a:endParaRPr>
          </a:p>
          <a:p>
            <a:r>
              <a:rPr lang="en-GB" sz="800" dirty="0" err="1" smtClean="0">
                <a:solidFill>
                  <a:srgbClr val="002060"/>
                </a:solidFill>
              </a:rPr>
              <a:t>Kooyman</a:t>
            </a:r>
            <a:r>
              <a:rPr lang="en-GB" sz="800" dirty="0" smtClean="0">
                <a:solidFill>
                  <a:srgbClr val="002060"/>
                </a:solidFill>
              </a:rPr>
              <a:t> </a:t>
            </a:r>
            <a:r>
              <a:rPr lang="en-GB" sz="800" i="1" dirty="0" smtClean="0">
                <a:solidFill>
                  <a:srgbClr val="002060"/>
                </a:solidFill>
              </a:rPr>
              <a:t>et al., </a:t>
            </a:r>
            <a:r>
              <a:rPr lang="en-GB" sz="800" dirty="0" smtClean="0">
                <a:solidFill>
                  <a:srgbClr val="002060"/>
                </a:solidFill>
              </a:rPr>
              <a:t>(1992). Journal of Experimental Biology. 165: 161-180.</a:t>
            </a:r>
          </a:p>
          <a:p>
            <a:r>
              <a:rPr lang="en-GB" sz="800" dirty="0" err="1" smtClean="0">
                <a:solidFill>
                  <a:srgbClr val="002060"/>
                </a:solidFill>
              </a:rPr>
              <a:t>Lescroël</a:t>
            </a:r>
            <a:r>
              <a:rPr lang="en-GB" sz="800" dirty="0" smtClean="0">
                <a:solidFill>
                  <a:srgbClr val="002060"/>
                </a:solidFill>
              </a:rPr>
              <a:t> </a:t>
            </a:r>
            <a:r>
              <a:rPr lang="en-GB" sz="800" i="1" dirty="0" smtClean="0">
                <a:solidFill>
                  <a:srgbClr val="002060"/>
                </a:solidFill>
              </a:rPr>
              <a:t>et al., </a:t>
            </a:r>
            <a:r>
              <a:rPr lang="en-GB" sz="800" dirty="0" smtClean="0">
                <a:solidFill>
                  <a:srgbClr val="002060"/>
                </a:solidFill>
              </a:rPr>
              <a:t>(2004). Polar Biol. 27: 206–216</a:t>
            </a:r>
          </a:p>
          <a:p>
            <a:r>
              <a:rPr lang="en-GB" sz="800" dirty="0" err="1" smtClean="0">
                <a:solidFill>
                  <a:srgbClr val="002060"/>
                </a:solidFill>
              </a:rPr>
              <a:t>Stonehouse</a:t>
            </a:r>
            <a:r>
              <a:rPr lang="en-GB" sz="800" dirty="0" smtClean="0">
                <a:solidFill>
                  <a:srgbClr val="002060"/>
                </a:solidFill>
              </a:rPr>
              <a:t> B., (1975). Baltimore: University Park Press.</a:t>
            </a:r>
          </a:p>
        </p:txBody>
      </p:sp>
      <p:sp>
        <p:nvSpPr>
          <p:cNvPr id="2" name="TextBox 1"/>
          <p:cNvSpPr txBox="1"/>
          <p:nvPr/>
        </p:nvSpPr>
        <p:spPr>
          <a:xfrm>
            <a:off x="2852936" y="8917936"/>
            <a:ext cx="3816425" cy="215444"/>
          </a:xfrm>
          <a:prstGeom prst="rect">
            <a:avLst/>
          </a:prstGeom>
          <a:noFill/>
        </p:spPr>
        <p:txBody>
          <a:bodyPr wrap="square" rtlCol="0">
            <a:spAutoFit/>
          </a:bodyPr>
          <a:lstStyle/>
          <a:p>
            <a:r>
              <a:rPr lang="en-GB" sz="800" b="1" dirty="0" smtClean="0">
                <a:solidFill>
                  <a:srgbClr val="002060"/>
                </a:solidFill>
              </a:rPr>
              <a:t>Produced by Sam Smith, Alex Welsh, Hannah Lawson, George Marley and Will Siggers.</a:t>
            </a:r>
            <a:endParaRPr lang="en-GB" sz="800" b="1" dirty="0">
              <a:solidFill>
                <a:srgbClr val="002060"/>
              </a:solidFill>
            </a:endParaRPr>
          </a:p>
        </p:txBody>
      </p:sp>
    </p:spTree>
    <p:extLst>
      <p:ext uri="{BB962C8B-B14F-4D97-AF65-F5344CB8AC3E}">
        <p14:creationId xmlns:p14="http://schemas.microsoft.com/office/powerpoint/2010/main" xmlns="" val="186216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eskimo.com/~turnip/alaska/pix/0770_denali-squirrel.JPG"/>
          <p:cNvPicPr>
            <a:picLocks noChangeAspect="1" noChangeArrowheads="1"/>
          </p:cNvPicPr>
          <p:nvPr/>
        </p:nvPicPr>
        <p:blipFill>
          <a:blip r:embed="rId2" cstate="print">
            <a:lum bright="70000" contrast="-70000"/>
          </a:blip>
          <a:srcRect/>
          <a:stretch>
            <a:fillRect/>
          </a:stretch>
        </p:blipFill>
        <p:spPr bwMode="auto">
          <a:xfrm>
            <a:off x="-228600" y="-9206"/>
            <a:ext cx="7086600" cy="9153208"/>
          </a:xfrm>
          <a:prstGeom prst="rect">
            <a:avLst/>
          </a:prstGeom>
          <a:noFill/>
        </p:spPr>
      </p:pic>
      <p:sp>
        <p:nvSpPr>
          <p:cNvPr id="2" name="Title 1"/>
          <p:cNvSpPr>
            <a:spLocks noGrp="1"/>
          </p:cNvSpPr>
          <p:nvPr>
            <p:ph type="ctrTitle"/>
          </p:nvPr>
        </p:nvSpPr>
        <p:spPr>
          <a:xfrm>
            <a:off x="0" y="211017"/>
            <a:ext cx="5867400" cy="746693"/>
          </a:xfrm>
        </p:spPr>
        <p:txBody>
          <a:bodyPr>
            <a:normAutofit fontScale="90000"/>
          </a:bodyPr>
          <a:lstStyle/>
          <a:p>
            <a:r>
              <a:rPr lang="en-US" sz="1600" b="1" dirty="0"/>
              <a:t>Physiology of hibernation in the ground squirrels</a:t>
            </a:r>
            <a:r>
              <a:rPr lang="en-US" sz="1600" b="1" dirty="0" smtClean="0"/>
              <a:t>.</a:t>
            </a:r>
            <a:r>
              <a:rPr lang="en-US" sz="1200" dirty="0"/>
              <a:t/>
            </a:r>
            <a:br>
              <a:rPr lang="en-US" sz="1200" dirty="0"/>
            </a:br>
            <a:r>
              <a:rPr lang="en-US" sz="1200" dirty="0" smtClean="0"/>
              <a:t>Rebecca </a:t>
            </a:r>
            <a:r>
              <a:rPr lang="en-US" sz="1200" dirty="0" err="1" smtClean="0"/>
              <a:t>Herdman</a:t>
            </a:r>
            <a:r>
              <a:rPr lang="en-US" sz="1200" dirty="0" smtClean="0"/>
              <a:t>, Sam Johnson, Michael McGowan and Laura </a:t>
            </a:r>
            <a:r>
              <a:rPr lang="en-US" sz="1200" dirty="0" err="1" smtClean="0"/>
              <a:t>Stainsby</a:t>
            </a:r>
            <a:r>
              <a:rPr lang="en-US" sz="1200" dirty="0" smtClean="0"/>
              <a:t>.</a:t>
            </a:r>
            <a:r>
              <a:rPr lang="en-US" sz="1200" i="1" dirty="0" smtClean="0"/>
              <a:t> </a:t>
            </a:r>
            <a:br>
              <a:rPr lang="en-US" sz="1200" i="1" dirty="0" smtClean="0"/>
            </a:br>
            <a:r>
              <a:rPr lang="en-US" sz="1200" i="1" dirty="0" smtClean="0"/>
              <a:t>School of Marine Science and Technology, Newcastle University, Newcastle Upon Tyne, United Kingdom</a:t>
            </a:r>
            <a:r>
              <a:rPr lang="en-US" sz="1200" dirty="0"/>
              <a:t/>
            </a:r>
            <a:br>
              <a:rPr lang="en-US" sz="1200" dirty="0"/>
            </a:br>
            <a:endParaRPr lang="en-US" sz="1200" i="1" dirty="0"/>
          </a:p>
        </p:txBody>
      </p:sp>
      <p:pic>
        <p:nvPicPr>
          <p:cNvPr id="11266" name="Picture 2" descr="http://www.edrox.eu/images/filecabinet/folder6/Newcastle_logo_200_2.png"/>
          <p:cNvPicPr>
            <a:picLocks noChangeAspect="1" noChangeArrowheads="1"/>
          </p:cNvPicPr>
          <p:nvPr/>
        </p:nvPicPr>
        <p:blipFill>
          <a:blip r:embed="rId3" cstate="print"/>
          <a:srcRect/>
          <a:stretch>
            <a:fillRect/>
          </a:stretch>
        </p:blipFill>
        <p:spPr bwMode="auto">
          <a:xfrm>
            <a:off x="5867400" y="0"/>
            <a:ext cx="990600" cy="914400"/>
          </a:xfrm>
          <a:prstGeom prst="rect">
            <a:avLst/>
          </a:prstGeom>
          <a:noFill/>
        </p:spPr>
      </p:pic>
      <p:sp>
        <p:nvSpPr>
          <p:cNvPr id="8" name="TextBox 7"/>
          <p:cNvSpPr txBox="1"/>
          <p:nvPr/>
        </p:nvSpPr>
        <p:spPr>
          <a:xfrm>
            <a:off x="609600" y="1336431"/>
            <a:ext cx="2819400" cy="369332"/>
          </a:xfrm>
          <a:prstGeom prst="rect">
            <a:avLst/>
          </a:prstGeom>
          <a:noFill/>
        </p:spPr>
        <p:txBody>
          <a:bodyPr wrap="square" rtlCol="0">
            <a:spAutoFit/>
          </a:bodyPr>
          <a:lstStyle/>
          <a:p>
            <a:endParaRPr lang="en-US" dirty="0">
              <a:solidFill>
                <a:prstClr val="black"/>
              </a:solidFill>
            </a:endParaRPr>
          </a:p>
        </p:txBody>
      </p:sp>
      <p:sp>
        <p:nvSpPr>
          <p:cNvPr id="11270" name="Rectangle 6"/>
          <p:cNvSpPr>
            <a:spLocks noChangeArrowheads="1"/>
          </p:cNvSpPr>
          <p:nvPr/>
        </p:nvSpPr>
        <p:spPr bwMode="auto">
          <a:xfrm>
            <a:off x="0" y="921705"/>
            <a:ext cx="6705600" cy="807913"/>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50" b="1" dirty="0" smtClean="0">
                <a:solidFill>
                  <a:srgbClr val="C0504D">
                    <a:lumMod val="75000"/>
                  </a:srgbClr>
                </a:solidFill>
                <a:latin typeface="Times New Roman" pitchFamily="18" charset="0"/>
                <a:ea typeface="Calibri" pitchFamily="34" charset="0"/>
                <a:cs typeface="Times New Roman" pitchFamily="18" charset="0"/>
              </a:rPr>
              <a:t>Introduction</a:t>
            </a:r>
          </a:p>
          <a:p>
            <a:pPr fontAlgn="base">
              <a:spcBef>
                <a:spcPct val="0"/>
              </a:spcBef>
              <a:spcAft>
                <a:spcPct val="0"/>
              </a:spcAft>
            </a:pPr>
            <a:r>
              <a:rPr lang="en-US" sz="900" dirty="0" smtClean="0">
                <a:solidFill>
                  <a:prstClr val="black"/>
                </a:solidFill>
                <a:latin typeface="Times New Roman" pitchFamily="18" charset="0"/>
                <a:ea typeface="Calibri" pitchFamily="34" charset="0"/>
                <a:cs typeface="Times New Roman" pitchFamily="18" charset="0"/>
              </a:rPr>
              <a:t>Hibernation is used throughout the animal kingdom to allow survival under harsh conditions, in which food is scares.  During hibernation animals undergo body temperature drops and reduced metabolism and oxygen consumption, in order to reduce energy consumption. Different species have different physiological adaptations, adapted to their environment.  This article will look at the different physiological adaptations of ground squirrel species for hibernation.</a:t>
            </a:r>
            <a:endParaRPr lang="en-US" sz="900" dirty="0" smtClean="0">
              <a:solidFill>
                <a:prstClr val="black"/>
              </a:solidFill>
              <a:latin typeface="Arial" pitchFamily="34" charset="0"/>
              <a:cs typeface="Arial" pitchFamily="34" charset="0"/>
            </a:endParaRPr>
          </a:p>
        </p:txBody>
      </p:sp>
      <p:pic>
        <p:nvPicPr>
          <p:cNvPr id="11271" name="Picture 1"/>
          <p:cNvPicPr>
            <a:picLocks noChangeAspect="1" noChangeArrowheads="1"/>
          </p:cNvPicPr>
          <p:nvPr/>
        </p:nvPicPr>
        <p:blipFill>
          <a:blip r:embed="rId4" cstate="print"/>
          <a:srcRect l="1603" t="4097" r="3808" b="1670"/>
          <a:stretch>
            <a:fillRect/>
          </a:stretch>
        </p:blipFill>
        <p:spPr bwMode="auto">
          <a:xfrm>
            <a:off x="2057400" y="3446586"/>
            <a:ext cx="4419600" cy="1477107"/>
          </a:xfrm>
          <a:prstGeom prst="rect">
            <a:avLst/>
          </a:prstGeom>
        </p:spPr>
        <p:style>
          <a:lnRef idx="2">
            <a:schemeClr val="accent1"/>
          </a:lnRef>
          <a:fillRef idx="1">
            <a:schemeClr val="lt1"/>
          </a:fillRef>
          <a:effectRef idx="0">
            <a:schemeClr val="accent1"/>
          </a:effectRef>
          <a:fontRef idx="minor">
            <a:schemeClr val="dk1"/>
          </a:fontRef>
        </p:style>
      </p:pic>
      <p:sp>
        <p:nvSpPr>
          <p:cNvPr id="11274" name="Rectangle 10"/>
          <p:cNvSpPr>
            <a:spLocks noChangeArrowheads="1"/>
          </p:cNvSpPr>
          <p:nvPr/>
        </p:nvSpPr>
        <p:spPr bwMode="auto">
          <a:xfrm>
            <a:off x="0" y="5764405"/>
            <a:ext cx="3429000" cy="1915909"/>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50" b="1" dirty="0" smtClean="0">
                <a:solidFill>
                  <a:srgbClr val="C0504D">
                    <a:lumMod val="75000"/>
                  </a:srgbClr>
                </a:solidFill>
                <a:latin typeface="Times New Roman" pitchFamily="18" charset="0"/>
                <a:ea typeface="Calibri" pitchFamily="34" charset="0"/>
                <a:cs typeface="Times New Roman" pitchFamily="18" charset="0"/>
              </a:rPr>
              <a:t>Fuel source/Switching fuel</a:t>
            </a:r>
          </a:p>
          <a:p>
            <a:pPr fontAlgn="base">
              <a:spcBef>
                <a:spcPct val="0"/>
              </a:spcBef>
              <a:spcAft>
                <a:spcPct val="0"/>
              </a:spcAft>
            </a:pPr>
            <a:r>
              <a:rPr lang="en-US" sz="900" dirty="0" smtClean="0">
                <a:solidFill>
                  <a:prstClr val="black"/>
                </a:solidFill>
                <a:latin typeface="Times New Roman" pitchFamily="18" charset="0"/>
                <a:ea typeface="Calibri" pitchFamily="34" charset="0"/>
                <a:cs typeface="Times New Roman" pitchFamily="18" charset="0"/>
              </a:rPr>
              <a:t>Thirteen line ground squirrels entering hibernation increase production of certain proteins in the liver such as fatty acid binding proteins and transporters to support the metabolic fuel switch from proteins and carbohydrates to lipid and </a:t>
            </a:r>
            <a:r>
              <a:rPr lang="en-US" sz="900" dirty="0" err="1" smtClean="0">
                <a:solidFill>
                  <a:prstClr val="black"/>
                </a:solidFill>
                <a:latin typeface="Times New Roman" pitchFamily="18" charset="0"/>
                <a:ea typeface="Calibri" pitchFamily="34" charset="0"/>
                <a:cs typeface="Times New Roman" pitchFamily="18" charset="0"/>
              </a:rPr>
              <a:t>ketones</a:t>
            </a:r>
            <a:r>
              <a:rPr lang="en-US" sz="900" dirty="0" smtClean="0">
                <a:solidFill>
                  <a:prstClr val="black"/>
                </a:solidFill>
                <a:latin typeface="Times New Roman" pitchFamily="18" charset="0"/>
                <a:ea typeface="Calibri" pitchFamily="34" charset="0"/>
                <a:cs typeface="Times New Roman" pitchFamily="18" charset="0"/>
              </a:rPr>
              <a:t>.  Amino-acid and nitrogen metabolism decreases, indicated by decrease in proteins involved [3].  This supports </a:t>
            </a:r>
            <a:r>
              <a:rPr lang="en-US" sz="900" dirty="0" err="1" smtClean="0">
                <a:solidFill>
                  <a:prstClr val="black"/>
                </a:solidFill>
                <a:latin typeface="Times New Roman" pitchFamily="18" charset="0"/>
                <a:ea typeface="Calibri" pitchFamily="34" charset="0"/>
                <a:cs typeface="Times New Roman" pitchFamily="18" charset="0"/>
              </a:rPr>
              <a:t>hypothesises</a:t>
            </a:r>
            <a:r>
              <a:rPr lang="en-US" sz="900" dirty="0" smtClean="0">
                <a:solidFill>
                  <a:prstClr val="black"/>
                </a:solidFill>
                <a:latin typeface="Times New Roman" pitchFamily="18" charset="0"/>
                <a:ea typeface="Calibri" pitchFamily="34" charset="0"/>
                <a:cs typeface="Times New Roman" pitchFamily="18" charset="0"/>
              </a:rPr>
              <a:t> that during hibernation proteins are preserved and re-</a:t>
            </a:r>
            <a:r>
              <a:rPr lang="en-US" sz="900" dirty="0" err="1" smtClean="0">
                <a:solidFill>
                  <a:prstClr val="black"/>
                </a:solidFill>
                <a:latin typeface="Times New Roman" pitchFamily="18" charset="0"/>
                <a:ea typeface="Calibri" pitchFamily="34" charset="0"/>
                <a:cs typeface="Times New Roman" pitchFamily="18" charset="0"/>
              </a:rPr>
              <a:t>synthesised</a:t>
            </a:r>
            <a:r>
              <a:rPr lang="en-US" sz="900" dirty="0" smtClean="0">
                <a:solidFill>
                  <a:prstClr val="black"/>
                </a:solidFill>
                <a:latin typeface="Times New Roman" pitchFamily="18" charset="0"/>
                <a:ea typeface="Calibri" pitchFamily="34" charset="0"/>
                <a:cs typeface="Times New Roman" pitchFamily="18" charset="0"/>
              </a:rPr>
              <a:t> to reduce nitrogen toxicity and preserve essential amino acids. Β-</a:t>
            </a:r>
            <a:r>
              <a:rPr lang="en-US" sz="900" dirty="0" err="1" smtClean="0">
                <a:solidFill>
                  <a:prstClr val="black"/>
                </a:solidFill>
                <a:latin typeface="Times New Roman" pitchFamily="18" charset="0"/>
                <a:ea typeface="Calibri" pitchFamily="34" charset="0"/>
                <a:cs typeface="Times New Roman" pitchFamily="18" charset="0"/>
              </a:rPr>
              <a:t>hydroxybutyrate</a:t>
            </a:r>
            <a:r>
              <a:rPr lang="en-US" sz="900" dirty="0" smtClean="0">
                <a:solidFill>
                  <a:prstClr val="black"/>
                </a:solidFill>
                <a:latin typeface="Times New Roman" pitchFamily="18" charset="0"/>
                <a:ea typeface="Calibri" pitchFamily="34" charset="0"/>
                <a:cs typeface="Times New Roman" pitchFamily="18" charset="0"/>
              </a:rPr>
              <a:t> (BHB) is an important fat derived </a:t>
            </a:r>
            <a:r>
              <a:rPr lang="en-US" sz="900" dirty="0" err="1" smtClean="0">
                <a:solidFill>
                  <a:prstClr val="black"/>
                </a:solidFill>
                <a:latin typeface="Times New Roman" pitchFamily="18" charset="0"/>
                <a:ea typeface="Calibri" pitchFamily="34" charset="0"/>
                <a:cs typeface="Times New Roman" pitchFamily="18" charset="0"/>
              </a:rPr>
              <a:t>ketone</a:t>
            </a:r>
            <a:r>
              <a:rPr lang="en-US" sz="900" dirty="0" smtClean="0">
                <a:solidFill>
                  <a:prstClr val="black"/>
                </a:solidFill>
                <a:latin typeface="Times New Roman" pitchFamily="18" charset="0"/>
                <a:ea typeface="Calibri" pitchFamily="34" charset="0"/>
                <a:cs typeface="Times New Roman" pitchFamily="18" charset="0"/>
              </a:rPr>
              <a:t>. BHB and other associated </a:t>
            </a:r>
            <a:r>
              <a:rPr lang="en-US" sz="900" dirty="0" err="1" smtClean="0">
                <a:solidFill>
                  <a:prstClr val="black"/>
                </a:solidFill>
                <a:latin typeface="Times New Roman" pitchFamily="18" charset="0"/>
                <a:ea typeface="Calibri" pitchFamily="34" charset="0"/>
                <a:cs typeface="Times New Roman" pitchFamily="18" charset="0"/>
              </a:rPr>
              <a:t>ketones</a:t>
            </a:r>
            <a:r>
              <a:rPr lang="en-US" sz="900" dirty="0" smtClean="0">
                <a:solidFill>
                  <a:prstClr val="black"/>
                </a:solidFill>
                <a:latin typeface="Times New Roman" pitchFamily="18" charset="0"/>
                <a:ea typeface="Calibri" pitchFamily="34" charset="0"/>
                <a:cs typeface="Times New Roman" pitchFamily="18" charset="0"/>
              </a:rPr>
              <a:t> play an important role in supplying fuel to the brain, heart and muscle and are found in higher concentrations, more so than glucose, during the hibernating season in ground squirrels [4].</a:t>
            </a:r>
            <a:endParaRPr lang="en-US" sz="900" dirty="0" smtClean="0">
              <a:solidFill>
                <a:prstClr val="black"/>
              </a:solidFill>
              <a:latin typeface="Arial" pitchFamily="34" charset="0"/>
              <a:cs typeface="Arial" pitchFamily="34" charset="0"/>
            </a:endParaRPr>
          </a:p>
        </p:txBody>
      </p:sp>
      <p:sp>
        <p:nvSpPr>
          <p:cNvPr id="11276" name="Rectangle 12"/>
          <p:cNvSpPr>
            <a:spLocks noChangeArrowheads="1"/>
          </p:cNvSpPr>
          <p:nvPr/>
        </p:nvSpPr>
        <p:spPr bwMode="auto">
          <a:xfrm>
            <a:off x="3505200" y="5764405"/>
            <a:ext cx="3200400" cy="1915909"/>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50" b="1" dirty="0" err="1" smtClean="0">
                <a:solidFill>
                  <a:srgbClr val="C0504D">
                    <a:lumMod val="75000"/>
                  </a:srgbClr>
                </a:solidFill>
                <a:latin typeface="Times New Roman" pitchFamily="18" charset="0"/>
                <a:ea typeface="Calibri" pitchFamily="34" charset="0"/>
                <a:cs typeface="Times New Roman" pitchFamily="18" charset="0"/>
              </a:rPr>
              <a:t>Artic</a:t>
            </a:r>
            <a:r>
              <a:rPr lang="en-US" sz="1050" b="1" dirty="0" smtClean="0">
                <a:solidFill>
                  <a:srgbClr val="C0504D">
                    <a:lumMod val="75000"/>
                  </a:srgbClr>
                </a:solidFill>
                <a:latin typeface="Times New Roman" pitchFamily="18" charset="0"/>
                <a:ea typeface="Calibri" pitchFamily="34" charset="0"/>
                <a:cs typeface="Times New Roman" pitchFamily="18" charset="0"/>
              </a:rPr>
              <a:t> ground squirrel adaption's</a:t>
            </a:r>
          </a:p>
          <a:p>
            <a:pPr fontAlgn="base">
              <a:spcBef>
                <a:spcPct val="0"/>
              </a:spcBef>
              <a:spcAft>
                <a:spcPct val="0"/>
              </a:spcAft>
            </a:pPr>
            <a:r>
              <a:rPr lang="en-US" sz="900" dirty="0" smtClean="0">
                <a:solidFill>
                  <a:prstClr val="black"/>
                </a:solidFill>
                <a:latin typeface="Times New Roman" pitchFamily="18" charset="0"/>
                <a:ea typeface="Calibri" pitchFamily="34" charset="0"/>
                <a:cs typeface="Times New Roman" pitchFamily="18" charset="0"/>
              </a:rPr>
              <a:t>Arctic ground squirrels have to cope with severely lower temperatures than all other ground squirrels.  One adaptation is that they are larger than all other ground squirrels allowing them to store more fat and maintain a lower mass specific metabolic rate.  Due to the severely low temperatures they have to be continuously </a:t>
            </a:r>
            <a:r>
              <a:rPr lang="en-US" sz="900" dirty="0" err="1" smtClean="0">
                <a:solidFill>
                  <a:prstClr val="black"/>
                </a:solidFill>
                <a:latin typeface="Times New Roman" pitchFamily="18" charset="0"/>
                <a:ea typeface="Calibri" pitchFamily="34" charset="0"/>
                <a:cs typeface="Times New Roman" pitchFamily="18" charset="0"/>
              </a:rPr>
              <a:t>thermogenic</a:t>
            </a:r>
            <a:r>
              <a:rPr lang="en-US" sz="900" dirty="0" smtClean="0">
                <a:solidFill>
                  <a:prstClr val="black"/>
                </a:solidFill>
                <a:latin typeface="Times New Roman" pitchFamily="18" charset="0"/>
                <a:ea typeface="Calibri" pitchFamily="34" charset="0"/>
                <a:cs typeface="Times New Roman" pitchFamily="18" charset="0"/>
              </a:rPr>
              <a:t>, this increases energy consumption during hibernation.  For this reason arctic ground squirrels cannot alone survive on their fat stores.  During preparation for hibernation it has been shown that Adrenal androgen levels can be 10-200 times higher than other hibernating animals.  Adrenal androgens promote the buildup of muscle which provides protein that can be </a:t>
            </a:r>
            <a:r>
              <a:rPr lang="en-US" sz="900" dirty="0" err="1" smtClean="0">
                <a:solidFill>
                  <a:prstClr val="black"/>
                </a:solidFill>
                <a:latin typeface="Times New Roman" pitchFamily="18" charset="0"/>
                <a:ea typeface="Calibri" pitchFamily="34" charset="0"/>
                <a:cs typeface="Times New Roman" pitchFamily="18" charset="0"/>
              </a:rPr>
              <a:t>utilised</a:t>
            </a:r>
            <a:r>
              <a:rPr lang="en-US" sz="900" dirty="0" smtClean="0">
                <a:solidFill>
                  <a:prstClr val="black"/>
                </a:solidFill>
                <a:latin typeface="Times New Roman" pitchFamily="18" charset="0"/>
                <a:ea typeface="Calibri" pitchFamily="34" charset="0"/>
                <a:cs typeface="Times New Roman" pitchFamily="18" charset="0"/>
              </a:rPr>
              <a:t> without causing starvation [5].</a:t>
            </a:r>
            <a:endParaRPr lang="en-US" sz="900" dirty="0" smtClean="0">
              <a:solidFill>
                <a:prstClr val="black"/>
              </a:solidFill>
              <a:latin typeface="Arial" pitchFamily="34" charset="0"/>
              <a:cs typeface="Arial" pitchFamily="34" charset="0"/>
            </a:endParaRPr>
          </a:p>
        </p:txBody>
      </p:sp>
      <p:sp>
        <p:nvSpPr>
          <p:cNvPr id="16" name="TextBox 15"/>
          <p:cNvSpPr txBox="1"/>
          <p:nvPr/>
        </p:nvSpPr>
        <p:spPr>
          <a:xfrm>
            <a:off x="0" y="7737232"/>
            <a:ext cx="7086600" cy="1731243"/>
          </a:xfrm>
          <a:prstGeom prst="rect">
            <a:avLst/>
          </a:prstGeom>
          <a:noFill/>
        </p:spPr>
        <p:txBody>
          <a:bodyPr wrap="square" rtlCol="0">
            <a:spAutoFit/>
          </a:bodyPr>
          <a:lstStyle/>
          <a:p>
            <a:r>
              <a:rPr lang="en-US" sz="1050" b="1" dirty="0" smtClean="0">
                <a:solidFill>
                  <a:srgbClr val="C0504D">
                    <a:lumMod val="75000"/>
                  </a:srgbClr>
                </a:solidFill>
              </a:rPr>
              <a:t>References</a:t>
            </a:r>
          </a:p>
          <a:p>
            <a:r>
              <a:rPr lang="en-GB" sz="900" dirty="0" smtClean="0">
                <a:solidFill>
                  <a:prstClr val="black"/>
                </a:solidFill>
              </a:rPr>
              <a:t>[1]</a:t>
            </a:r>
            <a:r>
              <a:rPr lang="en-GB" sz="900" dirty="0" err="1" smtClean="0">
                <a:solidFill>
                  <a:prstClr val="black"/>
                </a:solidFill>
              </a:rPr>
              <a:t>Geiser</a:t>
            </a:r>
            <a:r>
              <a:rPr lang="en-GB" sz="900" dirty="0" smtClean="0">
                <a:solidFill>
                  <a:prstClr val="black"/>
                </a:solidFill>
              </a:rPr>
              <a:t> and </a:t>
            </a:r>
            <a:r>
              <a:rPr lang="en-GB" sz="900" dirty="0" err="1" smtClean="0">
                <a:solidFill>
                  <a:prstClr val="black"/>
                </a:solidFill>
              </a:rPr>
              <a:t>Kenagy</a:t>
            </a:r>
            <a:r>
              <a:rPr lang="en-GB" sz="900" dirty="0" smtClean="0">
                <a:solidFill>
                  <a:prstClr val="black"/>
                </a:solidFill>
              </a:rPr>
              <a:t> 1988, </a:t>
            </a:r>
            <a:r>
              <a:rPr lang="en-GB" sz="900" i="1" dirty="0" smtClean="0">
                <a:solidFill>
                  <a:prstClr val="black"/>
                </a:solidFill>
              </a:rPr>
              <a:t>Physiol. Zool. 61:442-449</a:t>
            </a:r>
          </a:p>
          <a:p>
            <a:r>
              <a:rPr lang="fr-FR" sz="900" dirty="0" smtClean="0">
                <a:solidFill>
                  <a:prstClr val="black"/>
                </a:solidFill>
              </a:rPr>
              <a:t>[2]Russell et al 2010, </a:t>
            </a:r>
            <a:r>
              <a:rPr lang="fr-FR" sz="900" i="1" dirty="0" smtClean="0">
                <a:solidFill>
                  <a:prstClr val="black"/>
                </a:solidFill>
              </a:rPr>
              <a:t>J. </a:t>
            </a:r>
            <a:r>
              <a:rPr lang="fr-FR" sz="900" i="1" dirty="0" err="1" smtClean="0">
                <a:solidFill>
                  <a:prstClr val="black"/>
                </a:solidFill>
              </a:rPr>
              <a:t>Comp</a:t>
            </a:r>
            <a:r>
              <a:rPr lang="fr-FR" sz="900" i="1" dirty="0" smtClean="0">
                <a:solidFill>
                  <a:prstClr val="black"/>
                </a:solidFill>
              </a:rPr>
              <a:t>. </a:t>
            </a:r>
            <a:r>
              <a:rPr lang="fr-FR" sz="900" i="1" dirty="0" err="1" smtClean="0">
                <a:solidFill>
                  <a:prstClr val="black"/>
                </a:solidFill>
              </a:rPr>
              <a:t>Physiol</a:t>
            </a:r>
            <a:r>
              <a:rPr lang="fr-FR" sz="900" i="1" dirty="0" smtClean="0">
                <a:solidFill>
                  <a:prstClr val="black"/>
                </a:solidFill>
              </a:rPr>
              <a:t>. B. 180:1165-1172</a:t>
            </a:r>
          </a:p>
          <a:p>
            <a:r>
              <a:rPr lang="fr-FR" sz="900" dirty="0" smtClean="0">
                <a:solidFill>
                  <a:prstClr val="black"/>
                </a:solidFill>
              </a:rPr>
              <a:t>[3]Elaine et al 2010, </a:t>
            </a:r>
            <a:r>
              <a:rPr lang="en-GB" sz="900" i="1" dirty="0" smtClean="0">
                <a:solidFill>
                  <a:prstClr val="black"/>
                </a:solidFill>
              </a:rPr>
              <a:t>Am. J. Physiol. </a:t>
            </a:r>
            <a:r>
              <a:rPr lang="en-GB" sz="900" i="1" dirty="0" err="1" smtClean="0">
                <a:solidFill>
                  <a:prstClr val="black"/>
                </a:solidFill>
              </a:rPr>
              <a:t>Regul</a:t>
            </a:r>
            <a:r>
              <a:rPr lang="en-GB" sz="900" i="1" dirty="0" smtClean="0">
                <a:solidFill>
                  <a:prstClr val="black"/>
                </a:solidFill>
              </a:rPr>
              <a:t>. </a:t>
            </a:r>
            <a:r>
              <a:rPr lang="en-GB" sz="900" i="1" dirty="0" err="1" smtClean="0">
                <a:solidFill>
                  <a:prstClr val="black"/>
                </a:solidFill>
              </a:rPr>
              <a:t>Integr</a:t>
            </a:r>
            <a:r>
              <a:rPr lang="en-GB" sz="900" i="1" dirty="0" smtClean="0">
                <a:solidFill>
                  <a:prstClr val="black"/>
                </a:solidFill>
              </a:rPr>
              <a:t>. Comp. Physiol. 298:329-340</a:t>
            </a:r>
          </a:p>
          <a:p>
            <a:r>
              <a:rPr lang="en-GB" sz="900" dirty="0" smtClean="0">
                <a:solidFill>
                  <a:prstClr val="black"/>
                </a:solidFill>
              </a:rPr>
              <a:t>[4]Andrews et al  2009, </a:t>
            </a:r>
            <a:r>
              <a:rPr lang="en-GB" sz="900" i="1" dirty="0" smtClean="0">
                <a:solidFill>
                  <a:prstClr val="black"/>
                </a:solidFill>
              </a:rPr>
              <a:t>Am. J. </a:t>
            </a:r>
            <a:r>
              <a:rPr lang="en-GB" sz="900" i="1" dirty="0" err="1" smtClean="0">
                <a:solidFill>
                  <a:prstClr val="black"/>
                </a:solidFill>
              </a:rPr>
              <a:t>Physiol</a:t>
            </a:r>
            <a:r>
              <a:rPr lang="en-GB" sz="900" i="1" dirty="0" smtClean="0">
                <a:solidFill>
                  <a:prstClr val="black"/>
                </a:solidFill>
              </a:rPr>
              <a:t> </a:t>
            </a:r>
            <a:r>
              <a:rPr lang="en-GB" sz="900" i="1" dirty="0" err="1" smtClean="0">
                <a:solidFill>
                  <a:prstClr val="black"/>
                </a:solidFill>
              </a:rPr>
              <a:t>Regul</a:t>
            </a:r>
            <a:r>
              <a:rPr lang="en-GB" sz="900" i="1" dirty="0" smtClean="0">
                <a:solidFill>
                  <a:prstClr val="black"/>
                </a:solidFill>
              </a:rPr>
              <a:t>. </a:t>
            </a:r>
            <a:r>
              <a:rPr lang="en-GB" sz="900" i="1" dirty="0" err="1" smtClean="0">
                <a:solidFill>
                  <a:prstClr val="black"/>
                </a:solidFill>
              </a:rPr>
              <a:t>Integr</a:t>
            </a:r>
            <a:r>
              <a:rPr lang="en-GB" sz="900" i="1" dirty="0" smtClean="0">
                <a:solidFill>
                  <a:prstClr val="black"/>
                </a:solidFill>
              </a:rPr>
              <a:t>. Comp. Physiol.</a:t>
            </a:r>
            <a:r>
              <a:rPr lang="en-GB" sz="900" dirty="0" smtClean="0">
                <a:solidFill>
                  <a:prstClr val="black"/>
                </a:solidFill>
              </a:rPr>
              <a:t>296:383-393</a:t>
            </a:r>
          </a:p>
          <a:p>
            <a:r>
              <a:rPr lang="en-GB" sz="900" dirty="0" smtClean="0">
                <a:solidFill>
                  <a:prstClr val="black"/>
                </a:solidFill>
              </a:rPr>
              <a:t>[5]</a:t>
            </a:r>
            <a:r>
              <a:rPr lang="en-GB" sz="900" dirty="0" err="1" smtClean="0">
                <a:solidFill>
                  <a:prstClr val="black"/>
                </a:solidFill>
              </a:rPr>
              <a:t>Boonstra</a:t>
            </a:r>
            <a:r>
              <a:rPr lang="en-GB" sz="900" dirty="0" smtClean="0">
                <a:solidFill>
                  <a:prstClr val="black"/>
                </a:solidFill>
              </a:rPr>
              <a:t> et al 2011, </a:t>
            </a:r>
            <a:r>
              <a:rPr lang="en-GB" sz="900" i="1" dirty="0" smtClean="0">
                <a:solidFill>
                  <a:prstClr val="black"/>
                </a:solidFill>
              </a:rPr>
              <a:t>Functional Ecology 5:1348-1359</a:t>
            </a:r>
          </a:p>
          <a:p>
            <a:endParaRPr lang="en-GB" sz="900" i="1" dirty="0" smtClean="0">
              <a:solidFill>
                <a:prstClr val="black"/>
              </a:solidFill>
            </a:endParaRPr>
          </a:p>
          <a:p>
            <a:endParaRPr lang="fr-FR" sz="1050" dirty="0" smtClean="0">
              <a:solidFill>
                <a:prstClr val="black"/>
              </a:solidFill>
            </a:endParaRPr>
          </a:p>
          <a:p>
            <a:endParaRPr lang="fr-FR" sz="1050" dirty="0" smtClean="0">
              <a:solidFill>
                <a:prstClr val="black"/>
              </a:solidFill>
            </a:endParaRPr>
          </a:p>
          <a:p>
            <a:endParaRPr lang="en-GB" sz="1050" dirty="0" smtClean="0">
              <a:solidFill>
                <a:prstClr val="black"/>
              </a:solidFill>
            </a:endParaRPr>
          </a:p>
          <a:p>
            <a:endParaRPr lang="en-US" sz="1050" dirty="0">
              <a:solidFill>
                <a:srgbClr val="C0504D">
                  <a:lumMod val="75000"/>
                </a:srgbClr>
              </a:solidFill>
            </a:endParaRPr>
          </a:p>
        </p:txBody>
      </p:sp>
      <p:sp>
        <p:nvSpPr>
          <p:cNvPr id="41" name="L-Shape 40"/>
          <p:cNvSpPr/>
          <p:nvPr/>
        </p:nvSpPr>
        <p:spPr>
          <a:xfrm>
            <a:off x="0" y="3516923"/>
            <a:ext cx="6705600" cy="2180492"/>
          </a:xfrm>
          <a:prstGeom prst="corner">
            <a:avLst>
              <a:gd name="adj1" fmla="val 24911"/>
              <a:gd name="adj2" fmla="val 775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Box 41"/>
          <p:cNvSpPr txBox="1"/>
          <p:nvPr/>
        </p:nvSpPr>
        <p:spPr>
          <a:xfrm>
            <a:off x="0" y="3587263"/>
            <a:ext cx="6629400" cy="2354491"/>
          </a:xfrm>
          <a:prstGeom prst="rect">
            <a:avLst/>
          </a:prstGeom>
          <a:noFill/>
        </p:spPr>
        <p:txBody>
          <a:bodyPr wrap="square" rtlCol="0">
            <a:spAutoFit/>
          </a:bodyPr>
          <a:lstStyle/>
          <a:p>
            <a:r>
              <a:rPr lang="en-US" sz="1050" b="1" dirty="0" smtClean="0">
                <a:solidFill>
                  <a:srgbClr val="C0504D">
                    <a:lumMod val="75000"/>
                  </a:srgbClr>
                </a:solidFill>
                <a:latin typeface="Times New Roman" pitchFamily="18" charset="0"/>
                <a:ea typeface="Calibri" pitchFamily="34" charset="0"/>
                <a:cs typeface="Times New Roman" pitchFamily="18" charset="0"/>
              </a:rPr>
              <a:t>Torpor Bouts</a:t>
            </a:r>
          </a:p>
          <a:p>
            <a:r>
              <a:rPr lang="en-US" sz="900" dirty="0" smtClean="0">
                <a:solidFill>
                  <a:prstClr val="black"/>
                </a:solidFill>
                <a:latin typeface="Times New Roman" pitchFamily="18" charset="0"/>
                <a:ea typeface="Calibri" pitchFamily="34" charset="0"/>
                <a:cs typeface="Times New Roman" pitchFamily="18" charset="0"/>
              </a:rPr>
              <a:t>Torpid ground squirrels arouse</a:t>
            </a:r>
          </a:p>
          <a:p>
            <a:r>
              <a:rPr lang="en-US" sz="900" dirty="0" smtClean="0">
                <a:solidFill>
                  <a:prstClr val="black"/>
                </a:solidFill>
                <a:latin typeface="Times New Roman" pitchFamily="18" charset="0"/>
                <a:ea typeface="Calibri" pitchFamily="34" charset="0"/>
                <a:cs typeface="Times New Roman" pitchFamily="18" charset="0"/>
              </a:rPr>
              <a:t>periodically during hibernation. </a:t>
            </a:r>
          </a:p>
          <a:p>
            <a:r>
              <a:rPr lang="en-US" sz="900" dirty="0" smtClean="0">
                <a:solidFill>
                  <a:prstClr val="black"/>
                </a:solidFill>
                <a:latin typeface="Times New Roman" pitchFamily="18" charset="0"/>
                <a:ea typeface="Calibri" pitchFamily="34" charset="0"/>
                <a:cs typeface="Times New Roman" pitchFamily="18" charset="0"/>
              </a:rPr>
              <a:t>The time between these arousals </a:t>
            </a:r>
          </a:p>
          <a:p>
            <a:r>
              <a:rPr lang="en-US" sz="900" dirty="0" smtClean="0">
                <a:solidFill>
                  <a:prstClr val="black"/>
                </a:solidFill>
                <a:latin typeface="Times New Roman" pitchFamily="18" charset="0"/>
                <a:ea typeface="Calibri" pitchFamily="34" charset="0"/>
                <a:cs typeface="Times New Roman" pitchFamily="18" charset="0"/>
              </a:rPr>
              <a:t>increases as ambient </a:t>
            </a:r>
          </a:p>
          <a:p>
            <a:r>
              <a:rPr lang="en-US" sz="900" dirty="0" smtClean="0">
                <a:solidFill>
                  <a:prstClr val="black"/>
                </a:solidFill>
                <a:latin typeface="Times New Roman" pitchFamily="18" charset="0"/>
                <a:ea typeface="Calibri" pitchFamily="34" charset="0"/>
                <a:cs typeface="Times New Roman" pitchFamily="18" charset="0"/>
              </a:rPr>
              <a:t>temperature drops and as </a:t>
            </a:r>
          </a:p>
          <a:p>
            <a:r>
              <a:rPr lang="en-US" sz="900" dirty="0" smtClean="0">
                <a:solidFill>
                  <a:prstClr val="black"/>
                </a:solidFill>
                <a:latin typeface="Times New Roman" pitchFamily="18" charset="0"/>
                <a:ea typeface="Calibri" pitchFamily="34" charset="0"/>
                <a:cs typeface="Times New Roman" pitchFamily="18" charset="0"/>
              </a:rPr>
              <a:t>hibernation progresses they</a:t>
            </a:r>
          </a:p>
          <a:p>
            <a:r>
              <a:rPr lang="en-US" sz="900" dirty="0" smtClean="0">
                <a:solidFill>
                  <a:prstClr val="black"/>
                </a:solidFill>
                <a:latin typeface="Times New Roman" pitchFamily="18" charset="0"/>
                <a:ea typeface="Calibri" pitchFamily="34" charset="0"/>
                <a:cs typeface="Times New Roman" pitchFamily="18" charset="0"/>
              </a:rPr>
              <a:t>Stabilize [2].  During these arousals</a:t>
            </a:r>
          </a:p>
          <a:p>
            <a:r>
              <a:rPr lang="en-US" sz="900" dirty="0" smtClean="0">
                <a:solidFill>
                  <a:prstClr val="black"/>
                </a:solidFill>
                <a:latin typeface="Times New Roman" pitchFamily="18" charset="0"/>
                <a:ea typeface="Calibri" pitchFamily="34" charset="0"/>
                <a:cs typeface="Times New Roman" pitchFamily="18" charset="0"/>
              </a:rPr>
              <a:t>body temperature returns to</a:t>
            </a:r>
          </a:p>
          <a:p>
            <a:r>
              <a:rPr lang="en-US" sz="900" dirty="0" err="1" smtClean="0">
                <a:solidFill>
                  <a:prstClr val="black"/>
                </a:solidFill>
                <a:latin typeface="Times New Roman" pitchFamily="18" charset="0"/>
                <a:ea typeface="Calibri" pitchFamily="34" charset="0"/>
                <a:cs typeface="Times New Roman" pitchFamily="18" charset="0"/>
              </a:rPr>
              <a:t>euthermic</a:t>
            </a:r>
            <a:r>
              <a:rPr lang="en-US" sz="900" dirty="0" smtClean="0">
                <a:solidFill>
                  <a:prstClr val="black"/>
                </a:solidFill>
                <a:latin typeface="Times New Roman" pitchFamily="18" charset="0"/>
                <a:ea typeface="Calibri" pitchFamily="34" charset="0"/>
                <a:cs typeface="Times New Roman" pitchFamily="18" charset="0"/>
              </a:rPr>
              <a:t> levels (Fig.1) and are</a:t>
            </a:r>
          </a:p>
          <a:p>
            <a:r>
              <a:rPr lang="en-US" sz="900" dirty="0" smtClean="0">
                <a:solidFill>
                  <a:prstClr val="black"/>
                </a:solidFill>
                <a:latin typeface="Times New Roman" pitchFamily="18" charset="0"/>
                <a:ea typeface="Calibri" pitchFamily="34" charset="0"/>
                <a:cs typeface="Times New Roman" pitchFamily="18" charset="0"/>
              </a:rPr>
              <a:t>thought to be necessary to </a:t>
            </a:r>
          </a:p>
          <a:p>
            <a:r>
              <a:rPr lang="en-US" sz="900" dirty="0" smtClean="0">
                <a:solidFill>
                  <a:prstClr val="black"/>
                </a:solidFill>
                <a:latin typeface="Times New Roman" pitchFamily="18" charset="0"/>
                <a:ea typeface="Calibri" pitchFamily="34" charset="0"/>
                <a:cs typeface="Times New Roman" pitchFamily="18" charset="0"/>
              </a:rPr>
              <a:t>restore depleted metabolites and</a:t>
            </a:r>
          </a:p>
          <a:p>
            <a:r>
              <a:rPr lang="en-US" sz="900" dirty="0" smtClean="0">
                <a:solidFill>
                  <a:prstClr val="black"/>
                </a:solidFill>
                <a:latin typeface="Times New Roman" pitchFamily="18" charset="0"/>
                <a:ea typeface="Calibri" pitchFamily="34" charset="0"/>
                <a:cs typeface="Times New Roman" pitchFamily="18" charset="0"/>
              </a:rPr>
              <a:t>for removal of waste products, so why do they become longer as temperature drops?  Studies show that with decreasing ambient temperature body temperature drops.  This drop in body temperature is thought to reduce neural sensitivity to waste products allowing more to accumulate before the need for removal is registered [1].</a:t>
            </a:r>
            <a:endParaRPr lang="en-US" sz="900" dirty="0" smtClean="0">
              <a:solidFill>
                <a:prstClr val="black"/>
              </a:solidFill>
              <a:latin typeface="Arial" pitchFamily="34" charset="0"/>
              <a:cs typeface="Arial" pitchFamily="34" charset="0"/>
            </a:endParaRPr>
          </a:p>
          <a:p>
            <a:endParaRPr lang="en-US" sz="1050" dirty="0">
              <a:solidFill>
                <a:prstClr val="black"/>
              </a:solidFill>
            </a:endParaRPr>
          </a:p>
        </p:txBody>
      </p:sp>
      <p:sp>
        <p:nvSpPr>
          <p:cNvPr id="13" name="TextBox 12"/>
          <p:cNvSpPr txBox="1"/>
          <p:nvPr/>
        </p:nvSpPr>
        <p:spPr>
          <a:xfrm>
            <a:off x="0" y="1828800"/>
            <a:ext cx="6705600" cy="163891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50" b="1" dirty="0" smtClean="0">
                <a:solidFill>
                  <a:srgbClr val="C0504D">
                    <a:lumMod val="75000"/>
                  </a:srgbClr>
                </a:solidFill>
                <a:latin typeface="Times New Roman" pitchFamily="18" charset="0"/>
                <a:cs typeface="Times New Roman" pitchFamily="18" charset="0"/>
              </a:rPr>
              <a:t>Thermo-sensitivity in Ground Squirrels During Hibernation </a:t>
            </a:r>
            <a:endParaRPr lang="en-US" sz="1050" dirty="0" smtClean="0">
              <a:solidFill>
                <a:prstClr val="black"/>
              </a:solidFill>
              <a:latin typeface="Times New Roman" pitchFamily="18" charset="0"/>
              <a:cs typeface="Times New Roman" pitchFamily="18" charset="0"/>
            </a:endParaRPr>
          </a:p>
          <a:p>
            <a:r>
              <a:rPr lang="en-US" sz="900" dirty="0" smtClean="0">
                <a:solidFill>
                  <a:prstClr val="black"/>
                </a:solidFill>
                <a:latin typeface="Times New Roman" pitchFamily="18" charset="0"/>
                <a:cs typeface="Times New Roman" pitchFamily="18" charset="0"/>
              </a:rPr>
              <a:t>Hibernation and torpor episodes in mammals such as the ground squirrels are governed by ecological processes within the body which are sensitive to external fluctuations in air temperatures. Due to seasonal changes, air temperatures decline when autumn and winter approach, which causes torpor bouts to lengthen due to a decrease in body temperature. This is a coping mechanism in order for the animal to remain in torpor allowing them to overcome extreme environmental changes and reductions in air temperature which ground squirrels would not be able to cope with otherwise. As torpor bouts increase due to decreasing air temperature, body temperature decrease with only a difference of 1.5 °C between the air and body temperature of the animal. This only occurs till a critical low air temperature is reached, around -2 °C, which causes the torpor bout and the body temperature to reduce but the difference in air and body temperature increases. This response of an amplification of heat production is important as it stops the animal’s body temperature from dropping below 1 °C which would be lethal to the animal [1]. Thus regulation of body temperature is essential in hibernating/torpid animals in order to survive seasonal changes in air temperature. </a:t>
            </a:r>
            <a:endParaRPr lang="en-US" sz="900" b="1" dirty="0" smtClean="0">
              <a:solidFill>
                <a:prstClr val="black"/>
              </a:solidFill>
              <a:latin typeface="Times New Roman" pitchFamily="18" charset="0"/>
              <a:cs typeface="Times New Roman" pitchFamily="18" charset="0"/>
            </a:endParaRPr>
          </a:p>
        </p:txBody>
      </p:sp>
      <p:sp>
        <p:nvSpPr>
          <p:cNvPr id="15" name="TextBox 14"/>
          <p:cNvSpPr txBox="1"/>
          <p:nvPr/>
        </p:nvSpPr>
        <p:spPr>
          <a:xfrm>
            <a:off x="2133600" y="4923692"/>
            <a:ext cx="4495800" cy="230832"/>
          </a:xfrm>
          <a:prstGeom prst="rect">
            <a:avLst/>
          </a:prstGeom>
          <a:noFill/>
        </p:spPr>
        <p:txBody>
          <a:bodyPr wrap="square" rtlCol="0">
            <a:spAutoFit/>
          </a:bodyPr>
          <a:lstStyle/>
          <a:p>
            <a:r>
              <a:rPr lang="en-US" sz="900" dirty="0" smtClean="0">
                <a:solidFill>
                  <a:prstClr val="black"/>
                </a:solidFill>
                <a:latin typeface="Times New Roman" pitchFamily="18" charset="0"/>
                <a:cs typeface="Times New Roman" pitchFamily="18" charset="0"/>
              </a:rPr>
              <a:t>Fig.1. Torpor bout length and body temperature throughout hibernation [2] </a:t>
            </a:r>
            <a:endParaRPr lang="en-US" sz="900" dirty="0">
              <a:solidFill>
                <a:prstClr val="black"/>
              </a:solidFill>
              <a:latin typeface="Times New Roman" pitchFamily="18" charset="0"/>
              <a:cs typeface="Times New Roman" pitchFamily="18" charset="0"/>
            </a:endParaRPr>
          </a:p>
        </p:txBody>
      </p:sp>
      <p:sp>
        <p:nvSpPr>
          <p:cNvPr id="21" name="Rectangle 20"/>
          <p:cNvSpPr/>
          <p:nvPr/>
        </p:nvSpPr>
        <p:spPr>
          <a:xfrm>
            <a:off x="0" y="7737231"/>
            <a:ext cx="4191000" cy="8440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http://scienceblogs.com/lifelines/hibernating%20ground%20squirrel.jpg"/>
          <p:cNvPicPr>
            <a:picLocks noChangeAspect="1" noChangeArrowheads="1"/>
          </p:cNvPicPr>
          <p:nvPr/>
        </p:nvPicPr>
        <p:blipFill>
          <a:blip r:embed="rId5" cstate="print"/>
          <a:srcRect/>
          <a:stretch>
            <a:fillRect/>
          </a:stretch>
        </p:blipFill>
        <p:spPr bwMode="auto">
          <a:xfrm>
            <a:off x="4495800" y="7666892"/>
            <a:ext cx="2057400" cy="12649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265084" y="1218506"/>
            <a:ext cx="3444272" cy="1690586"/>
          </a:xfrm>
          <a:prstGeom prst="rect">
            <a:avLst/>
          </a:prstGeom>
          <a:noFill/>
          <a:ln w="6350">
            <a:solidFill>
              <a:schemeClr val="bg1"/>
            </a:solidFill>
            <a:miter lim="800000"/>
            <a:headEnd/>
            <a:tailEnd/>
          </a:ln>
        </p:spPr>
        <p:txBody>
          <a:bodyPr lIns="28317" tIns="14158" rIns="28317" bIns="14158" anchor="ctr">
            <a:spAutoFit/>
          </a:bodyPr>
          <a:lstStyle/>
          <a:p>
            <a:pPr fontAlgn="base">
              <a:spcBef>
                <a:spcPct val="0"/>
              </a:spcBef>
              <a:spcAft>
                <a:spcPct val="0"/>
              </a:spcAft>
            </a:pPr>
            <a:r>
              <a:rPr lang="en-US" sz="600" b="1" dirty="0" smtClean="0">
                <a:solidFill>
                  <a:srgbClr val="000000"/>
                </a:solidFill>
                <a:ea typeface="MS PGothic" pitchFamily="34" charset="-128"/>
              </a:rPr>
              <a:t>Pioneering work of </a:t>
            </a:r>
            <a:r>
              <a:rPr lang="en-US" sz="600" b="1" dirty="0" err="1" smtClean="0">
                <a:solidFill>
                  <a:srgbClr val="000000"/>
                </a:solidFill>
                <a:ea typeface="MS PGothic" pitchFamily="34" charset="-128"/>
              </a:rPr>
              <a:t>Scholander</a:t>
            </a:r>
            <a:r>
              <a:rPr lang="en-US" sz="600" b="1" dirty="0" smtClean="0">
                <a:solidFill>
                  <a:srgbClr val="000000"/>
                </a:solidFill>
                <a:ea typeface="MS PGothic" pitchFamily="34" charset="-128"/>
              </a:rPr>
              <a:t>, Irving and colleagues (</a:t>
            </a:r>
            <a:r>
              <a:rPr lang="en-US" sz="600" b="1" dirty="0" err="1" smtClean="0">
                <a:solidFill>
                  <a:srgbClr val="000000"/>
                </a:solidFill>
                <a:ea typeface="MS PGothic" pitchFamily="34" charset="-128"/>
              </a:rPr>
              <a:t>Scholander</a:t>
            </a:r>
            <a:r>
              <a:rPr lang="en-US" sz="600" b="1" dirty="0" smtClean="0">
                <a:solidFill>
                  <a:srgbClr val="000000"/>
                </a:solidFill>
                <a:ea typeface="MS PGothic" pitchFamily="34" charset="-128"/>
              </a:rPr>
              <a:t> 1940) led to the development of the fundamental foundations of the physiology of diving which includes the physiological responses to diving. Early experiments in which animals were forcibly submerged underwater found that this invoked several physiological responses including apnea (breathing stops), </a:t>
            </a:r>
            <a:r>
              <a:rPr lang="en-US" sz="600" b="1" dirty="0" err="1" smtClean="0">
                <a:solidFill>
                  <a:srgbClr val="000000"/>
                </a:solidFill>
                <a:ea typeface="MS PGothic" pitchFamily="34" charset="-128"/>
              </a:rPr>
              <a:t>bradycardia</a:t>
            </a:r>
            <a:r>
              <a:rPr lang="en-US" sz="600" b="1" dirty="0" smtClean="0">
                <a:solidFill>
                  <a:srgbClr val="000000"/>
                </a:solidFill>
                <a:ea typeface="MS PGothic" pitchFamily="34" charset="-128"/>
              </a:rPr>
              <a:t> (reduced cardiac output and therefore a reduced heart rate and a reduced volume of blood pumped) and peripheral vasoconstriction. This is associated with </a:t>
            </a:r>
            <a:r>
              <a:rPr lang="en-US" sz="600" b="1" dirty="0" err="1" smtClean="0">
                <a:solidFill>
                  <a:srgbClr val="000000"/>
                </a:solidFill>
                <a:ea typeface="MS PGothic" pitchFamily="34" charset="-128"/>
              </a:rPr>
              <a:t>phyoperfusion</a:t>
            </a:r>
            <a:r>
              <a:rPr lang="en-US" sz="600" b="1" dirty="0" smtClean="0">
                <a:solidFill>
                  <a:srgbClr val="000000"/>
                </a:solidFill>
                <a:ea typeface="MS PGothic" pitchFamily="34" charset="-128"/>
              </a:rPr>
              <a:t> of the peripheral tissues enabling mammals to survive for as long as possible on the oxygen stores within their bodies (</a:t>
            </a:r>
            <a:r>
              <a:rPr lang="en-US" sz="600" b="1" dirty="0" err="1" smtClean="0">
                <a:solidFill>
                  <a:srgbClr val="000000"/>
                </a:solidFill>
                <a:ea typeface="MS PGothic" pitchFamily="34" charset="-128"/>
              </a:rPr>
              <a:t>Mottishaw</a:t>
            </a:r>
            <a:r>
              <a:rPr lang="en-US" sz="600" b="1" dirty="0" smtClean="0">
                <a:solidFill>
                  <a:srgbClr val="000000"/>
                </a:solidFill>
                <a:ea typeface="MS PGothic" pitchFamily="34" charset="-128"/>
              </a:rPr>
              <a:t> </a:t>
            </a:r>
            <a:r>
              <a:rPr lang="en-US" sz="600" b="1" i="1" dirty="0" smtClean="0">
                <a:solidFill>
                  <a:srgbClr val="000000"/>
                </a:solidFill>
                <a:ea typeface="MS PGothic" pitchFamily="34" charset="-128"/>
              </a:rPr>
              <a:t>et al</a:t>
            </a:r>
            <a:r>
              <a:rPr lang="en-US" sz="600" b="1" dirty="0" smtClean="0">
                <a:solidFill>
                  <a:srgbClr val="000000"/>
                </a:solidFill>
                <a:ea typeface="MS PGothic" pitchFamily="34" charset="-128"/>
              </a:rPr>
              <a:t>. 1999).</a:t>
            </a:r>
          </a:p>
          <a:p>
            <a:pPr fontAlgn="base">
              <a:spcBef>
                <a:spcPct val="0"/>
              </a:spcBef>
              <a:spcAft>
                <a:spcPct val="0"/>
              </a:spcAft>
            </a:pPr>
            <a:endParaRPr lang="en-GB" sz="600" b="1" dirty="0" smtClean="0">
              <a:solidFill>
                <a:srgbClr val="000000"/>
              </a:solidFill>
              <a:ea typeface="MS PGothic" pitchFamily="34" charset="-128"/>
            </a:endParaRPr>
          </a:p>
          <a:p>
            <a:pPr fontAlgn="base">
              <a:spcBef>
                <a:spcPct val="0"/>
              </a:spcBef>
              <a:spcAft>
                <a:spcPct val="0"/>
              </a:spcAft>
            </a:pPr>
            <a:r>
              <a:rPr lang="en-US" sz="600" b="1" dirty="0" smtClean="0">
                <a:solidFill>
                  <a:srgbClr val="000000"/>
                </a:solidFill>
                <a:ea typeface="MS PGothic" pitchFamily="34" charset="-128"/>
              </a:rPr>
              <a:t>These responses are known as the “dive reflex” or “classic dive response” and are used to save the limited oxygen for those tissues that are oxygen dependent e.g. tissues in the central nervous system. Experiments usually focus on recording dive heart rate as the response  to diving as it is the easiest of the responses to record.</a:t>
            </a:r>
          </a:p>
          <a:p>
            <a:pPr fontAlgn="base">
              <a:spcBef>
                <a:spcPct val="0"/>
              </a:spcBef>
              <a:spcAft>
                <a:spcPct val="0"/>
              </a:spcAft>
            </a:pPr>
            <a:endParaRPr lang="en-GB" sz="600" b="1" dirty="0" smtClean="0">
              <a:solidFill>
                <a:srgbClr val="000000"/>
              </a:solidFill>
              <a:ea typeface="MS PGothic" pitchFamily="34" charset="-128"/>
            </a:endParaRPr>
          </a:p>
          <a:p>
            <a:pPr fontAlgn="base">
              <a:spcBef>
                <a:spcPct val="0"/>
              </a:spcBef>
              <a:spcAft>
                <a:spcPct val="0"/>
              </a:spcAft>
            </a:pPr>
            <a:r>
              <a:rPr lang="en-US" sz="600" b="1" dirty="0" smtClean="0">
                <a:solidFill>
                  <a:srgbClr val="000000"/>
                </a:solidFill>
                <a:ea typeface="MS PGothic" pitchFamily="34" charset="-128"/>
              </a:rPr>
              <a:t>The Aerobic Dive Limit (ADL) was developed by </a:t>
            </a:r>
            <a:r>
              <a:rPr lang="en-US" sz="600" b="1" dirty="0" err="1" smtClean="0">
                <a:solidFill>
                  <a:srgbClr val="000000"/>
                </a:solidFill>
                <a:ea typeface="MS PGothic" pitchFamily="34" charset="-128"/>
              </a:rPr>
              <a:t>Kooyman</a:t>
            </a:r>
            <a:r>
              <a:rPr lang="en-US" sz="600" b="1" dirty="0" smtClean="0">
                <a:solidFill>
                  <a:srgbClr val="000000"/>
                </a:solidFill>
                <a:ea typeface="MS PGothic" pitchFamily="34" charset="-128"/>
              </a:rPr>
              <a:t> </a:t>
            </a:r>
            <a:r>
              <a:rPr lang="en-US" sz="600" b="1" i="1" dirty="0" smtClean="0">
                <a:solidFill>
                  <a:srgbClr val="000000"/>
                </a:solidFill>
                <a:ea typeface="MS PGothic" pitchFamily="34" charset="-128"/>
              </a:rPr>
              <a:t>et al</a:t>
            </a:r>
            <a:r>
              <a:rPr lang="en-US" sz="600" b="1" dirty="0" smtClean="0">
                <a:solidFill>
                  <a:srgbClr val="000000"/>
                </a:solidFill>
                <a:ea typeface="MS PGothic" pitchFamily="34" charset="-128"/>
              </a:rPr>
              <a:t>. (1980, 1983) and is the maximum amount of time that can be spent diving without a significant increase of lactate concentrations post-dive. This is calculated using the rate of oxygen consumption and the capacity to store oxygen within an animal during dives (</a:t>
            </a:r>
            <a:r>
              <a:rPr lang="en-US" sz="600" b="1" dirty="0" err="1" smtClean="0">
                <a:solidFill>
                  <a:srgbClr val="000000"/>
                </a:solidFill>
                <a:ea typeface="MS PGothic" pitchFamily="34" charset="-128"/>
              </a:rPr>
              <a:t>Kooyman</a:t>
            </a:r>
            <a:r>
              <a:rPr lang="en-US" sz="600" b="1" dirty="0" smtClean="0">
                <a:solidFill>
                  <a:srgbClr val="000000"/>
                </a:solidFill>
                <a:ea typeface="MS PGothic" pitchFamily="34" charset="-128"/>
              </a:rPr>
              <a:t> and </a:t>
            </a:r>
            <a:r>
              <a:rPr lang="en-US" sz="600" b="1" dirty="0" err="1" smtClean="0">
                <a:solidFill>
                  <a:srgbClr val="000000"/>
                </a:solidFill>
                <a:ea typeface="MS PGothic" pitchFamily="34" charset="-128"/>
              </a:rPr>
              <a:t>Ponganis</a:t>
            </a:r>
            <a:r>
              <a:rPr lang="en-US" sz="600" b="1" dirty="0" smtClean="0">
                <a:solidFill>
                  <a:srgbClr val="000000"/>
                </a:solidFill>
                <a:ea typeface="MS PGothic" pitchFamily="34" charset="-128"/>
              </a:rPr>
              <a:t> 1998). </a:t>
            </a:r>
            <a:endParaRPr lang="en-GB" sz="400" dirty="0" smtClean="0">
              <a:solidFill>
                <a:srgbClr val="FFFFFF"/>
              </a:solidFill>
              <a:latin typeface="Calibri" pitchFamily="34" charset="0"/>
              <a:ea typeface="MS PGothic" pitchFamily="34" charset="-128"/>
            </a:endParaRPr>
          </a:p>
        </p:txBody>
      </p:sp>
      <p:sp>
        <p:nvSpPr>
          <p:cNvPr id="2054" name="WordArt 104"/>
          <p:cNvSpPr>
            <a:spLocks noChangeArrowheads="1" noChangeShapeType="1" noTextEdit="1"/>
          </p:cNvSpPr>
          <p:nvPr/>
        </p:nvSpPr>
        <p:spPr bwMode="auto">
          <a:xfrm>
            <a:off x="577270" y="880173"/>
            <a:ext cx="2101382" cy="365779"/>
          </a:xfrm>
          <a:prstGeom prst="rect">
            <a:avLst/>
          </a:prstGeom>
        </p:spPr>
        <p:txBody>
          <a:bodyPr wrap="none" lIns="28317" tIns="14158" rIns="28317" bIns="14158" fromWordArt="1">
            <a:prstTxWarp prst="textPlain">
              <a:avLst>
                <a:gd name="adj" fmla="val 49806"/>
              </a:avLst>
            </a:prstTxWarp>
          </a:bodyPr>
          <a:lstStyle/>
          <a:p>
            <a:pPr fontAlgn="base">
              <a:spcBef>
                <a:spcPct val="0"/>
              </a:spcBef>
              <a:spcAft>
                <a:spcPct val="0"/>
              </a:spcAft>
              <a:defRPr/>
            </a:pPr>
            <a:r>
              <a:rPr lang="en-US" sz="2000" b="1" kern="10" normalizeH="1" dirty="0">
                <a:ln w="31750">
                  <a:solidFill>
                    <a:srgbClr val="FFFFFF"/>
                  </a:solidFill>
                  <a:round/>
                  <a:headEnd/>
                  <a:tailEnd/>
                </a:ln>
                <a:solidFill>
                  <a:srgbClr val="FF3300"/>
                </a:solidFill>
                <a:latin typeface="Calibri"/>
                <a:ea typeface="Calibri"/>
                <a:cs typeface="Calibri"/>
              </a:rPr>
              <a:t>INTRODUCTION</a:t>
            </a:r>
            <a:endParaRPr lang="en-US" sz="1700" b="1" kern="10" normalizeH="1" dirty="0">
              <a:ln w="31750">
                <a:solidFill>
                  <a:srgbClr val="FFFFFF"/>
                </a:solidFill>
                <a:round/>
                <a:headEnd/>
                <a:tailEnd/>
              </a:ln>
              <a:solidFill>
                <a:srgbClr val="FF3300"/>
              </a:solidFill>
              <a:latin typeface="Calibri"/>
              <a:ea typeface="Calibri"/>
              <a:cs typeface="Calibri"/>
            </a:endParaRPr>
          </a:p>
          <a:p>
            <a:pPr fontAlgn="base">
              <a:spcBef>
                <a:spcPct val="0"/>
              </a:spcBef>
              <a:spcAft>
                <a:spcPct val="0"/>
              </a:spcAft>
              <a:defRPr/>
            </a:pPr>
            <a:endParaRPr lang="en-US" sz="1200" b="1" kern="10" normalizeH="1" dirty="0">
              <a:ln w="31750">
                <a:solidFill>
                  <a:srgbClr val="FFFFFF"/>
                </a:solidFill>
                <a:round/>
                <a:headEnd/>
                <a:tailEnd/>
              </a:ln>
              <a:solidFill>
                <a:srgbClr val="FF3300"/>
              </a:solidFill>
              <a:latin typeface="Calibri"/>
              <a:ea typeface="Calibri"/>
              <a:cs typeface="Calibri"/>
            </a:endParaRPr>
          </a:p>
        </p:txBody>
      </p:sp>
      <p:sp>
        <p:nvSpPr>
          <p:cNvPr id="13316" name="WordArt 106"/>
          <p:cNvSpPr>
            <a:spLocks noChangeArrowheads="1" noChangeShapeType="1" noTextEdit="1"/>
          </p:cNvSpPr>
          <p:nvPr/>
        </p:nvSpPr>
        <p:spPr bwMode="auto">
          <a:xfrm>
            <a:off x="1627961" y="222919"/>
            <a:ext cx="3671311" cy="347562"/>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r>
              <a:rPr lang="en-GB" sz="1200" b="1" kern="10" normalizeH="1" dirty="0" smtClean="0">
                <a:ln w="50800">
                  <a:solidFill>
                    <a:srgbClr val="FFFFFF"/>
                  </a:solidFill>
                  <a:round/>
                  <a:headEnd/>
                  <a:tailEnd/>
                </a:ln>
                <a:solidFill>
                  <a:srgbClr val="FF3300"/>
                </a:solidFill>
                <a:latin typeface="Calibri"/>
                <a:ea typeface="MS PGothic" pitchFamily="34" charset="-128"/>
                <a:cs typeface="Calibri"/>
              </a:rPr>
              <a:t>DEEP DIVING MAMMALS</a:t>
            </a:r>
          </a:p>
        </p:txBody>
      </p:sp>
      <p:sp>
        <p:nvSpPr>
          <p:cNvPr id="13317" name="WordArt 107"/>
          <p:cNvSpPr>
            <a:spLocks noChangeArrowheads="1" noChangeShapeType="1" noTextEdit="1"/>
          </p:cNvSpPr>
          <p:nvPr/>
        </p:nvSpPr>
        <p:spPr bwMode="auto">
          <a:xfrm>
            <a:off x="3457508" y="867228"/>
            <a:ext cx="2967287" cy="197990"/>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r>
              <a:rPr lang="en-GB" sz="2200" b="1" kern="10" normalizeH="1" dirty="0" smtClean="0">
                <a:ln w="31750">
                  <a:solidFill>
                    <a:srgbClr val="FFFFFF"/>
                  </a:solidFill>
                  <a:round/>
                  <a:headEnd/>
                  <a:tailEnd/>
                </a:ln>
                <a:solidFill>
                  <a:srgbClr val="FF3300"/>
                </a:solidFill>
                <a:latin typeface="Calibri"/>
                <a:ea typeface="MS PGothic" pitchFamily="34" charset="-128"/>
                <a:cs typeface="Calibri"/>
              </a:rPr>
              <a:t>CLASSIC DIVE RESPONSE</a:t>
            </a:r>
          </a:p>
        </p:txBody>
      </p:sp>
      <p:sp>
        <p:nvSpPr>
          <p:cNvPr id="13318" name="WordArt 108"/>
          <p:cNvSpPr>
            <a:spLocks noChangeArrowheads="1" noChangeShapeType="1" noTextEdit="1"/>
          </p:cNvSpPr>
          <p:nvPr/>
        </p:nvSpPr>
        <p:spPr bwMode="auto">
          <a:xfrm>
            <a:off x="4014414" y="4826080"/>
            <a:ext cx="2063712" cy="208537"/>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r>
              <a:rPr lang="en-GB" sz="1200" b="1" kern="10" normalizeH="1" dirty="0" smtClean="0">
                <a:ln w="31750">
                  <a:solidFill>
                    <a:srgbClr val="FFFFFF"/>
                  </a:solidFill>
                  <a:round/>
                  <a:headEnd/>
                  <a:tailEnd/>
                </a:ln>
                <a:solidFill>
                  <a:srgbClr val="FF3300"/>
                </a:solidFill>
                <a:latin typeface="Calibri"/>
                <a:ea typeface="MS PGothic" pitchFamily="34" charset="-128"/>
                <a:cs typeface="Calibri"/>
              </a:rPr>
              <a:t>METHODOLOGIES</a:t>
            </a:r>
          </a:p>
        </p:txBody>
      </p:sp>
      <p:sp>
        <p:nvSpPr>
          <p:cNvPr id="13319" name="WordArt 109"/>
          <p:cNvSpPr>
            <a:spLocks noChangeArrowheads="1" noChangeShapeType="1" noTextEdit="1"/>
          </p:cNvSpPr>
          <p:nvPr/>
        </p:nvSpPr>
        <p:spPr bwMode="auto">
          <a:xfrm>
            <a:off x="4208366" y="3150591"/>
            <a:ext cx="1524113" cy="195594"/>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r>
              <a:rPr lang="en-GB" sz="1200" b="1" kern="10" normalizeH="1" dirty="0" smtClean="0">
                <a:ln w="31750">
                  <a:solidFill>
                    <a:srgbClr val="FFFFFF"/>
                  </a:solidFill>
                  <a:round/>
                  <a:headEnd/>
                  <a:tailEnd/>
                </a:ln>
                <a:solidFill>
                  <a:srgbClr val="FF3300"/>
                </a:solidFill>
                <a:latin typeface="Calibri"/>
                <a:ea typeface="MS PGothic" pitchFamily="34" charset="-128"/>
                <a:cs typeface="Calibri"/>
              </a:rPr>
              <a:t>PHYSIOLOGY</a:t>
            </a:r>
          </a:p>
        </p:txBody>
      </p:sp>
      <p:sp>
        <p:nvSpPr>
          <p:cNvPr id="13320" name="WordArt 110"/>
          <p:cNvSpPr>
            <a:spLocks noChangeArrowheads="1" noChangeShapeType="1" noTextEdit="1"/>
          </p:cNvSpPr>
          <p:nvPr/>
        </p:nvSpPr>
        <p:spPr bwMode="auto">
          <a:xfrm>
            <a:off x="949390" y="4916686"/>
            <a:ext cx="1612689" cy="195594"/>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r>
              <a:rPr lang="en-GB" sz="1700" b="1" kern="10" normalizeH="1" dirty="0" smtClean="0">
                <a:ln w="31750">
                  <a:solidFill>
                    <a:srgbClr val="FFFFFF"/>
                  </a:solidFill>
                  <a:round/>
                  <a:headEnd/>
                  <a:tailEnd/>
                </a:ln>
                <a:solidFill>
                  <a:srgbClr val="FF3300"/>
                </a:solidFill>
                <a:latin typeface="Calibri"/>
                <a:ea typeface="MS PGothic" pitchFamily="34" charset="-128"/>
                <a:cs typeface="Calibri"/>
              </a:rPr>
              <a:t>CASE STUDY</a:t>
            </a:r>
          </a:p>
        </p:txBody>
      </p:sp>
      <p:sp>
        <p:nvSpPr>
          <p:cNvPr id="13321" name="WordArt 111"/>
          <p:cNvSpPr>
            <a:spLocks noChangeArrowheads="1" noChangeShapeType="1" noTextEdit="1"/>
          </p:cNvSpPr>
          <p:nvPr/>
        </p:nvSpPr>
        <p:spPr bwMode="auto">
          <a:xfrm>
            <a:off x="4283196" y="7290176"/>
            <a:ext cx="1385650" cy="130396"/>
          </a:xfrm>
          <a:prstGeom prst="rect">
            <a:avLst/>
          </a:prstGeom>
        </p:spPr>
        <p:txBody>
          <a:bodyPr wrap="none" lIns="28317" tIns="14158" rIns="28317" bIns="14158" fromWordArt="1">
            <a:prstTxWarp prst="textPlain">
              <a:avLst>
                <a:gd name="adj" fmla="val 50000"/>
              </a:avLst>
            </a:prstTxWarp>
          </a:bodyPr>
          <a:lstStyle/>
          <a:p>
            <a:pPr algn="ctr" fontAlgn="base">
              <a:spcBef>
                <a:spcPct val="0"/>
              </a:spcBef>
              <a:spcAft>
                <a:spcPct val="0"/>
              </a:spcAft>
            </a:pPr>
            <a:endParaRPr lang="en-GB" sz="1200" b="1" kern="10" normalizeH="1" dirty="0" smtClean="0">
              <a:ln w="31750">
                <a:solidFill>
                  <a:srgbClr val="FFFFFF"/>
                </a:solidFill>
                <a:round/>
                <a:headEnd/>
                <a:tailEnd/>
              </a:ln>
              <a:solidFill>
                <a:srgbClr val="FF3300"/>
              </a:solidFill>
              <a:latin typeface="Calibri"/>
              <a:ea typeface="MS PGothic" pitchFamily="34" charset="-128"/>
              <a:cs typeface="Calibri"/>
            </a:endParaRPr>
          </a:p>
        </p:txBody>
      </p:sp>
      <p:sp>
        <p:nvSpPr>
          <p:cNvPr id="13322" name="Text Box 155"/>
          <p:cNvSpPr txBox="1">
            <a:spLocks noChangeArrowheads="1"/>
          </p:cNvSpPr>
          <p:nvPr/>
        </p:nvSpPr>
        <p:spPr bwMode="auto">
          <a:xfrm>
            <a:off x="202095" y="7784913"/>
            <a:ext cx="3494159" cy="1136588"/>
          </a:xfrm>
          <a:prstGeom prst="rect">
            <a:avLst/>
          </a:prstGeom>
          <a:noFill/>
          <a:ln w="6350">
            <a:solidFill>
              <a:schemeClr val="bg1"/>
            </a:solidFill>
            <a:miter lim="800000"/>
            <a:headEnd/>
            <a:tailEnd/>
          </a:ln>
        </p:spPr>
        <p:txBody>
          <a:bodyPr lIns="28317" tIns="14158" rIns="28317" bIns="14158">
            <a:spAutoFit/>
          </a:bodyPr>
          <a:lstStyle/>
          <a:p>
            <a:pPr fontAlgn="base">
              <a:spcBef>
                <a:spcPct val="0"/>
              </a:spcBef>
              <a:spcAft>
                <a:spcPct val="0"/>
              </a:spcAft>
            </a:pPr>
            <a:r>
              <a:rPr lang="en-GB" sz="300" dirty="0" smtClean="0">
                <a:solidFill>
                  <a:srgbClr val="000000"/>
                </a:solidFill>
                <a:ea typeface="MS PGothic" pitchFamily="34" charset="-128"/>
              </a:rPr>
              <a:t>References:</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Cantu-Medellin</a:t>
            </a:r>
            <a:r>
              <a:rPr lang="en-US" sz="300" dirty="0" smtClean="0">
                <a:solidFill>
                  <a:srgbClr val="000000"/>
                </a:solidFill>
                <a:ea typeface="MS PGothic" pitchFamily="34" charset="-128"/>
              </a:rPr>
              <a:t>, N., Byrd, B., </a:t>
            </a:r>
            <a:r>
              <a:rPr lang="en-US" sz="300" dirty="0" err="1" smtClean="0">
                <a:solidFill>
                  <a:srgbClr val="000000"/>
                </a:solidFill>
                <a:ea typeface="MS PGothic" pitchFamily="34" charset="-128"/>
              </a:rPr>
              <a:t>Hohn</a:t>
            </a:r>
            <a:r>
              <a:rPr lang="en-US" sz="300" dirty="0" smtClean="0">
                <a:solidFill>
                  <a:srgbClr val="000000"/>
                </a:solidFill>
                <a:ea typeface="MS PGothic" pitchFamily="34" charset="-128"/>
              </a:rPr>
              <a:t>, A., </a:t>
            </a:r>
            <a:r>
              <a:rPr lang="en-US" sz="300" dirty="0" err="1" smtClean="0">
                <a:solidFill>
                  <a:srgbClr val="000000"/>
                </a:solidFill>
                <a:ea typeface="MS PGothic" pitchFamily="34" charset="-128"/>
              </a:rPr>
              <a:t>Vázquez</a:t>
            </a:r>
            <a:r>
              <a:rPr lang="en-US" sz="300" dirty="0" smtClean="0">
                <a:solidFill>
                  <a:srgbClr val="000000"/>
                </a:solidFill>
                <a:ea typeface="MS PGothic" pitchFamily="34" charset="-128"/>
              </a:rPr>
              <a:t>-Medina, J. P., </a:t>
            </a:r>
            <a:r>
              <a:rPr lang="en-US" sz="300" dirty="0" err="1" smtClean="0">
                <a:solidFill>
                  <a:srgbClr val="000000"/>
                </a:solidFill>
                <a:ea typeface="MS PGothic" pitchFamily="34" charset="-128"/>
              </a:rPr>
              <a:t>Zenteno-Savín</a:t>
            </a:r>
            <a:r>
              <a:rPr lang="en-US" sz="300" dirty="0" smtClean="0">
                <a:solidFill>
                  <a:srgbClr val="000000"/>
                </a:solidFill>
                <a:ea typeface="MS PGothic" pitchFamily="34" charset="-128"/>
              </a:rPr>
              <a:t>, T. 2011. Differential antioxidant protection in tissues from marine mammals with distinct diving capacities. Shallow/short vs. deep/long divers. Comparative Biochemistry and Physiology - Part A: Molecular &amp; Integrative Physiology. 158(4):438-443.</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Costa, D.P. 1993. The secret life of marine mammals. Novel tools for studying their behaviour at sea. Oceanography. 6(3): 120-128. </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Fish, F. E. and </a:t>
            </a:r>
            <a:r>
              <a:rPr lang="en-GB" sz="300" dirty="0" err="1" smtClean="0">
                <a:solidFill>
                  <a:srgbClr val="000000"/>
                </a:solidFill>
                <a:ea typeface="MS PGothic" pitchFamily="34" charset="-128"/>
              </a:rPr>
              <a:t>Hui</a:t>
            </a:r>
            <a:r>
              <a:rPr lang="en-GB" sz="300" dirty="0" smtClean="0">
                <a:solidFill>
                  <a:srgbClr val="000000"/>
                </a:solidFill>
                <a:ea typeface="MS PGothic" pitchFamily="34" charset="-128"/>
              </a:rPr>
              <a:t>, C. A. 1991. Dolphin swimming – a review. Mammal review. 21(4):181-195. </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Hedrick, M. S. and  Duffield, D. 1991. Haematological and rheological characteristics of blood in seven marine mammal species: physiological implications for diving behaviour. Journal of zoology. 225(2):273-283.</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Johnson, M. P. and Tyack, P. L. 2003. A digital acoustic recording tag for measuring the response of wild marine mammals to sound. Journal of Oceanographic engineering. 28(1):3-12.</a:t>
            </a:r>
          </a:p>
          <a:p>
            <a:pPr fontAlgn="base">
              <a:spcBef>
                <a:spcPct val="0"/>
              </a:spcBef>
              <a:spcAft>
                <a:spcPct val="0"/>
              </a:spcAft>
              <a:buFont typeface="Arial" pitchFamily="34" charset="0"/>
              <a:buChar char="•"/>
            </a:pPr>
            <a:r>
              <a:rPr lang="en-GB" sz="300" dirty="0" err="1" smtClean="0">
                <a:solidFill>
                  <a:srgbClr val="000000"/>
                </a:solidFill>
                <a:ea typeface="MS PGothic" pitchFamily="34" charset="-128"/>
              </a:rPr>
              <a:t>Kooyman</a:t>
            </a:r>
            <a:r>
              <a:rPr lang="en-GB" sz="300" dirty="0" smtClean="0">
                <a:solidFill>
                  <a:srgbClr val="000000"/>
                </a:solidFill>
                <a:ea typeface="MS PGothic" pitchFamily="34" charset="-128"/>
              </a:rPr>
              <a:t>, G. 1981. Weddell Seal: Consummate Diver. Cambridge: Cambridge University Press. 135pp.</a:t>
            </a:r>
          </a:p>
          <a:p>
            <a:pPr fontAlgn="base">
              <a:spcBef>
                <a:spcPct val="0"/>
              </a:spcBef>
              <a:spcAft>
                <a:spcPct val="0"/>
              </a:spcAft>
              <a:buFont typeface="Arial" pitchFamily="34" charset="0"/>
              <a:buChar char="•"/>
            </a:pPr>
            <a:r>
              <a:rPr lang="en-US" sz="300" dirty="0" err="1" smtClean="0">
                <a:solidFill>
                  <a:srgbClr val="000000"/>
                </a:solidFill>
                <a:ea typeface="MS PGothic" pitchFamily="34" charset="-128"/>
              </a:rPr>
              <a:t>Kooyman</a:t>
            </a:r>
            <a:r>
              <a:rPr lang="en-US" sz="300" dirty="0" smtClean="0">
                <a:solidFill>
                  <a:srgbClr val="000000"/>
                </a:solidFill>
                <a:ea typeface="MS PGothic" pitchFamily="34" charset="-128"/>
              </a:rPr>
              <a:t>, G. L. and </a:t>
            </a:r>
            <a:r>
              <a:rPr lang="en-US" sz="300" dirty="0" err="1" smtClean="0">
                <a:solidFill>
                  <a:srgbClr val="000000"/>
                </a:solidFill>
                <a:ea typeface="MS PGothic" pitchFamily="34" charset="-128"/>
              </a:rPr>
              <a:t>Ponganis</a:t>
            </a:r>
            <a:r>
              <a:rPr lang="en-US" sz="300" dirty="0" smtClean="0">
                <a:solidFill>
                  <a:srgbClr val="000000"/>
                </a:solidFill>
                <a:ea typeface="MS PGothic" pitchFamily="34" charset="-128"/>
              </a:rPr>
              <a:t>, P. J. 1998. The physiological basis of diving to depth. Birds and mammals. Annual Review of Physiology. 60: 19-32.</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US" sz="300" dirty="0" err="1" smtClean="0">
                <a:solidFill>
                  <a:srgbClr val="000000"/>
                </a:solidFill>
                <a:ea typeface="MS PGothic" pitchFamily="34" charset="-128"/>
              </a:rPr>
              <a:t>Kooyman</a:t>
            </a:r>
            <a:r>
              <a:rPr lang="en-US" sz="300" dirty="0" smtClean="0">
                <a:solidFill>
                  <a:srgbClr val="000000"/>
                </a:solidFill>
                <a:ea typeface="MS PGothic" pitchFamily="34" charset="-128"/>
              </a:rPr>
              <a:t>, G. L., </a:t>
            </a:r>
            <a:r>
              <a:rPr lang="en-US" sz="300" dirty="0" err="1" smtClean="0">
                <a:solidFill>
                  <a:srgbClr val="000000"/>
                </a:solidFill>
                <a:ea typeface="MS PGothic" pitchFamily="34" charset="-128"/>
              </a:rPr>
              <a:t>Wahrenbrock</a:t>
            </a:r>
            <a:r>
              <a:rPr lang="en-US" sz="300" dirty="0" smtClean="0">
                <a:solidFill>
                  <a:srgbClr val="000000"/>
                </a:solidFill>
                <a:ea typeface="MS PGothic" pitchFamily="34" charset="-128"/>
              </a:rPr>
              <a:t>, E. A., </a:t>
            </a:r>
            <a:r>
              <a:rPr lang="en-US" sz="300" dirty="0" err="1" smtClean="0">
                <a:solidFill>
                  <a:srgbClr val="000000"/>
                </a:solidFill>
                <a:ea typeface="MS PGothic" pitchFamily="34" charset="-128"/>
              </a:rPr>
              <a:t>Castellini</a:t>
            </a:r>
            <a:r>
              <a:rPr lang="en-US" sz="300" dirty="0" smtClean="0">
                <a:solidFill>
                  <a:srgbClr val="000000"/>
                </a:solidFill>
                <a:ea typeface="MS PGothic" pitchFamily="34" charset="-128"/>
              </a:rPr>
              <a:t>, M. A. 1980. Aerobic and </a:t>
            </a:r>
            <a:r>
              <a:rPr lang="en-US" sz="300" dirty="0" err="1" smtClean="0">
                <a:solidFill>
                  <a:srgbClr val="000000"/>
                </a:solidFill>
                <a:ea typeface="MS PGothic" pitchFamily="34" charset="-128"/>
              </a:rPr>
              <a:t>anaeirobic</a:t>
            </a:r>
            <a:r>
              <a:rPr lang="en-US" sz="300" dirty="0" smtClean="0">
                <a:solidFill>
                  <a:srgbClr val="000000"/>
                </a:solidFill>
                <a:ea typeface="MS PGothic" pitchFamily="34" charset="-128"/>
              </a:rPr>
              <a:t> metabolism during voluntary diving in Weddell seals – evidence of preferred pathways from blood-chemistry and behavior. Journal of comparative physiology. 138: 335-346.</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US" sz="300" dirty="0" err="1" smtClean="0">
                <a:solidFill>
                  <a:srgbClr val="000000"/>
                </a:solidFill>
                <a:ea typeface="MS PGothic" pitchFamily="34" charset="-128"/>
              </a:rPr>
              <a:t>Kooyman</a:t>
            </a:r>
            <a:r>
              <a:rPr lang="en-US" sz="300" dirty="0" smtClean="0">
                <a:solidFill>
                  <a:srgbClr val="000000"/>
                </a:solidFill>
                <a:ea typeface="MS PGothic" pitchFamily="34" charset="-128"/>
              </a:rPr>
              <a:t> G. L., </a:t>
            </a:r>
            <a:r>
              <a:rPr lang="en-US" sz="300" dirty="0" err="1" smtClean="0">
                <a:solidFill>
                  <a:srgbClr val="000000"/>
                </a:solidFill>
                <a:ea typeface="MS PGothic" pitchFamily="34" charset="-128"/>
              </a:rPr>
              <a:t>Castellini</a:t>
            </a:r>
            <a:r>
              <a:rPr lang="en-US" sz="300" dirty="0" smtClean="0">
                <a:solidFill>
                  <a:srgbClr val="000000"/>
                </a:solidFill>
                <a:ea typeface="MS PGothic" pitchFamily="34" charset="-128"/>
              </a:rPr>
              <a:t> M. A., Davis R. W. 1983. Aerobic dive limits of immature Weddell seals. Journal of comparative physiology. 151: 171-174.</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GB" sz="300" dirty="0" err="1" smtClean="0">
                <a:solidFill>
                  <a:srgbClr val="000000"/>
                </a:solidFill>
                <a:ea typeface="MS PGothic" pitchFamily="34" charset="-128"/>
              </a:rPr>
              <a:t>Liwanag</a:t>
            </a:r>
            <a:r>
              <a:rPr lang="en-GB" sz="300" dirty="0" smtClean="0">
                <a:solidFill>
                  <a:srgbClr val="000000"/>
                </a:solidFill>
                <a:ea typeface="MS PGothic" pitchFamily="34" charset="-128"/>
              </a:rPr>
              <a:t>, H. E. M., Williams, T. M., Costa, D. P., </a:t>
            </a:r>
            <a:r>
              <a:rPr lang="en-GB" sz="300" dirty="0" err="1" smtClean="0">
                <a:solidFill>
                  <a:srgbClr val="000000"/>
                </a:solidFill>
                <a:ea typeface="MS PGothic" pitchFamily="34" charset="-128"/>
              </a:rPr>
              <a:t>Kanatous</a:t>
            </a:r>
            <a:r>
              <a:rPr lang="en-GB" sz="300" dirty="0" smtClean="0">
                <a:solidFill>
                  <a:srgbClr val="000000"/>
                </a:solidFill>
                <a:ea typeface="MS PGothic" pitchFamily="34" charset="-128"/>
              </a:rPr>
              <a:t>, S .B., Davis, R. B., Boyd, I. L. 2009. The effects of water temperature on the energetic costs of juvenile and adult California sea lions (</a:t>
            </a:r>
            <a:r>
              <a:rPr lang="en-GB" sz="300" i="1" dirty="0" err="1" smtClean="0">
                <a:solidFill>
                  <a:srgbClr val="000000"/>
                </a:solidFill>
                <a:ea typeface="MS PGothic" pitchFamily="34" charset="-128"/>
              </a:rPr>
              <a:t>Zalophus</a:t>
            </a:r>
            <a:r>
              <a:rPr lang="en-GB" sz="300" i="1" dirty="0" smtClean="0">
                <a:solidFill>
                  <a:srgbClr val="000000"/>
                </a:solidFill>
                <a:ea typeface="MS PGothic" pitchFamily="34" charset="-128"/>
              </a:rPr>
              <a:t> </a:t>
            </a:r>
            <a:r>
              <a:rPr lang="en-GB" sz="300" i="1" dirty="0" err="1" smtClean="0">
                <a:solidFill>
                  <a:srgbClr val="000000"/>
                </a:solidFill>
                <a:ea typeface="MS PGothic" pitchFamily="34" charset="-128"/>
              </a:rPr>
              <a:t>californianus</a:t>
            </a:r>
            <a:r>
              <a:rPr lang="en-GB" sz="300" dirty="0" smtClean="0">
                <a:solidFill>
                  <a:srgbClr val="000000"/>
                </a:solidFill>
                <a:ea typeface="MS PGothic" pitchFamily="34" charset="-128"/>
              </a:rPr>
              <a:t>): the importance of skeletal muscle </a:t>
            </a:r>
            <a:r>
              <a:rPr lang="en-GB" sz="300" dirty="0" err="1" smtClean="0">
                <a:solidFill>
                  <a:srgbClr val="000000"/>
                </a:solidFill>
                <a:ea typeface="MS PGothic" pitchFamily="34" charset="-128"/>
              </a:rPr>
              <a:t>thermogenesis</a:t>
            </a:r>
            <a:r>
              <a:rPr lang="en-GB" sz="300" dirty="0" smtClean="0">
                <a:solidFill>
                  <a:srgbClr val="000000"/>
                </a:solidFill>
                <a:ea typeface="MS PGothic" pitchFamily="34" charset="-128"/>
              </a:rPr>
              <a:t> for thermal balance. Journal of experimental biology. 212:3977-3984.</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Moore, M. J., </a:t>
            </a:r>
            <a:r>
              <a:rPr lang="en-GB" sz="300" dirty="0" err="1" smtClean="0">
                <a:solidFill>
                  <a:srgbClr val="000000"/>
                </a:solidFill>
                <a:ea typeface="MS PGothic" pitchFamily="34" charset="-128"/>
              </a:rPr>
              <a:t>Hammar</a:t>
            </a:r>
            <a:r>
              <a:rPr lang="en-GB" sz="300" dirty="0" smtClean="0">
                <a:solidFill>
                  <a:srgbClr val="000000"/>
                </a:solidFill>
                <a:ea typeface="MS PGothic" pitchFamily="34" charset="-128"/>
              </a:rPr>
              <a:t>, T., </a:t>
            </a:r>
            <a:r>
              <a:rPr lang="en-GB" sz="300" dirty="0" err="1" smtClean="0">
                <a:solidFill>
                  <a:srgbClr val="000000"/>
                </a:solidFill>
                <a:ea typeface="MS PGothic" pitchFamily="34" charset="-128"/>
              </a:rPr>
              <a:t>Arruda</a:t>
            </a:r>
            <a:r>
              <a:rPr lang="en-GB" sz="300" dirty="0" smtClean="0">
                <a:solidFill>
                  <a:srgbClr val="000000"/>
                </a:solidFill>
                <a:ea typeface="MS PGothic" pitchFamily="34" charset="-128"/>
              </a:rPr>
              <a:t>, J., Cramer, S., Dennison, S., </a:t>
            </a:r>
            <a:r>
              <a:rPr lang="en-GB" sz="300" dirty="0" err="1" smtClean="0">
                <a:solidFill>
                  <a:srgbClr val="000000"/>
                </a:solidFill>
                <a:ea typeface="MS PGothic" pitchFamily="34" charset="-128"/>
              </a:rPr>
              <a:t>Montie</a:t>
            </a:r>
            <a:r>
              <a:rPr lang="en-GB" sz="300" dirty="0" smtClean="0">
                <a:solidFill>
                  <a:srgbClr val="000000"/>
                </a:solidFill>
                <a:ea typeface="MS PGothic" pitchFamily="34" charset="-128"/>
              </a:rPr>
              <a:t>, E., </a:t>
            </a:r>
            <a:r>
              <a:rPr lang="en-GB" sz="300" dirty="0" err="1" smtClean="0">
                <a:solidFill>
                  <a:srgbClr val="000000"/>
                </a:solidFill>
                <a:ea typeface="MS PGothic" pitchFamily="34" charset="-128"/>
              </a:rPr>
              <a:t>Fahlman</a:t>
            </a:r>
            <a:r>
              <a:rPr lang="en-GB" sz="300" dirty="0" smtClean="0">
                <a:solidFill>
                  <a:srgbClr val="000000"/>
                </a:solidFill>
                <a:ea typeface="MS PGothic" pitchFamily="34" charset="-128"/>
              </a:rPr>
              <a:t>, A. 2011. Hyperbaric computed </a:t>
            </a:r>
            <a:r>
              <a:rPr lang="en-GB" sz="300" dirty="0" err="1" smtClean="0">
                <a:solidFill>
                  <a:srgbClr val="000000"/>
                </a:solidFill>
                <a:ea typeface="MS PGothic" pitchFamily="34" charset="-128"/>
              </a:rPr>
              <a:t>tomographic</a:t>
            </a:r>
            <a:r>
              <a:rPr lang="en-GB" sz="300" dirty="0" smtClean="0">
                <a:solidFill>
                  <a:srgbClr val="000000"/>
                </a:solidFill>
                <a:ea typeface="MS PGothic" pitchFamily="34" charset="-128"/>
              </a:rPr>
              <a:t> measurement of lung compression in seals and </a:t>
            </a:r>
            <a:r>
              <a:rPr lang="en-GB" sz="300" dirty="0" err="1" smtClean="0">
                <a:solidFill>
                  <a:srgbClr val="000000"/>
                </a:solidFill>
                <a:ea typeface="MS PGothic" pitchFamily="34" charset="-128"/>
              </a:rPr>
              <a:t>dolphins.Journal</a:t>
            </a:r>
            <a:r>
              <a:rPr lang="en-GB" sz="300" dirty="0" smtClean="0">
                <a:solidFill>
                  <a:srgbClr val="000000"/>
                </a:solidFill>
                <a:ea typeface="MS PGothic" pitchFamily="34" charset="-128"/>
              </a:rPr>
              <a:t> of experimental biology. 214:2390-2397.</a:t>
            </a:r>
          </a:p>
          <a:p>
            <a:pPr fontAlgn="base">
              <a:spcBef>
                <a:spcPct val="0"/>
              </a:spcBef>
              <a:spcAft>
                <a:spcPct val="0"/>
              </a:spcAft>
              <a:buFont typeface="Arial" pitchFamily="34" charset="0"/>
              <a:buChar char="•"/>
            </a:pPr>
            <a:r>
              <a:rPr lang="en-GB" sz="300" dirty="0" err="1" smtClean="0">
                <a:solidFill>
                  <a:srgbClr val="000000"/>
                </a:solidFill>
                <a:ea typeface="MS PGothic" pitchFamily="34" charset="-128"/>
              </a:rPr>
              <a:t>Mottishaw</a:t>
            </a:r>
            <a:r>
              <a:rPr lang="en-GB" sz="300" dirty="0" smtClean="0">
                <a:solidFill>
                  <a:srgbClr val="000000"/>
                </a:solidFill>
                <a:ea typeface="MS PGothic" pitchFamily="34" charset="-128"/>
              </a:rPr>
              <a:t>, P. D., Thornton, S. J., </a:t>
            </a:r>
            <a:r>
              <a:rPr lang="en-GB" sz="300" dirty="0" err="1" smtClean="0">
                <a:solidFill>
                  <a:srgbClr val="000000"/>
                </a:solidFill>
                <a:ea typeface="MS PGothic" pitchFamily="34" charset="-128"/>
              </a:rPr>
              <a:t>Hochachka</a:t>
            </a:r>
            <a:r>
              <a:rPr lang="en-GB" sz="300" dirty="0" smtClean="0">
                <a:solidFill>
                  <a:srgbClr val="000000"/>
                </a:solidFill>
                <a:ea typeface="MS PGothic" pitchFamily="34" charset="-128"/>
              </a:rPr>
              <a:t>, P. W. 1999. The Diving Response Mechanism and its Surprising Evolutionary Path in Seals and Sea Lions. American Zoologist. 39:434-450.</a:t>
            </a: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Science Daily. 2007. Why Diving Marine Mammals Resist Brain Damage From Low Oxygen. [online] Available at: </a:t>
            </a:r>
            <a:r>
              <a:rPr lang="en-GB" sz="300" u="sng" dirty="0" smtClean="0">
                <a:solidFill>
                  <a:srgbClr val="000000"/>
                </a:solidFill>
                <a:ea typeface="MS PGothic" pitchFamily="34" charset="-128"/>
                <a:hlinkClick r:id="rId3"/>
              </a:rPr>
              <a:t>http://www.sciencedaily.com/releases/2007/12/071218192033.htm</a:t>
            </a:r>
            <a:r>
              <a:rPr lang="en-GB" sz="300" dirty="0" smtClean="0">
                <a:solidFill>
                  <a:srgbClr val="000000"/>
                </a:solidFill>
                <a:ea typeface="MS PGothic" pitchFamily="34" charset="-128"/>
              </a:rPr>
              <a:t> [ Accessed 05/12/11].</a:t>
            </a:r>
          </a:p>
          <a:p>
            <a:pPr fontAlgn="base">
              <a:spcBef>
                <a:spcPct val="0"/>
              </a:spcBef>
              <a:spcAft>
                <a:spcPct val="0"/>
              </a:spcAft>
              <a:buFont typeface="Arial" pitchFamily="34" charset="0"/>
              <a:buChar char="•"/>
            </a:pPr>
            <a:r>
              <a:rPr lang="en-US" sz="300" dirty="0" err="1" smtClean="0">
                <a:solidFill>
                  <a:srgbClr val="000000"/>
                </a:solidFill>
                <a:ea typeface="MS PGothic" pitchFamily="34" charset="-128"/>
              </a:rPr>
              <a:t>Scholander</a:t>
            </a:r>
            <a:r>
              <a:rPr lang="en-US" sz="300" dirty="0" smtClean="0">
                <a:solidFill>
                  <a:srgbClr val="000000"/>
                </a:solidFill>
                <a:ea typeface="MS PGothic" pitchFamily="34" charset="-128"/>
              </a:rPr>
              <a:t>, P. F. 1940. Experimental investigations on the respiratory function in diving mammals and birds. </a:t>
            </a:r>
            <a:r>
              <a:rPr lang="en-US" sz="300" dirty="0" err="1" smtClean="0">
                <a:solidFill>
                  <a:srgbClr val="000000"/>
                </a:solidFill>
                <a:ea typeface="MS PGothic" pitchFamily="34" charset="-128"/>
              </a:rPr>
              <a:t>Hvalradets</a:t>
            </a:r>
            <a:r>
              <a:rPr lang="en-US" sz="300" dirty="0" smtClean="0">
                <a:solidFill>
                  <a:srgbClr val="000000"/>
                </a:solidFill>
                <a:ea typeface="MS PGothic" pitchFamily="34" charset="-128"/>
              </a:rPr>
              <a:t> </a:t>
            </a:r>
            <a:r>
              <a:rPr lang="en-US" sz="300" dirty="0" err="1" smtClean="0">
                <a:solidFill>
                  <a:srgbClr val="000000"/>
                </a:solidFill>
                <a:ea typeface="MS PGothic" pitchFamily="34" charset="-128"/>
              </a:rPr>
              <a:t>Skrifter</a:t>
            </a:r>
            <a:r>
              <a:rPr lang="en-US" sz="300" dirty="0" smtClean="0">
                <a:solidFill>
                  <a:srgbClr val="000000"/>
                </a:solidFill>
                <a:ea typeface="MS PGothic" pitchFamily="34" charset="-128"/>
              </a:rPr>
              <a:t>. 22: 1-131.</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US" sz="300" dirty="0" err="1" smtClean="0">
                <a:solidFill>
                  <a:srgbClr val="000000"/>
                </a:solidFill>
                <a:ea typeface="MS PGothic" pitchFamily="34" charset="-128"/>
              </a:rPr>
              <a:t>Sparling</a:t>
            </a:r>
            <a:r>
              <a:rPr lang="en-US" sz="300" dirty="0" smtClean="0">
                <a:solidFill>
                  <a:srgbClr val="000000"/>
                </a:solidFill>
                <a:ea typeface="MS PGothic" pitchFamily="34" charset="-128"/>
              </a:rPr>
              <a:t>, C. E. and </a:t>
            </a:r>
            <a:r>
              <a:rPr lang="en-US" sz="300" dirty="0" err="1" smtClean="0">
                <a:solidFill>
                  <a:srgbClr val="000000"/>
                </a:solidFill>
                <a:ea typeface="MS PGothic" pitchFamily="34" charset="-128"/>
              </a:rPr>
              <a:t>Fedak</a:t>
            </a:r>
            <a:r>
              <a:rPr lang="en-US" sz="300" dirty="0" smtClean="0">
                <a:solidFill>
                  <a:srgbClr val="000000"/>
                </a:solidFill>
                <a:ea typeface="MS PGothic" pitchFamily="34" charset="-128"/>
              </a:rPr>
              <a:t>, M. A. 2004. Metabolic rates of captive grey seals during voluntary diving. The Journal of Experimental Biology. 207:1615-1624.</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GB" sz="300" dirty="0" smtClean="0">
                <a:solidFill>
                  <a:srgbClr val="000000"/>
                </a:solidFill>
                <a:ea typeface="MS PGothic" pitchFamily="34" charset="-128"/>
              </a:rPr>
              <a:t>Thomson, D. and </a:t>
            </a:r>
            <a:r>
              <a:rPr lang="en-GB" sz="300" dirty="0" err="1" smtClean="0">
                <a:solidFill>
                  <a:srgbClr val="000000"/>
                </a:solidFill>
                <a:ea typeface="MS PGothic" pitchFamily="34" charset="-128"/>
              </a:rPr>
              <a:t>Fedak</a:t>
            </a:r>
            <a:r>
              <a:rPr lang="en-GB" sz="300" dirty="0" smtClean="0">
                <a:solidFill>
                  <a:srgbClr val="000000"/>
                </a:solidFill>
                <a:ea typeface="MS PGothic" pitchFamily="34" charset="-128"/>
              </a:rPr>
              <a:t>, M. 1993. Cardiac responses of grey seals during diving at sea.  Journal of experimental biology. 174:139-164.</a:t>
            </a:r>
          </a:p>
          <a:p>
            <a:pPr fontAlgn="base">
              <a:spcBef>
                <a:spcPct val="0"/>
              </a:spcBef>
              <a:spcAft>
                <a:spcPct val="0"/>
              </a:spcAft>
              <a:buFont typeface="Arial" pitchFamily="34" charset="0"/>
              <a:buChar char="•"/>
            </a:pPr>
            <a:r>
              <a:rPr lang="en-US" sz="300" dirty="0" smtClean="0">
                <a:solidFill>
                  <a:srgbClr val="000000"/>
                </a:solidFill>
                <a:ea typeface="MS PGothic" pitchFamily="34" charset="-128"/>
              </a:rPr>
              <a:t>Williams, T., </a:t>
            </a:r>
            <a:r>
              <a:rPr lang="en-US" sz="300" dirty="0" err="1" smtClean="0">
                <a:solidFill>
                  <a:srgbClr val="000000"/>
                </a:solidFill>
                <a:ea typeface="MS PGothic" pitchFamily="34" charset="-128"/>
              </a:rPr>
              <a:t>Noren</a:t>
            </a:r>
            <a:r>
              <a:rPr lang="en-US" sz="300" dirty="0" smtClean="0">
                <a:solidFill>
                  <a:srgbClr val="000000"/>
                </a:solidFill>
                <a:ea typeface="MS PGothic" pitchFamily="34" charset="-128"/>
              </a:rPr>
              <a:t>, D., Berry, P., Estes, J.A., Allison, C., Kirtland, J. 1999. The Diving Physiology of Bottlenose Dolphins (</a:t>
            </a:r>
            <a:r>
              <a:rPr lang="en-US" sz="300" i="1" dirty="0" err="1" smtClean="0">
                <a:solidFill>
                  <a:srgbClr val="000000"/>
                </a:solidFill>
                <a:ea typeface="MS PGothic" pitchFamily="34" charset="-128"/>
              </a:rPr>
              <a:t>Tursiops</a:t>
            </a:r>
            <a:r>
              <a:rPr lang="en-US" sz="300" i="1" dirty="0" smtClean="0">
                <a:solidFill>
                  <a:srgbClr val="000000"/>
                </a:solidFill>
                <a:ea typeface="MS PGothic" pitchFamily="34" charset="-128"/>
              </a:rPr>
              <a:t> </a:t>
            </a:r>
            <a:r>
              <a:rPr lang="en-US" sz="300" i="1" dirty="0" err="1" smtClean="0">
                <a:solidFill>
                  <a:srgbClr val="000000"/>
                </a:solidFill>
                <a:ea typeface="MS PGothic" pitchFamily="34" charset="-128"/>
              </a:rPr>
              <a:t>Truncatus</a:t>
            </a:r>
            <a:r>
              <a:rPr lang="en-US" sz="300" dirty="0" smtClean="0">
                <a:solidFill>
                  <a:srgbClr val="000000"/>
                </a:solidFill>
                <a:ea typeface="MS PGothic" pitchFamily="34" charset="-128"/>
              </a:rPr>
              <a:t>). The Journal of Experimental Biology. 202:2763–2769.</a:t>
            </a:r>
            <a:endParaRPr lang="en-GB" sz="300" dirty="0" smtClean="0">
              <a:solidFill>
                <a:srgbClr val="000000"/>
              </a:solidFill>
              <a:ea typeface="MS PGothic" pitchFamily="34" charset="-128"/>
            </a:endParaRPr>
          </a:p>
          <a:p>
            <a:pPr fontAlgn="base">
              <a:spcBef>
                <a:spcPct val="0"/>
              </a:spcBef>
              <a:spcAft>
                <a:spcPct val="0"/>
              </a:spcAft>
              <a:buFont typeface="Arial" pitchFamily="34" charset="0"/>
              <a:buChar char="•"/>
            </a:pPr>
            <a:r>
              <a:rPr lang="en-GB" sz="300" dirty="0" err="1" smtClean="0">
                <a:solidFill>
                  <a:srgbClr val="000000"/>
                </a:solidFill>
                <a:ea typeface="MS PGothic" pitchFamily="34" charset="-128"/>
              </a:rPr>
              <a:t>Wislocki</a:t>
            </a:r>
            <a:r>
              <a:rPr lang="en-GB" sz="300" dirty="0" smtClean="0">
                <a:solidFill>
                  <a:srgbClr val="000000"/>
                </a:solidFill>
                <a:ea typeface="MS PGothic" pitchFamily="34" charset="-128"/>
              </a:rPr>
              <a:t>, G. B. and Belanger, L. F. 1940. The lungs of the larger </a:t>
            </a:r>
            <a:r>
              <a:rPr lang="en-GB" sz="300" dirty="0" err="1" smtClean="0">
                <a:solidFill>
                  <a:srgbClr val="000000"/>
                </a:solidFill>
                <a:ea typeface="MS PGothic" pitchFamily="34" charset="-128"/>
              </a:rPr>
              <a:t>Cetacea</a:t>
            </a:r>
            <a:r>
              <a:rPr lang="en-GB" sz="300" dirty="0" smtClean="0">
                <a:solidFill>
                  <a:srgbClr val="000000"/>
                </a:solidFill>
                <a:ea typeface="MS PGothic" pitchFamily="34" charset="-128"/>
              </a:rPr>
              <a:t> compared with those of smaller species. 78:289-297.</a:t>
            </a:r>
          </a:p>
        </p:txBody>
      </p:sp>
      <p:pic>
        <p:nvPicPr>
          <p:cNvPr id="13323" name="Picture 35" descr="Unknown.jpeg"/>
          <p:cNvPicPr>
            <a:picLocks noChangeAspect="1"/>
          </p:cNvPicPr>
          <p:nvPr/>
        </p:nvPicPr>
        <p:blipFill>
          <a:blip r:embed="rId4" cstate="print"/>
          <a:srcRect/>
          <a:stretch>
            <a:fillRect/>
          </a:stretch>
        </p:blipFill>
        <p:spPr bwMode="auto">
          <a:xfrm>
            <a:off x="0" y="1"/>
            <a:ext cx="805326" cy="805385"/>
          </a:xfrm>
          <a:prstGeom prst="rect">
            <a:avLst/>
          </a:prstGeom>
          <a:noFill/>
          <a:ln w="9525">
            <a:noFill/>
            <a:miter lim="800000"/>
            <a:headEnd/>
            <a:tailEnd/>
          </a:ln>
        </p:spPr>
      </p:pic>
      <p:pic>
        <p:nvPicPr>
          <p:cNvPr id="13324" name="Picture 37" descr="Unknown.jpeg"/>
          <p:cNvPicPr>
            <a:picLocks noChangeAspect="1"/>
          </p:cNvPicPr>
          <p:nvPr/>
        </p:nvPicPr>
        <p:blipFill>
          <a:blip r:embed="rId5" cstate="print"/>
          <a:srcRect/>
          <a:stretch>
            <a:fillRect/>
          </a:stretch>
        </p:blipFill>
        <p:spPr bwMode="auto">
          <a:xfrm>
            <a:off x="6206410" y="1"/>
            <a:ext cx="651591" cy="567605"/>
          </a:xfrm>
          <a:prstGeom prst="rect">
            <a:avLst/>
          </a:prstGeom>
          <a:noFill/>
          <a:ln w="9525">
            <a:noFill/>
            <a:miter lim="800000"/>
            <a:headEnd/>
            <a:tailEnd/>
          </a:ln>
        </p:spPr>
      </p:pic>
      <p:pic>
        <p:nvPicPr>
          <p:cNvPr id="13325" name="Picture 38"/>
          <p:cNvPicPr>
            <a:picLocks noChangeAspect="1" noChangeArrowheads="1"/>
          </p:cNvPicPr>
          <p:nvPr/>
        </p:nvPicPr>
        <p:blipFill>
          <a:blip r:embed="rId6" cstate="print"/>
          <a:srcRect/>
          <a:stretch>
            <a:fillRect/>
          </a:stretch>
        </p:blipFill>
        <p:spPr bwMode="auto">
          <a:xfrm>
            <a:off x="6192156" y="0"/>
            <a:ext cx="665845" cy="773266"/>
          </a:xfrm>
          <a:prstGeom prst="rect">
            <a:avLst/>
          </a:prstGeom>
          <a:noFill/>
          <a:ln w="9525">
            <a:noFill/>
            <a:miter lim="800000"/>
            <a:headEnd/>
            <a:tailEnd/>
          </a:ln>
        </p:spPr>
      </p:pic>
      <p:sp>
        <p:nvSpPr>
          <p:cNvPr id="13326" name="TextBox 43"/>
          <p:cNvSpPr txBox="1">
            <a:spLocks noChangeArrowheads="1"/>
          </p:cNvSpPr>
          <p:nvPr/>
        </p:nvSpPr>
        <p:spPr bwMode="auto">
          <a:xfrm>
            <a:off x="235184" y="1096379"/>
            <a:ext cx="2809988" cy="2429250"/>
          </a:xfrm>
          <a:prstGeom prst="rect">
            <a:avLst/>
          </a:prstGeom>
          <a:noFill/>
          <a:ln w="9525">
            <a:solidFill>
              <a:schemeClr val="bg1"/>
            </a:solidFill>
            <a:miter lim="800000"/>
            <a:headEnd/>
            <a:tailEnd/>
          </a:ln>
        </p:spPr>
        <p:txBody>
          <a:bodyPr lIns="28317" tIns="14158" rIns="28317" bIns="14158">
            <a:spAutoFit/>
          </a:bodyPr>
          <a:lstStyle/>
          <a:p>
            <a:pPr fontAlgn="base">
              <a:spcBef>
                <a:spcPct val="0"/>
              </a:spcBef>
              <a:spcAft>
                <a:spcPct val="0"/>
              </a:spcAft>
            </a:pPr>
            <a:r>
              <a:rPr lang="en-GB" sz="600" b="1" dirty="0" smtClean="0">
                <a:solidFill>
                  <a:srgbClr val="000000"/>
                </a:solidFill>
                <a:ea typeface="MS PGothic" pitchFamily="34" charset="-128"/>
              </a:rPr>
              <a:t>Marine mammals have developed many different responses to allow them to dive to different depths and durations this is called their ‘diving response’ (Cantu-Medellin </a:t>
            </a:r>
            <a:r>
              <a:rPr lang="en-US" sz="600" b="1" i="1" dirty="0" smtClean="0">
                <a:solidFill>
                  <a:srgbClr val="000000"/>
                </a:solidFill>
                <a:ea typeface="MS PGothic" pitchFamily="34" charset="-128"/>
              </a:rPr>
              <a:t>et al. </a:t>
            </a:r>
            <a:r>
              <a:rPr lang="en-US" sz="600" b="1" dirty="0" smtClean="0">
                <a:solidFill>
                  <a:srgbClr val="000000"/>
                </a:solidFill>
                <a:ea typeface="MS PGothic" pitchFamily="34" charset="-128"/>
              </a:rPr>
              <a:t>2011).</a:t>
            </a:r>
            <a:r>
              <a:rPr lang="en-GB" sz="600" b="1" dirty="0" smtClean="0">
                <a:solidFill>
                  <a:srgbClr val="000000"/>
                </a:solidFill>
                <a:ea typeface="MS PGothic" pitchFamily="34" charset="-128"/>
              </a:rPr>
              <a:t> The dive response enables them to cope with reduced oxygen, pressure and changes to metabolic rate and temperature. Using energy to submerge makes their oxygen stores decline at a rapid rate, the oxygen rate then decreases at a slower rate for the rest of the dive, as does the metabolic rate</a:t>
            </a:r>
            <a:r>
              <a:rPr lang="en-US" sz="600" b="1" dirty="0" smtClean="0">
                <a:solidFill>
                  <a:srgbClr val="000000"/>
                </a:solidFill>
                <a:ea typeface="MS PGothic" pitchFamily="34" charset="-128"/>
              </a:rPr>
              <a:t>. When all the oxygen is used up they switch to anaerobic metabolism. However, most mammals dive within their calculated aerobic dive limit (ADL). Their lungs are designed to collapse gradually with an increased hydrostatic pressure at depth. Air is pushed out the alveoli and into the upper part of the respiratory system, enabling them to dive deep (Williams 2007). </a:t>
            </a:r>
          </a:p>
          <a:p>
            <a:pPr fontAlgn="base">
              <a:spcBef>
                <a:spcPct val="0"/>
              </a:spcBef>
              <a:spcAft>
                <a:spcPct val="0"/>
              </a:spcAft>
            </a:pPr>
            <a:endParaRPr lang="en-GB" sz="600" b="1" dirty="0" smtClean="0">
              <a:solidFill>
                <a:srgbClr val="000000"/>
              </a:solidFill>
              <a:ea typeface="MS PGothic" pitchFamily="34" charset="-128"/>
            </a:endParaRPr>
          </a:p>
          <a:p>
            <a:pPr fontAlgn="base">
              <a:spcBef>
                <a:spcPct val="0"/>
              </a:spcBef>
              <a:spcAft>
                <a:spcPct val="0"/>
              </a:spcAft>
            </a:pPr>
            <a:r>
              <a:rPr lang="en-US" sz="600" b="1" dirty="0" smtClean="0">
                <a:solidFill>
                  <a:srgbClr val="000000"/>
                </a:solidFill>
                <a:ea typeface="MS PGothic" pitchFamily="34" charset="-128"/>
              </a:rPr>
              <a:t>When the metabolic rates of eight captive grey seals was looked at, the mean diving metabolic rate (DMR) for adults and juveniles was 1.7 times the expected standard metabolic rate of terrestrial animals of the same size. The DMR was lower for all animals, than the rate of metabolism recorded when resting at the water’s surface (</a:t>
            </a:r>
            <a:r>
              <a:rPr lang="en-US" sz="600" b="1" dirty="0" err="1" smtClean="0">
                <a:solidFill>
                  <a:srgbClr val="000000"/>
                </a:solidFill>
                <a:ea typeface="MS PGothic" pitchFamily="34" charset="-128"/>
              </a:rPr>
              <a:t>Sparling</a:t>
            </a:r>
            <a:r>
              <a:rPr lang="en-US" sz="600" b="1" dirty="0" smtClean="0">
                <a:solidFill>
                  <a:srgbClr val="000000"/>
                </a:solidFill>
                <a:ea typeface="MS PGothic" pitchFamily="34" charset="-128"/>
              </a:rPr>
              <a:t> and </a:t>
            </a:r>
            <a:r>
              <a:rPr lang="en-US" sz="600" b="1" dirty="0" err="1" smtClean="0">
                <a:solidFill>
                  <a:srgbClr val="000000"/>
                </a:solidFill>
                <a:ea typeface="MS PGothic" pitchFamily="34" charset="-128"/>
              </a:rPr>
              <a:t>Fedak</a:t>
            </a:r>
            <a:r>
              <a:rPr lang="en-US" sz="600" b="1" dirty="0" smtClean="0">
                <a:solidFill>
                  <a:srgbClr val="000000"/>
                </a:solidFill>
                <a:ea typeface="MS PGothic" pitchFamily="34" charset="-128"/>
              </a:rPr>
              <a:t> 2004). Reduced temperature also comes with the decrease in metabolic rate.</a:t>
            </a:r>
          </a:p>
          <a:p>
            <a:pPr fontAlgn="base">
              <a:spcBef>
                <a:spcPct val="0"/>
              </a:spcBef>
              <a:spcAft>
                <a:spcPct val="0"/>
              </a:spcAft>
            </a:pPr>
            <a:endParaRPr lang="en-GB" sz="600" b="1" dirty="0" smtClean="0">
              <a:solidFill>
                <a:srgbClr val="000000"/>
              </a:solidFill>
              <a:ea typeface="MS PGothic" pitchFamily="34" charset="-128"/>
            </a:endParaRPr>
          </a:p>
          <a:p>
            <a:pPr fontAlgn="base">
              <a:spcBef>
                <a:spcPct val="0"/>
              </a:spcBef>
              <a:spcAft>
                <a:spcPct val="0"/>
              </a:spcAft>
            </a:pPr>
            <a:r>
              <a:rPr lang="en-US" sz="600" b="1" dirty="0" smtClean="0">
                <a:solidFill>
                  <a:srgbClr val="000000"/>
                </a:solidFill>
                <a:ea typeface="MS PGothic" pitchFamily="34" charset="-128"/>
              </a:rPr>
              <a:t>It has been observed in bottlenose dolphins that the heat flow on the dorsal fin can drop by up to 35% and up to 24% on the flank and with the decrease in temperature their heart rate also slows down by up to 63.4% on dives up to 50m. When the dolphins return to the surface all levels return to normal (Williams 1999). The longest recorded dive time by was by an elephant seal for 120 minutes and the deepest dive was by a sperm whale at 2000 </a:t>
            </a:r>
            <a:r>
              <a:rPr lang="en-US" sz="600" b="1" dirty="0" err="1" smtClean="0">
                <a:solidFill>
                  <a:srgbClr val="000000"/>
                </a:solidFill>
                <a:ea typeface="MS PGothic" pitchFamily="34" charset="-128"/>
              </a:rPr>
              <a:t>metres</a:t>
            </a:r>
            <a:r>
              <a:rPr lang="en-US" sz="600" b="1" dirty="0" smtClean="0">
                <a:solidFill>
                  <a:srgbClr val="000000"/>
                </a:solidFill>
                <a:ea typeface="MS PGothic" pitchFamily="34" charset="-128"/>
              </a:rPr>
              <a:t>.</a:t>
            </a:r>
            <a:endParaRPr lang="en-GB" sz="600" b="1" dirty="0" smtClean="0">
              <a:solidFill>
                <a:srgbClr val="000000"/>
              </a:solidFill>
              <a:ea typeface="MS PGothic" pitchFamily="34" charset="-128"/>
            </a:endParaRPr>
          </a:p>
        </p:txBody>
      </p:sp>
      <p:sp>
        <p:nvSpPr>
          <p:cNvPr id="13327" name="Rectangle 19"/>
          <p:cNvSpPr>
            <a:spLocks noChangeArrowheads="1"/>
          </p:cNvSpPr>
          <p:nvPr/>
        </p:nvSpPr>
        <p:spPr bwMode="auto">
          <a:xfrm>
            <a:off x="3265085" y="3369675"/>
            <a:ext cx="3449871" cy="1321254"/>
          </a:xfrm>
          <a:prstGeom prst="rect">
            <a:avLst/>
          </a:prstGeom>
          <a:noFill/>
          <a:ln w="9525">
            <a:solidFill>
              <a:schemeClr val="bg1"/>
            </a:solidFill>
            <a:miter lim="800000"/>
            <a:headEnd/>
            <a:tailEnd/>
          </a:ln>
        </p:spPr>
        <p:txBody>
          <a:bodyPr lIns="28317" tIns="14158" rIns="28317" bIns="14158">
            <a:spAutoFit/>
          </a:bodyPr>
          <a:lstStyle/>
          <a:p>
            <a:pPr fontAlgn="base">
              <a:spcBef>
                <a:spcPct val="0"/>
              </a:spcBef>
              <a:spcAft>
                <a:spcPct val="0"/>
              </a:spcAft>
            </a:pPr>
            <a:r>
              <a:rPr lang="en-GB" sz="600" b="1" dirty="0" smtClean="0">
                <a:solidFill>
                  <a:srgbClr val="000000"/>
                </a:solidFill>
                <a:ea typeface="MS PGothic" pitchFamily="34" charset="-128"/>
              </a:rPr>
              <a:t>To help minimise energy expended during diving many marine mammals have a </a:t>
            </a:r>
            <a:r>
              <a:rPr lang="en-GB" sz="600" b="1" dirty="0" err="1" smtClean="0">
                <a:solidFill>
                  <a:srgbClr val="000000"/>
                </a:solidFill>
                <a:ea typeface="MS PGothic" pitchFamily="34" charset="-128"/>
              </a:rPr>
              <a:t>fusiform</a:t>
            </a:r>
            <a:r>
              <a:rPr lang="en-GB" sz="600" b="1" dirty="0" smtClean="0">
                <a:solidFill>
                  <a:srgbClr val="000000"/>
                </a:solidFill>
                <a:ea typeface="MS PGothic" pitchFamily="34" charset="-128"/>
              </a:rPr>
              <a:t> body shape. This shape tapers at either end with the middle of the body being much wider, helping to reduce drag whilst swimming and therefore reducing energy needed, allowing them to dive deeper within the same amount of time and using the same amount of energy (Fish and </a:t>
            </a:r>
            <a:r>
              <a:rPr lang="en-GB" sz="600" b="1" dirty="0" err="1" smtClean="0">
                <a:solidFill>
                  <a:srgbClr val="000000"/>
                </a:solidFill>
                <a:ea typeface="MS PGothic" pitchFamily="34" charset="-128"/>
              </a:rPr>
              <a:t>Hui</a:t>
            </a:r>
            <a:r>
              <a:rPr lang="en-GB" sz="600" b="1" dirty="0" smtClean="0">
                <a:solidFill>
                  <a:srgbClr val="000000"/>
                </a:solidFill>
                <a:ea typeface="MS PGothic" pitchFamily="34" charset="-128"/>
              </a:rPr>
              <a:t> 1991). The oxygen storing capability is clearly a major factor in the depth and duration of dives that marine mammals are capable of. One mechanism to increase the volume of oxygen stored is the adaptation of swimming muscles containing </a:t>
            </a:r>
            <a:r>
              <a:rPr lang="en-GB" sz="600" b="1" dirty="0" err="1" smtClean="0">
                <a:solidFill>
                  <a:srgbClr val="000000"/>
                </a:solidFill>
                <a:ea typeface="MS PGothic" pitchFamily="34" charset="-128"/>
              </a:rPr>
              <a:t>myoglobin</a:t>
            </a:r>
            <a:r>
              <a:rPr lang="en-GB" sz="600" b="1" dirty="0" smtClean="0">
                <a:solidFill>
                  <a:srgbClr val="000000"/>
                </a:solidFill>
                <a:ea typeface="MS PGothic" pitchFamily="34" charset="-128"/>
              </a:rPr>
              <a:t>. This oxygen storing protein allows oxygen to be stored in the muscles as well as in the blood, which has a high concentration of haemoglobin, allowing easy access to the oxygen during diving (</a:t>
            </a:r>
            <a:r>
              <a:rPr lang="en-GB" sz="600" b="1" dirty="0" err="1" smtClean="0">
                <a:solidFill>
                  <a:srgbClr val="000000"/>
                </a:solidFill>
                <a:ea typeface="MS PGothic" pitchFamily="34" charset="-128"/>
              </a:rPr>
              <a:t>Kooyman</a:t>
            </a:r>
            <a:r>
              <a:rPr lang="en-GB" sz="600" b="1" dirty="0" smtClean="0">
                <a:solidFill>
                  <a:srgbClr val="000000"/>
                </a:solidFill>
                <a:ea typeface="MS PGothic" pitchFamily="34" charset="-128"/>
              </a:rPr>
              <a:t> and </a:t>
            </a:r>
            <a:r>
              <a:rPr lang="en-GB" sz="600" b="1" dirty="0" err="1" smtClean="0">
                <a:solidFill>
                  <a:srgbClr val="000000"/>
                </a:solidFill>
                <a:ea typeface="MS PGothic" pitchFamily="34" charset="-128"/>
              </a:rPr>
              <a:t>Ponganis</a:t>
            </a:r>
            <a:r>
              <a:rPr lang="en-GB" sz="600" b="1" dirty="0" smtClean="0">
                <a:solidFill>
                  <a:srgbClr val="000000"/>
                </a:solidFill>
                <a:ea typeface="MS PGothic" pitchFamily="34" charset="-128"/>
              </a:rPr>
              <a:t> 1998). To cope with the large pressure experienced at deep depths, many diving mammals have adapted their lungs and chest cavities. The chest becomes much more flexible, allowing it to be compressed under pressure, and they have bronchial sphincters in their lungs, providing support to the lungs and preventing them from collapsing under high pressures </a:t>
            </a:r>
            <a:r>
              <a:rPr lang="en-US" sz="600" b="1" dirty="0" smtClean="0">
                <a:solidFill>
                  <a:srgbClr val="000000"/>
                </a:solidFill>
                <a:ea typeface="MS PGothic" pitchFamily="34" charset="-128"/>
              </a:rPr>
              <a:t>(</a:t>
            </a:r>
            <a:r>
              <a:rPr lang="en-US" sz="600" b="1" dirty="0" err="1" smtClean="0">
                <a:solidFill>
                  <a:srgbClr val="000000"/>
                </a:solidFill>
                <a:ea typeface="MS PGothic" pitchFamily="34" charset="-128"/>
              </a:rPr>
              <a:t>Wislocki</a:t>
            </a:r>
            <a:r>
              <a:rPr lang="en-US" sz="600" b="1" dirty="0" smtClean="0">
                <a:solidFill>
                  <a:srgbClr val="000000"/>
                </a:solidFill>
                <a:ea typeface="MS PGothic" pitchFamily="34" charset="-128"/>
              </a:rPr>
              <a:t> and Belanger 1940)</a:t>
            </a:r>
            <a:r>
              <a:rPr lang="en-GB" sz="600" b="1" dirty="0" smtClean="0">
                <a:solidFill>
                  <a:srgbClr val="000000"/>
                </a:solidFill>
                <a:ea typeface="MS PGothic" pitchFamily="34" charset="-128"/>
              </a:rPr>
              <a:t>. </a:t>
            </a:r>
          </a:p>
        </p:txBody>
      </p:sp>
      <p:sp>
        <p:nvSpPr>
          <p:cNvPr id="13328" name="TextBox 22"/>
          <p:cNvSpPr txBox="1">
            <a:spLocks noChangeArrowheads="1"/>
          </p:cNvSpPr>
          <p:nvPr/>
        </p:nvSpPr>
        <p:spPr bwMode="auto">
          <a:xfrm>
            <a:off x="199042" y="5137208"/>
            <a:ext cx="3489069" cy="2429250"/>
          </a:xfrm>
          <a:prstGeom prst="rect">
            <a:avLst/>
          </a:prstGeom>
          <a:noFill/>
          <a:ln w="9525">
            <a:solidFill>
              <a:schemeClr val="bg1"/>
            </a:solidFill>
            <a:miter lim="800000"/>
            <a:headEnd/>
            <a:tailEnd/>
          </a:ln>
        </p:spPr>
        <p:txBody>
          <a:bodyPr lIns="28317" tIns="14158" rIns="28317" bIns="14158">
            <a:spAutoFit/>
          </a:bodyPr>
          <a:lstStyle/>
          <a:p>
            <a:pPr fontAlgn="base">
              <a:spcBef>
                <a:spcPct val="0"/>
              </a:spcBef>
              <a:spcAft>
                <a:spcPct val="0"/>
              </a:spcAft>
            </a:pPr>
            <a:r>
              <a:rPr lang="en-GB" sz="600" b="1" u="sng" dirty="0" smtClean="0">
                <a:solidFill>
                  <a:srgbClr val="000000"/>
                </a:solidFill>
                <a:ea typeface="MS PGothic" pitchFamily="34" charset="-128"/>
              </a:rPr>
              <a:t>A true </a:t>
            </a:r>
            <a:r>
              <a:rPr lang="en-GB" sz="600" b="1" u="sng" dirty="0" err="1" smtClean="0">
                <a:solidFill>
                  <a:srgbClr val="000000"/>
                </a:solidFill>
                <a:ea typeface="MS PGothic" pitchFamily="34" charset="-128"/>
              </a:rPr>
              <a:t>Bradycadic</a:t>
            </a:r>
            <a:r>
              <a:rPr lang="en-GB" sz="600" b="1" u="sng" dirty="0" smtClean="0">
                <a:solidFill>
                  <a:srgbClr val="000000"/>
                </a:solidFill>
                <a:ea typeface="MS PGothic" pitchFamily="34" charset="-128"/>
              </a:rPr>
              <a:t> example (Thomson and </a:t>
            </a:r>
            <a:r>
              <a:rPr lang="en-GB" sz="600" b="1" u="sng" dirty="0" err="1" smtClean="0">
                <a:solidFill>
                  <a:srgbClr val="000000"/>
                </a:solidFill>
                <a:ea typeface="MS PGothic" pitchFamily="34" charset="-128"/>
              </a:rPr>
              <a:t>Fedak</a:t>
            </a:r>
            <a:r>
              <a:rPr lang="en-GB" sz="600" b="1" u="sng" dirty="0" smtClean="0">
                <a:solidFill>
                  <a:srgbClr val="000000"/>
                </a:solidFill>
                <a:ea typeface="MS PGothic" pitchFamily="34" charset="-128"/>
              </a:rPr>
              <a:t> 1993):</a:t>
            </a:r>
          </a:p>
          <a:p>
            <a:pPr fontAlgn="base">
              <a:spcBef>
                <a:spcPct val="0"/>
              </a:spcBef>
              <a:spcAft>
                <a:spcPct val="0"/>
              </a:spcAft>
            </a:pPr>
            <a:endParaRPr lang="en-GB" sz="600" b="1" dirty="0" smtClean="0">
              <a:solidFill>
                <a:srgbClr val="000000"/>
              </a:solidFill>
              <a:ea typeface="MS PGothic" pitchFamily="34" charset="-128"/>
            </a:endParaRPr>
          </a:p>
          <a:p>
            <a:pPr algn="just" fontAlgn="base">
              <a:spcBef>
                <a:spcPct val="0"/>
              </a:spcBef>
              <a:spcAft>
                <a:spcPct val="0"/>
              </a:spcAft>
            </a:pPr>
            <a:r>
              <a:rPr lang="en-GB" sz="600" b="1" dirty="0" smtClean="0">
                <a:solidFill>
                  <a:srgbClr val="000000"/>
                </a:solidFill>
                <a:ea typeface="MS PGothic" pitchFamily="34" charset="-128"/>
              </a:rPr>
              <a:t>The most extreme heart rate reductions have been </a:t>
            </a:r>
          </a:p>
          <a:p>
            <a:pPr algn="just" fontAlgn="base">
              <a:spcBef>
                <a:spcPct val="0"/>
              </a:spcBef>
              <a:spcAft>
                <a:spcPct val="0"/>
              </a:spcAft>
            </a:pPr>
            <a:r>
              <a:rPr lang="en-GB" sz="600" b="1" dirty="0" smtClean="0">
                <a:solidFill>
                  <a:srgbClr val="000000"/>
                </a:solidFill>
                <a:ea typeface="MS PGothic" pitchFamily="34" charset="-128"/>
              </a:rPr>
              <a:t>recorded during free diving by </a:t>
            </a:r>
            <a:r>
              <a:rPr lang="en-GB" sz="600" b="1" dirty="0" err="1" smtClean="0">
                <a:solidFill>
                  <a:srgbClr val="000000"/>
                </a:solidFill>
                <a:ea typeface="MS PGothic" pitchFamily="34" charset="-128"/>
              </a:rPr>
              <a:t>phocid</a:t>
            </a:r>
            <a:r>
              <a:rPr lang="en-GB" sz="600" b="1" dirty="0" smtClean="0">
                <a:solidFill>
                  <a:srgbClr val="000000"/>
                </a:solidFill>
                <a:ea typeface="MS PGothic" pitchFamily="34" charset="-128"/>
              </a:rPr>
              <a:t> seals </a:t>
            </a:r>
          </a:p>
          <a:p>
            <a:pPr algn="just" fontAlgn="base">
              <a:spcBef>
                <a:spcPct val="0"/>
              </a:spcBef>
              <a:spcAft>
                <a:spcPct val="0"/>
              </a:spcAft>
            </a:pPr>
            <a:r>
              <a:rPr lang="en-GB" sz="600" b="1" dirty="0" smtClean="0">
                <a:solidFill>
                  <a:srgbClr val="000000"/>
                </a:solidFill>
                <a:ea typeface="MS PGothic" pitchFamily="34" charset="-128"/>
              </a:rPr>
              <a:t>(</a:t>
            </a:r>
            <a:r>
              <a:rPr lang="en-GB" sz="600" b="1" dirty="0" err="1" smtClean="0">
                <a:solidFill>
                  <a:srgbClr val="000000"/>
                </a:solidFill>
                <a:ea typeface="MS PGothic" pitchFamily="34" charset="-128"/>
              </a:rPr>
              <a:t>Kooyman</a:t>
            </a:r>
            <a:r>
              <a:rPr lang="en-GB" sz="600" b="1" i="1" dirty="0" smtClean="0">
                <a:solidFill>
                  <a:srgbClr val="000000"/>
                </a:solidFill>
                <a:ea typeface="MS PGothic" pitchFamily="34" charset="-128"/>
              </a:rPr>
              <a:t> </a:t>
            </a:r>
            <a:r>
              <a:rPr lang="en-GB" sz="600" b="1" dirty="0" smtClean="0">
                <a:solidFill>
                  <a:srgbClr val="000000"/>
                </a:solidFill>
                <a:ea typeface="MS PGothic" pitchFamily="34" charset="-128"/>
              </a:rPr>
              <a:t>1981). In general short dives only evoke </a:t>
            </a:r>
          </a:p>
          <a:p>
            <a:pPr algn="just" fontAlgn="base">
              <a:spcBef>
                <a:spcPct val="0"/>
              </a:spcBef>
              <a:spcAft>
                <a:spcPct val="0"/>
              </a:spcAft>
            </a:pPr>
            <a:r>
              <a:rPr lang="en-GB" sz="600" b="1" dirty="0" smtClean="0">
                <a:solidFill>
                  <a:srgbClr val="000000"/>
                </a:solidFill>
                <a:ea typeface="MS PGothic" pitchFamily="34" charset="-128"/>
              </a:rPr>
              <a:t>small responses whilst long dives evoke greater levels</a:t>
            </a:r>
          </a:p>
          <a:p>
            <a:pPr algn="just" fontAlgn="base">
              <a:spcBef>
                <a:spcPct val="0"/>
              </a:spcBef>
              <a:spcAft>
                <a:spcPct val="0"/>
              </a:spcAft>
            </a:pPr>
            <a:r>
              <a:rPr lang="en-GB" sz="600" b="1" dirty="0" smtClean="0">
                <a:solidFill>
                  <a:srgbClr val="000000"/>
                </a:solidFill>
                <a:ea typeface="MS PGothic" pitchFamily="34" charset="-128"/>
              </a:rPr>
              <a:t> of </a:t>
            </a:r>
            <a:r>
              <a:rPr lang="en-GB" sz="600" b="1" dirty="0" err="1" smtClean="0">
                <a:solidFill>
                  <a:srgbClr val="000000"/>
                </a:solidFill>
                <a:ea typeface="MS PGothic" pitchFamily="34" charset="-128"/>
              </a:rPr>
              <a:t>bradycardia</a:t>
            </a:r>
            <a:r>
              <a:rPr lang="en-GB" sz="600" b="1" dirty="0" smtClean="0">
                <a:solidFill>
                  <a:srgbClr val="000000"/>
                </a:solidFill>
                <a:ea typeface="MS PGothic" pitchFamily="34" charset="-128"/>
              </a:rPr>
              <a:t>. Grey seals show a true </a:t>
            </a:r>
            <a:r>
              <a:rPr lang="en-GB" sz="600" b="1" dirty="0" err="1" smtClean="0">
                <a:solidFill>
                  <a:srgbClr val="000000"/>
                </a:solidFill>
                <a:ea typeface="MS PGothic" pitchFamily="34" charset="-128"/>
              </a:rPr>
              <a:t>bradycardia</a:t>
            </a:r>
            <a:r>
              <a:rPr lang="en-GB" sz="600" b="1" dirty="0" smtClean="0">
                <a:solidFill>
                  <a:srgbClr val="000000"/>
                </a:solidFill>
                <a:ea typeface="MS PGothic" pitchFamily="34" charset="-128"/>
              </a:rPr>
              <a:t> </a:t>
            </a:r>
          </a:p>
          <a:p>
            <a:pPr algn="just" fontAlgn="base">
              <a:spcBef>
                <a:spcPct val="0"/>
              </a:spcBef>
              <a:spcAft>
                <a:spcPct val="0"/>
              </a:spcAft>
            </a:pPr>
            <a:r>
              <a:rPr lang="en-GB" sz="600" b="1" dirty="0" smtClean="0">
                <a:solidFill>
                  <a:srgbClr val="000000"/>
                </a:solidFill>
                <a:ea typeface="MS PGothic" pitchFamily="34" charset="-128"/>
              </a:rPr>
              <a:t>(Figure 1). Their heart rate drops substantially after </a:t>
            </a:r>
          </a:p>
          <a:p>
            <a:pPr algn="just" fontAlgn="base">
              <a:spcBef>
                <a:spcPct val="0"/>
              </a:spcBef>
              <a:spcAft>
                <a:spcPct val="0"/>
              </a:spcAft>
            </a:pPr>
            <a:r>
              <a:rPr lang="en-GB" sz="600" b="1" dirty="0" smtClean="0">
                <a:solidFill>
                  <a:srgbClr val="000000"/>
                </a:solidFill>
                <a:ea typeface="MS PGothic" pitchFamily="34" charset="-128"/>
              </a:rPr>
              <a:t>initially diving, with heart rates dropping to 4beatsmin</a:t>
            </a:r>
            <a:r>
              <a:rPr lang="en-GB" sz="600" b="1" baseline="30000" dirty="0" smtClean="0">
                <a:solidFill>
                  <a:srgbClr val="000000"/>
                </a:solidFill>
                <a:ea typeface="MS PGothic" pitchFamily="34" charset="-128"/>
              </a:rPr>
              <a:t>-1</a:t>
            </a:r>
            <a:r>
              <a:rPr lang="en-GB" sz="600" b="1" dirty="0" smtClean="0">
                <a:solidFill>
                  <a:srgbClr val="000000"/>
                </a:solidFill>
                <a:ea typeface="MS PGothic" pitchFamily="34" charset="-128"/>
              </a:rPr>
              <a:t> </a:t>
            </a:r>
          </a:p>
          <a:p>
            <a:pPr algn="just" fontAlgn="base">
              <a:spcBef>
                <a:spcPct val="0"/>
              </a:spcBef>
              <a:spcAft>
                <a:spcPct val="0"/>
              </a:spcAft>
            </a:pPr>
            <a:r>
              <a:rPr lang="en-GB" sz="600" b="1" dirty="0" smtClean="0">
                <a:solidFill>
                  <a:srgbClr val="000000"/>
                </a:solidFill>
                <a:ea typeface="MS PGothic" pitchFamily="34" charset="-128"/>
              </a:rPr>
              <a:t>for extended periods, despite the animal being able to </a:t>
            </a:r>
          </a:p>
          <a:p>
            <a:pPr algn="just" fontAlgn="base">
              <a:spcBef>
                <a:spcPct val="0"/>
              </a:spcBef>
              <a:spcAft>
                <a:spcPct val="0"/>
              </a:spcAft>
            </a:pPr>
            <a:r>
              <a:rPr lang="en-GB" sz="600" b="1" dirty="0" smtClean="0">
                <a:solidFill>
                  <a:srgbClr val="000000"/>
                </a:solidFill>
                <a:ea typeface="MS PGothic" pitchFamily="34" charset="-128"/>
              </a:rPr>
              <a:t>breathe freely. This extreme dive response is part of the </a:t>
            </a:r>
          </a:p>
          <a:p>
            <a:pPr algn="just" fontAlgn="base">
              <a:spcBef>
                <a:spcPct val="0"/>
              </a:spcBef>
              <a:spcAft>
                <a:spcPct val="0"/>
              </a:spcAft>
            </a:pPr>
            <a:r>
              <a:rPr lang="en-GB" sz="600" b="1" dirty="0" smtClean="0">
                <a:solidFill>
                  <a:srgbClr val="000000"/>
                </a:solidFill>
                <a:ea typeface="MS PGothic" pitchFamily="34" charset="-128"/>
              </a:rPr>
              <a:t>normal foraging behaviour. This species may be </a:t>
            </a:r>
          </a:p>
          <a:p>
            <a:pPr algn="just" fontAlgn="base">
              <a:spcBef>
                <a:spcPct val="0"/>
              </a:spcBef>
              <a:spcAft>
                <a:spcPct val="0"/>
              </a:spcAft>
            </a:pPr>
            <a:r>
              <a:rPr lang="en-GB" sz="600" b="1" dirty="0" smtClean="0">
                <a:solidFill>
                  <a:srgbClr val="000000"/>
                </a:solidFill>
                <a:ea typeface="MS PGothic" pitchFamily="34" charset="-128"/>
              </a:rPr>
              <a:t>consciously pre-setting its diving heart rate in </a:t>
            </a:r>
          </a:p>
          <a:p>
            <a:pPr algn="just" fontAlgn="base">
              <a:spcBef>
                <a:spcPct val="0"/>
              </a:spcBef>
              <a:spcAft>
                <a:spcPct val="0"/>
              </a:spcAft>
            </a:pPr>
            <a:r>
              <a:rPr lang="en-GB" sz="600" b="1" dirty="0" smtClean="0">
                <a:solidFill>
                  <a:srgbClr val="000000"/>
                </a:solidFill>
                <a:ea typeface="MS PGothic" pitchFamily="34" charset="-128"/>
              </a:rPr>
              <a:t>preparation of a known dive duration or the activity </a:t>
            </a:r>
          </a:p>
          <a:p>
            <a:pPr algn="just" fontAlgn="base">
              <a:spcBef>
                <a:spcPct val="0"/>
              </a:spcBef>
              <a:spcAft>
                <a:spcPct val="0"/>
              </a:spcAft>
            </a:pPr>
            <a:r>
              <a:rPr lang="en-GB" sz="600" b="1" dirty="0" smtClean="0">
                <a:solidFill>
                  <a:srgbClr val="000000"/>
                </a:solidFill>
                <a:ea typeface="MS PGothic" pitchFamily="34" charset="-128"/>
              </a:rPr>
              <a:t>pattern of the individual may be influencing the heart </a:t>
            </a:r>
          </a:p>
          <a:p>
            <a:pPr algn="just" fontAlgn="base">
              <a:spcBef>
                <a:spcPct val="0"/>
              </a:spcBef>
              <a:spcAft>
                <a:spcPct val="0"/>
              </a:spcAft>
            </a:pPr>
            <a:r>
              <a:rPr lang="en-GB" sz="600" b="1" dirty="0" smtClean="0">
                <a:solidFill>
                  <a:srgbClr val="000000"/>
                </a:solidFill>
                <a:ea typeface="MS PGothic" pitchFamily="34" charset="-128"/>
              </a:rPr>
              <a:t>rate. </a:t>
            </a:r>
          </a:p>
          <a:p>
            <a:pPr algn="just" fontAlgn="base">
              <a:spcBef>
                <a:spcPct val="0"/>
              </a:spcBef>
              <a:spcAft>
                <a:spcPct val="0"/>
              </a:spcAft>
            </a:pPr>
            <a:endParaRPr lang="en-GB" sz="600" b="1" dirty="0" smtClean="0">
              <a:solidFill>
                <a:srgbClr val="000000"/>
              </a:solidFill>
              <a:ea typeface="MS PGothic" pitchFamily="34" charset="-128"/>
            </a:endParaRPr>
          </a:p>
          <a:p>
            <a:pPr fontAlgn="base">
              <a:spcBef>
                <a:spcPct val="0"/>
              </a:spcBef>
              <a:spcAft>
                <a:spcPct val="0"/>
              </a:spcAft>
            </a:pPr>
            <a:r>
              <a:rPr lang="en-GB" sz="600" b="1" dirty="0" smtClean="0">
                <a:solidFill>
                  <a:srgbClr val="000000"/>
                </a:solidFill>
                <a:ea typeface="MS PGothic" pitchFamily="34" charset="-128"/>
              </a:rPr>
              <a:t>The fact that there is a high percentage dive time and  the animal has dive durations that exceed the estimated  ADL implies that grey seals probably continue aerobic metabolism in most tissues throughout the dive.  There may be cellular energy-saving mechanisms  in place for long foraging dives. During these long dives, grey seals seem to avoid lactate build up by reducing their activity whilst submerged. Swimming</a:t>
            </a:r>
          </a:p>
          <a:p>
            <a:pPr fontAlgn="base">
              <a:spcBef>
                <a:spcPct val="0"/>
              </a:spcBef>
              <a:spcAft>
                <a:spcPct val="0"/>
              </a:spcAft>
            </a:pPr>
            <a:r>
              <a:rPr lang="en-GB" sz="600" b="1" dirty="0" smtClean="0">
                <a:solidFill>
                  <a:srgbClr val="000000"/>
                </a:solidFill>
                <a:ea typeface="MS PGothic" pitchFamily="34" charset="-128"/>
              </a:rPr>
              <a:t>activity generally only took place during the descent and ascent stages of the dives and the species appeared to wait and ambush prey as opposed to searching and chasing it like Weddell seals.. This reduction in metabolic demand helps explain the extreme reduction in heart rate. </a:t>
            </a:r>
          </a:p>
        </p:txBody>
      </p:sp>
      <p:sp>
        <p:nvSpPr>
          <p:cNvPr id="27" name="TextBox 26"/>
          <p:cNvSpPr txBox="1"/>
          <p:nvPr/>
        </p:nvSpPr>
        <p:spPr>
          <a:xfrm>
            <a:off x="2439905" y="6339533"/>
            <a:ext cx="1256350" cy="351758"/>
          </a:xfrm>
          <a:prstGeom prst="rect">
            <a:avLst/>
          </a:prstGeom>
          <a:noFill/>
        </p:spPr>
        <p:txBody>
          <a:bodyPr lIns="28317" tIns="14158" rIns="28317" bIns="14158">
            <a:spAutoFit/>
          </a:bodyPr>
          <a:lstStyle/>
          <a:p>
            <a:pPr fontAlgn="base">
              <a:spcBef>
                <a:spcPct val="0"/>
              </a:spcBef>
              <a:spcAft>
                <a:spcPct val="0"/>
              </a:spcAft>
            </a:pPr>
            <a:r>
              <a:rPr lang="en-GB" sz="400" dirty="0" smtClean="0">
                <a:solidFill>
                  <a:srgbClr val="000000"/>
                </a:solidFill>
                <a:ea typeface="MS PGothic" pitchFamily="34" charset="-128"/>
              </a:rPr>
              <a:t>Figure 1. Heart rate while diving, during surface breathing periods and mean for complete dive/surface cycles (s) plotted against duration of dive. Taken from Thomson and </a:t>
            </a:r>
            <a:r>
              <a:rPr lang="en-GB" sz="400" dirty="0" err="1" smtClean="0">
                <a:solidFill>
                  <a:srgbClr val="000000"/>
                </a:solidFill>
                <a:ea typeface="MS PGothic" pitchFamily="34" charset="-128"/>
              </a:rPr>
              <a:t>Fedak</a:t>
            </a:r>
            <a:r>
              <a:rPr lang="en-GB" sz="400" dirty="0" smtClean="0">
                <a:solidFill>
                  <a:srgbClr val="000000"/>
                </a:solidFill>
                <a:ea typeface="MS PGothic" pitchFamily="34" charset="-128"/>
              </a:rPr>
              <a:t> (1993). </a:t>
            </a:r>
          </a:p>
          <a:p>
            <a:pPr fontAlgn="base">
              <a:spcBef>
                <a:spcPct val="0"/>
              </a:spcBef>
              <a:spcAft>
                <a:spcPct val="0"/>
              </a:spcAft>
            </a:pPr>
            <a:endParaRPr lang="en-US" sz="500" dirty="0" smtClean="0">
              <a:solidFill>
                <a:srgbClr val="000000"/>
              </a:solidFill>
              <a:ea typeface="MS PGothic" pitchFamily="34" charset="-128"/>
            </a:endParaRPr>
          </a:p>
        </p:txBody>
      </p:sp>
      <p:sp>
        <p:nvSpPr>
          <p:cNvPr id="13330" name="TextBox 34"/>
          <p:cNvSpPr txBox="1">
            <a:spLocks noChangeArrowheads="1"/>
          </p:cNvSpPr>
          <p:nvPr/>
        </p:nvSpPr>
        <p:spPr bwMode="auto">
          <a:xfrm>
            <a:off x="4911371" y="4909016"/>
            <a:ext cx="57252" cy="305591"/>
          </a:xfrm>
          <a:prstGeom prst="rect">
            <a:avLst/>
          </a:prstGeom>
          <a:noFill/>
          <a:ln w="9525">
            <a:noFill/>
            <a:miter lim="800000"/>
            <a:headEnd/>
            <a:tailEnd/>
          </a:ln>
        </p:spPr>
        <p:txBody>
          <a:bodyPr wrap="none" lIns="28317" tIns="14158" rIns="28317" bIns="14158">
            <a:spAutoFit/>
          </a:bodyPr>
          <a:lstStyle/>
          <a:p>
            <a:pPr fontAlgn="base">
              <a:spcBef>
                <a:spcPct val="0"/>
              </a:spcBef>
              <a:spcAft>
                <a:spcPct val="0"/>
              </a:spcAft>
            </a:pPr>
            <a:endParaRPr lang="en-US" dirty="0" smtClean="0">
              <a:solidFill>
                <a:srgbClr val="000000"/>
              </a:solidFill>
              <a:ea typeface="MS PGothic" pitchFamily="34" charset="-128"/>
            </a:endParaRPr>
          </a:p>
        </p:txBody>
      </p:sp>
      <p:sp>
        <p:nvSpPr>
          <p:cNvPr id="37" name="Rectangle 36"/>
          <p:cNvSpPr/>
          <p:nvPr/>
        </p:nvSpPr>
        <p:spPr>
          <a:xfrm>
            <a:off x="3743597" y="5083037"/>
            <a:ext cx="2965759" cy="2143210"/>
          </a:xfrm>
          <a:prstGeom prst="rect">
            <a:avLst/>
          </a:prstGeom>
          <a:ln>
            <a:solidFill>
              <a:schemeClr val="bg1"/>
            </a:solidFill>
          </a:ln>
        </p:spPr>
        <p:txBody>
          <a:bodyPr lIns="28317" tIns="14158" rIns="28317" bIns="14158">
            <a:spAutoFit/>
          </a:bodyPr>
          <a:lstStyle/>
          <a:p>
            <a:pPr fontAlgn="base">
              <a:lnSpc>
                <a:spcPct val="115000"/>
              </a:lnSpc>
              <a:spcBef>
                <a:spcPct val="0"/>
              </a:spcBef>
              <a:spcAft>
                <a:spcPts val="310"/>
              </a:spcAft>
            </a:pPr>
            <a:r>
              <a:rPr lang="en-GB" sz="600" b="1" dirty="0" smtClean="0">
                <a:solidFill>
                  <a:srgbClr val="000000"/>
                </a:solidFill>
                <a:ea typeface="Calibri" pitchFamily="34" charset="0"/>
              </a:rPr>
              <a:t>There are many different methods used to study deep diving mammals. It is often difficult to study them in their natural environment, as many species spend up to 90% of their time beneath the water (Costa 1993), and can dive to great depths.  Early studies simply strapped marine mammals to boards and submerged them in a “forced dive,” whilst measuring their responses. This has improved with technology there are now many long range tags available which can be attached to the animals in their natural environment and can record information such as depth, dive time, dive profile, velocity, sound, acceleration data, body angle and position and even images (Johnson and Tyack 2003). This new ability to study the animals in the wild has given us a whole new understanding of many species as in the laboratory it is very difficult to simulate realistic “wild” conditions. Blood samples of the animals can also be taken before and after dives to monitor changes in blood composition (Hedrick and Duffield 1991). Laboratory work obviously still has its place, as it is obviously much easier to manipulate factors in the laboratory, giving us another level of understanding of these animals. For example, computer technology has been used to study carcasses of marine mammals to view lung compression at different simulated depths (Moore </a:t>
            </a:r>
            <a:r>
              <a:rPr lang="en-GB" sz="600" b="1" i="1" dirty="0" smtClean="0">
                <a:solidFill>
                  <a:srgbClr val="000000"/>
                </a:solidFill>
                <a:ea typeface="Calibri" pitchFamily="34" charset="0"/>
              </a:rPr>
              <a:t>et al. </a:t>
            </a:r>
            <a:r>
              <a:rPr lang="en-GB" sz="600" b="1" dirty="0" smtClean="0">
                <a:solidFill>
                  <a:srgbClr val="000000"/>
                </a:solidFill>
                <a:ea typeface="Calibri" pitchFamily="34" charset="0"/>
              </a:rPr>
              <a:t>2011), and temperature has been manipulated to show the impact it has on the metabolic rate and energetic costs of sea lions (</a:t>
            </a:r>
            <a:r>
              <a:rPr lang="en-GB" sz="600" b="1" dirty="0" err="1" smtClean="0">
                <a:solidFill>
                  <a:srgbClr val="000000"/>
                </a:solidFill>
                <a:ea typeface="Calibri" pitchFamily="34" charset="0"/>
              </a:rPr>
              <a:t>Liwanag</a:t>
            </a:r>
            <a:r>
              <a:rPr lang="en-GB" sz="600" b="1" dirty="0" smtClean="0">
                <a:solidFill>
                  <a:srgbClr val="000000"/>
                </a:solidFill>
                <a:ea typeface="Calibri" pitchFamily="34" charset="0"/>
              </a:rPr>
              <a:t> </a:t>
            </a:r>
            <a:r>
              <a:rPr lang="en-GB" sz="600" b="1" i="1" dirty="0" smtClean="0">
                <a:solidFill>
                  <a:srgbClr val="000000"/>
                </a:solidFill>
                <a:ea typeface="Calibri" pitchFamily="34" charset="0"/>
              </a:rPr>
              <a:t>et al. </a:t>
            </a:r>
            <a:r>
              <a:rPr lang="en-GB" sz="600" b="1" dirty="0" smtClean="0">
                <a:solidFill>
                  <a:srgbClr val="000000"/>
                </a:solidFill>
                <a:ea typeface="Calibri" pitchFamily="34" charset="0"/>
              </a:rPr>
              <a:t>2009).</a:t>
            </a:r>
          </a:p>
        </p:txBody>
      </p:sp>
      <p:pic>
        <p:nvPicPr>
          <p:cNvPr id="13332" name="Picture 29"/>
          <p:cNvPicPr>
            <a:picLocks noChangeAspect="1" noChangeArrowheads="1"/>
          </p:cNvPicPr>
          <p:nvPr/>
        </p:nvPicPr>
        <p:blipFill>
          <a:blip r:embed="rId7" cstate="print"/>
          <a:srcRect l="19611" t="14096" r="31531" b="12500"/>
          <a:stretch>
            <a:fillRect/>
          </a:stretch>
        </p:blipFill>
        <p:spPr bwMode="auto">
          <a:xfrm>
            <a:off x="2487757" y="5211516"/>
            <a:ext cx="1128577" cy="1124663"/>
          </a:xfrm>
          <a:prstGeom prst="rect">
            <a:avLst/>
          </a:prstGeom>
          <a:noFill/>
          <a:ln w="3175">
            <a:solidFill>
              <a:schemeClr val="tx1"/>
            </a:solidFill>
            <a:miter lim="800000"/>
            <a:headEnd/>
            <a:tailEnd/>
          </a:ln>
        </p:spPr>
      </p:pic>
      <p:grpSp>
        <p:nvGrpSpPr>
          <p:cNvPr id="2" name="Group 4"/>
          <p:cNvGrpSpPr>
            <a:grpSpLocks/>
          </p:cNvGrpSpPr>
          <p:nvPr/>
        </p:nvGrpSpPr>
        <p:grpSpPr bwMode="auto">
          <a:xfrm>
            <a:off x="5338978" y="7420571"/>
            <a:ext cx="1370378" cy="988516"/>
            <a:chOff x="16525875" y="24364982"/>
            <a:chExt cx="4396646" cy="3487679"/>
          </a:xfrm>
        </p:grpSpPr>
        <p:pic>
          <p:nvPicPr>
            <p:cNvPr id="33" name="Picture 32" descr="http://mmi.oregonstate.edu/sites/default/files/img_LHX_2S-1238-smcopy-4.gif"/>
            <p:cNvPicPr/>
            <p:nvPr/>
          </p:nvPicPr>
          <p:blipFill>
            <a:blip r:embed="rId8" cstate="print"/>
            <a:srcRect/>
            <a:stretch>
              <a:fillRect/>
            </a:stretch>
          </p:blipFill>
          <p:spPr bwMode="auto">
            <a:xfrm>
              <a:off x="16525875" y="24364982"/>
              <a:ext cx="4396646" cy="338449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 name="TextBox 3"/>
            <p:cNvSpPr txBox="1"/>
            <p:nvPr/>
          </p:nvSpPr>
          <p:spPr>
            <a:xfrm>
              <a:off x="16914582" y="27309714"/>
              <a:ext cx="3096599" cy="54294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defRPr/>
              </a:pPr>
              <a:r>
                <a:rPr lang="en-GB" sz="400" dirty="0">
                  <a:solidFill>
                    <a:srgbClr val="000000"/>
                  </a:solidFill>
                </a:rPr>
                <a:t>Life history tag in a Stellar sea lion</a:t>
              </a:r>
            </a:p>
          </p:txBody>
        </p:sp>
      </p:grpSp>
      <p:grpSp>
        <p:nvGrpSpPr>
          <p:cNvPr id="3" name="Group 6"/>
          <p:cNvGrpSpPr>
            <a:grpSpLocks/>
          </p:cNvGrpSpPr>
          <p:nvPr/>
        </p:nvGrpSpPr>
        <p:grpSpPr bwMode="auto">
          <a:xfrm>
            <a:off x="5287054" y="8418674"/>
            <a:ext cx="907137" cy="753133"/>
            <a:chOff x="18462559" y="27877919"/>
            <a:chExt cx="2828926" cy="2494607"/>
          </a:xfrm>
        </p:grpSpPr>
        <p:pic>
          <p:nvPicPr>
            <p:cNvPr id="31" name="Picture 30" descr="http://t2.gstatic.com/images?q=tbn:ANd9GcRSogrHTYBNPkK5uHXWti4KNGAh0QAKocq4d5G-Waz17JgEvAlecg"/>
            <p:cNvPicPr/>
            <p:nvPr/>
          </p:nvPicPr>
          <p:blipFill>
            <a:blip r:embed="rId9" cstate="print"/>
            <a:srcRect/>
            <a:stretch>
              <a:fillRect/>
            </a:stretch>
          </p:blipFill>
          <p:spPr bwMode="auto">
            <a:xfrm>
              <a:off x="18626072" y="27877919"/>
              <a:ext cx="2251076" cy="202934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TextBox 5"/>
            <p:cNvSpPr txBox="1"/>
            <p:nvPr/>
          </p:nvSpPr>
          <p:spPr>
            <a:xfrm>
              <a:off x="18462559" y="29862802"/>
              <a:ext cx="2828926" cy="50972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pPr>
              <a:r>
                <a:rPr lang="en-GB" sz="400" dirty="0" smtClean="0">
                  <a:solidFill>
                    <a:srgbClr val="000000"/>
                  </a:solidFill>
                  <a:ea typeface="MS PGothic" pitchFamily="34" charset="-128"/>
                </a:rPr>
                <a:t>“Real size” of a life history tag.</a:t>
              </a:r>
            </a:p>
          </p:txBody>
        </p:sp>
      </p:grpSp>
      <p:grpSp>
        <p:nvGrpSpPr>
          <p:cNvPr id="5" name="Group 8"/>
          <p:cNvGrpSpPr>
            <a:grpSpLocks/>
          </p:cNvGrpSpPr>
          <p:nvPr/>
        </p:nvGrpSpPr>
        <p:grpSpPr bwMode="auto">
          <a:xfrm>
            <a:off x="3743597" y="7996806"/>
            <a:ext cx="1466081" cy="1084875"/>
            <a:chOff x="11675023" y="26480919"/>
            <a:chExt cx="4572000" cy="3593183"/>
          </a:xfrm>
        </p:grpSpPr>
        <p:pic>
          <p:nvPicPr>
            <p:cNvPr id="34" name="Picture 33" descr="http://www.afsc.noaa.gov/nmml/polar/cruise/images/SPD_20090604_10365_fix.jpg"/>
            <p:cNvPicPr/>
            <p:nvPr/>
          </p:nvPicPr>
          <p:blipFill>
            <a:blip r:embed="rId10" cstate="print"/>
            <a:srcRect/>
            <a:stretch>
              <a:fillRect/>
            </a:stretch>
          </p:blipFill>
          <p:spPr bwMode="auto">
            <a:xfrm>
              <a:off x="11675023" y="26480919"/>
              <a:ext cx="4572000" cy="342646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8" name="TextBox 7"/>
            <p:cNvSpPr txBox="1"/>
            <p:nvPr/>
          </p:nvSpPr>
          <p:spPr>
            <a:xfrm>
              <a:off x="11803612" y="29564414"/>
              <a:ext cx="2157413" cy="5096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defRPr/>
              </a:pPr>
              <a:r>
                <a:rPr lang="en-GB" sz="400" dirty="0">
                  <a:solidFill>
                    <a:srgbClr val="000000"/>
                  </a:solidFill>
                </a:rPr>
                <a:t>Tag on a Ribbon seal.</a:t>
              </a:r>
            </a:p>
          </p:txBody>
        </p:sp>
      </p:grpSp>
      <p:grpSp>
        <p:nvGrpSpPr>
          <p:cNvPr id="7" name="Group 10"/>
          <p:cNvGrpSpPr>
            <a:grpSpLocks/>
          </p:cNvGrpSpPr>
          <p:nvPr/>
        </p:nvGrpSpPr>
        <p:grpSpPr bwMode="auto">
          <a:xfrm>
            <a:off x="4368717" y="7420568"/>
            <a:ext cx="840960" cy="637313"/>
            <a:chOff x="12111767" y="24472126"/>
            <a:chExt cx="2622550" cy="2110820"/>
          </a:xfrm>
        </p:grpSpPr>
        <p:pic>
          <p:nvPicPr>
            <p:cNvPr id="32" name="Picture 31" descr="http://t2.gstatic.com/images?q=tbn:ANd9GcScbSSee1kbjqEY5Q3qWXHVxAmOaFrG83mnIzHC8piJkK6HQ5H2"/>
            <p:cNvPicPr/>
            <p:nvPr/>
          </p:nvPicPr>
          <p:blipFill>
            <a:blip r:embed="rId11" cstate="print"/>
            <a:srcRect/>
            <a:stretch>
              <a:fillRect/>
            </a:stretch>
          </p:blipFill>
          <p:spPr bwMode="auto">
            <a:xfrm>
              <a:off x="12111767" y="24472126"/>
              <a:ext cx="2622550" cy="173863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12111767" y="25869382"/>
              <a:ext cx="2622550" cy="71356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defRPr/>
              </a:pPr>
              <a:r>
                <a:rPr lang="en-GB" sz="400" dirty="0">
                  <a:solidFill>
                    <a:srgbClr val="000000"/>
                  </a:solidFill>
                </a:rPr>
                <a:t>Tag on a resident killer whale.</a:t>
              </a:r>
            </a:p>
          </p:txBody>
        </p:sp>
      </p:grpSp>
      <p:grpSp>
        <p:nvGrpSpPr>
          <p:cNvPr id="9" name="Group 12"/>
          <p:cNvGrpSpPr>
            <a:grpSpLocks/>
          </p:cNvGrpSpPr>
          <p:nvPr/>
        </p:nvGrpSpPr>
        <p:grpSpPr bwMode="auto">
          <a:xfrm>
            <a:off x="235184" y="3867769"/>
            <a:ext cx="2809988" cy="1077684"/>
            <a:chOff x="695325" y="12015787"/>
            <a:chExt cx="8763000" cy="4056766"/>
          </a:xfrm>
        </p:grpSpPr>
        <p:pic>
          <p:nvPicPr>
            <p:cNvPr id="2066" name="Picture 44" descr="anphys-fig-24-08-0"/>
            <p:cNvPicPr>
              <a:picLocks noChangeAspect="1" noChangeArrowheads="1"/>
            </p:cNvPicPr>
            <p:nvPr/>
          </p:nvPicPr>
          <p:blipFill>
            <a:blip r:embed="rId12" cstate="print"/>
            <a:srcRect l="2214" t="17192" r="1582" b="23170"/>
            <a:stretch>
              <a:fillRect/>
            </a:stretch>
          </p:blipFill>
          <p:spPr bwMode="auto">
            <a:xfrm>
              <a:off x="695325" y="12015787"/>
              <a:ext cx="8763000" cy="383479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1123950" y="15493267"/>
              <a:ext cx="4313239" cy="5792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defRPr/>
              </a:pPr>
              <a:r>
                <a:rPr lang="en-GB" sz="400" dirty="0">
                  <a:solidFill>
                    <a:srgbClr val="000000"/>
                  </a:solidFill>
                </a:rPr>
                <a:t>Early marine mammal study. (Forced submission)</a:t>
              </a:r>
            </a:p>
          </p:txBody>
        </p:sp>
      </p:grpSp>
      <p:sp>
        <p:nvSpPr>
          <p:cNvPr id="13338" name="TextBox 1"/>
          <p:cNvSpPr txBox="1">
            <a:spLocks noChangeArrowheads="1"/>
          </p:cNvSpPr>
          <p:nvPr/>
        </p:nvSpPr>
        <p:spPr bwMode="auto">
          <a:xfrm>
            <a:off x="1235480" y="585822"/>
            <a:ext cx="4433367" cy="167094"/>
          </a:xfrm>
          <a:prstGeom prst="rect">
            <a:avLst/>
          </a:prstGeom>
          <a:noFill/>
          <a:ln w="9525">
            <a:noFill/>
            <a:miter lim="800000"/>
            <a:headEnd/>
            <a:tailEnd/>
          </a:ln>
        </p:spPr>
        <p:txBody>
          <a:bodyPr lIns="28317" tIns="14158" rIns="28317" bIns="14158">
            <a:spAutoFit/>
          </a:bodyPr>
          <a:lstStyle/>
          <a:p>
            <a:pPr fontAlgn="base">
              <a:spcBef>
                <a:spcPct val="0"/>
              </a:spcBef>
              <a:spcAft>
                <a:spcPct val="0"/>
              </a:spcAft>
            </a:pPr>
            <a:r>
              <a:rPr lang="en-GB" sz="900" dirty="0" smtClean="0">
                <a:solidFill>
                  <a:srgbClr val="000000"/>
                </a:solidFill>
                <a:ea typeface="MS PGothic" pitchFamily="34" charset="-128"/>
              </a:rPr>
              <a:t>Anna </a:t>
            </a:r>
            <a:r>
              <a:rPr lang="en-GB" sz="900" dirty="0" err="1" smtClean="0">
                <a:solidFill>
                  <a:srgbClr val="000000"/>
                </a:solidFill>
                <a:ea typeface="MS PGothic" pitchFamily="34" charset="-128"/>
              </a:rPr>
              <a:t>Chouler</a:t>
            </a:r>
            <a:r>
              <a:rPr lang="en-GB" sz="900" dirty="0" smtClean="0">
                <a:solidFill>
                  <a:srgbClr val="000000"/>
                </a:solidFill>
                <a:ea typeface="MS PGothic" pitchFamily="34" charset="-128"/>
              </a:rPr>
              <a:t>, Lucy Grable, Amy McIntosh, Juliet McKenna and Katie Tranter</a:t>
            </a:r>
          </a:p>
        </p:txBody>
      </p:sp>
      <p:sp>
        <p:nvSpPr>
          <p:cNvPr id="13339" name="TextBox 2"/>
          <p:cNvSpPr txBox="1">
            <a:spLocks noChangeArrowheads="1"/>
          </p:cNvSpPr>
          <p:nvPr/>
        </p:nvSpPr>
        <p:spPr bwMode="auto">
          <a:xfrm>
            <a:off x="2737193" y="726765"/>
            <a:ext cx="1152502" cy="167092"/>
          </a:xfrm>
          <a:prstGeom prst="rect">
            <a:avLst/>
          </a:prstGeom>
          <a:noFill/>
          <a:ln w="9525">
            <a:noFill/>
            <a:miter lim="800000"/>
            <a:headEnd/>
            <a:tailEnd/>
          </a:ln>
        </p:spPr>
        <p:txBody>
          <a:bodyPr lIns="28317" tIns="14158" rIns="28317" bIns="14158">
            <a:spAutoFit/>
          </a:bodyPr>
          <a:lstStyle/>
          <a:p>
            <a:pPr fontAlgn="base">
              <a:spcBef>
                <a:spcPct val="0"/>
              </a:spcBef>
              <a:spcAft>
                <a:spcPct val="0"/>
              </a:spcAft>
            </a:pPr>
            <a:r>
              <a:rPr lang="en-GB" sz="900" dirty="0" smtClean="0">
                <a:solidFill>
                  <a:srgbClr val="000000"/>
                </a:solidFill>
                <a:ea typeface="MS PGothic" pitchFamily="34" charset="-128"/>
              </a:rPr>
              <a:t>Newcastle University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gs>
            <a:gs pos="82000">
              <a:srgbClr val="9CB86E"/>
            </a:gs>
            <a:gs pos="100000">
              <a:srgbClr val="607731"/>
            </a:gs>
          </a:gsLst>
          <a:lin ang="5400000" scaled="0"/>
          <a:tileRect/>
        </a:gradFill>
        <a:effectLst/>
      </p:bgPr>
    </p:bg>
    <p:spTree>
      <p:nvGrpSpPr>
        <p:cNvPr id="1" name=""/>
        <p:cNvGrpSpPr/>
        <p:nvPr/>
      </p:nvGrpSpPr>
      <p:grpSpPr>
        <a:xfrm>
          <a:off x="0" y="0"/>
          <a:ext cx="0" cy="0"/>
          <a:chOff x="0" y="0"/>
          <a:chExt cx="0" cy="0"/>
        </a:xfrm>
      </p:grpSpPr>
      <p:pic>
        <p:nvPicPr>
          <p:cNvPr id="38" name="Picture 37" descr="http://missrosen.files.wordpress.com/2011/10/three-toed_sloth_brown-throated_sloth_maned_sloth_pale-throated_sloth_pygmy_three-toed_sloth.jpg?w=460&amp;h=345"/>
          <p:cNvPicPr/>
          <p:nvPr/>
        </p:nvPicPr>
        <p:blipFill rotWithShape="1">
          <a:blip r:embed="rId2" cstate="print">
            <a:extLst>
              <a:ext uri="{BEBA8EAE-BF5A-486C-A8C5-ECC9F3942E4B}">
                <a14:imgProps xmlns:a14="http://schemas.microsoft.com/office/drawing/2010/main" xmlns="">
                  <a14:imgLayer r:embed="rId3">
                    <a14:imgEffect>
                      <a14:backgroundRemoval t="0" b="100000" l="0" r="100000">
                        <a14:backgroundMark x1="69565" y1="95942" x2="69565" y2="95942"/>
                        <a14:backgroundMark x1="65000" y1="97971" x2="65000" y2="97971"/>
                        <a14:backgroundMark x1="60652" y1="93043" x2="60652" y2="93043"/>
                        <a14:backgroundMark x1="45652" y1="88116" x2="45652" y2="88116"/>
                        <a14:backgroundMark x1="38478" y1="95362" x2="38478" y2="95362"/>
                        <a14:backgroundMark x1="25435" y1="13333" x2="25435" y2="13333"/>
                        <a14:backgroundMark x1="28261" y1="2319" x2="28261" y2="2319"/>
                        <a14:backgroundMark x1="28261" y1="12464" x2="28261" y2="12464"/>
                        <a14:backgroundMark x1="29348" y1="25797" x2="29348" y2="25797"/>
                        <a14:backgroundMark x1="28043" y1="33913" x2="28043" y2="33913"/>
                        <a14:backgroundMark x1="25000" y1="36812" x2="25000" y2="36812"/>
                        <a14:backgroundMark x1="44348" y1="9275" x2="44348" y2="9275"/>
                        <a14:backgroundMark x1="44130" y1="15652" x2="44130" y2="15652"/>
                        <a14:backgroundMark x1="46087" y1="10725" x2="46087" y2="10725"/>
                      </a14:backgroundRemoval>
                    </a14:imgEffect>
                  </a14:imgLayer>
                </a14:imgProps>
              </a:ext>
              <a:ext uri="{28A0092B-C50C-407E-A947-70E740481C1C}">
                <a14:useLocalDpi xmlns:a14="http://schemas.microsoft.com/office/drawing/2010/main" xmlns="" val="0"/>
              </a:ext>
            </a:extLst>
          </a:blip>
          <a:srcRect l="-5311" t="-6815" r="5311" b="6815"/>
          <a:stretch/>
        </p:blipFill>
        <p:spPr bwMode="auto">
          <a:xfrm>
            <a:off x="-170027" y="-159955"/>
            <a:ext cx="3839147" cy="2636324"/>
          </a:xfrm>
          <a:prstGeom prst="rect">
            <a:avLst/>
          </a:prstGeom>
          <a:noFill/>
          <a:ln>
            <a:noFill/>
          </a:ln>
        </p:spPr>
      </p:pic>
      <p:sp>
        <p:nvSpPr>
          <p:cNvPr id="35" name="Rounded Rectangle 34"/>
          <p:cNvSpPr/>
          <p:nvPr/>
        </p:nvSpPr>
        <p:spPr>
          <a:xfrm>
            <a:off x="1832765" y="3308063"/>
            <a:ext cx="3729726" cy="1824177"/>
          </a:xfrm>
          <a:prstGeom prst="roundRect">
            <a:avLst/>
          </a:prstGeom>
          <a:solidFill>
            <a:schemeClr val="bg1">
              <a:lumMod val="9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28" name="Rounded Rectangle 27"/>
          <p:cNvSpPr/>
          <p:nvPr/>
        </p:nvSpPr>
        <p:spPr>
          <a:xfrm>
            <a:off x="3747125" y="6999120"/>
            <a:ext cx="3076958" cy="201066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5" name="Rounded Rectangle 4"/>
          <p:cNvSpPr/>
          <p:nvPr/>
        </p:nvSpPr>
        <p:spPr>
          <a:xfrm>
            <a:off x="91346" y="2081068"/>
            <a:ext cx="1697331" cy="290693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en-GB" sz="1900">
              <a:solidFill>
                <a:prstClr val="white"/>
              </a:solidFill>
            </a:endParaRPr>
          </a:p>
        </p:txBody>
      </p:sp>
      <p:sp>
        <p:nvSpPr>
          <p:cNvPr id="4" name="TextBox 3"/>
          <p:cNvSpPr txBox="1"/>
          <p:nvPr/>
        </p:nvSpPr>
        <p:spPr>
          <a:xfrm>
            <a:off x="202468" y="2081070"/>
            <a:ext cx="1496431" cy="3139321"/>
          </a:xfrm>
          <a:prstGeom prst="rect">
            <a:avLst/>
          </a:prstGeom>
          <a:noFill/>
        </p:spPr>
        <p:txBody>
          <a:bodyPr wrap="square" rtlCol="0">
            <a:spAutoFit/>
          </a:bodyPr>
          <a:lstStyle/>
          <a:p>
            <a:pPr algn="just" defTabSz="957816"/>
            <a:r>
              <a:rPr lang="en-GB" sz="800" spc="-75" dirty="0">
                <a:solidFill>
                  <a:prstClr val="black"/>
                </a:solidFill>
                <a:latin typeface="Helvetica" pitchFamily="34" charset="0"/>
              </a:rPr>
              <a:t>Sloths move so slowly as a result of their low calorie leaf based diet; not because they are simply lazy! Remarkable adaptations such as longer arms</a:t>
            </a:r>
            <a:r>
              <a:rPr lang="en-GB" sz="800" spc="-75" dirty="0" smtClean="0">
                <a:solidFill>
                  <a:prstClr val="black"/>
                </a:solidFill>
                <a:latin typeface="Helvetica" pitchFamily="34" charset="0"/>
              </a:rPr>
              <a:t>, short </a:t>
            </a:r>
            <a:r>
              <a:rPr lang="en-GB" sz="800" spc="-75" dirty="0">
                <a:solidFill>
                  <a:prstClr val="black"/>
                </a:solidFill>
                <a:latin typeface="Helvetica" pitchFamily="34" charset="0"/>
              </a:rPr>
              <a:t>shoulder blades, a narrower chest and characteristic 2 or 3 toed feet make them perfect for a life upside down. The pectoral muscles are located at the end of the limb, as opposed to near the shoulder as in most other mammals (to allow them to constantly support their own body weight), other than this the exact same muscles involved in moving our limbs back and forth are used by sloths too. Sloths use diagonal couplet gaits to move forward and to increase speed simply increase step length and decrease the duration between contact and swing phases during motion (</a:t>
            </a:r>
            <a:r>
              <a:rPr lang="en-GB" sz="800" spc="-75" dirty="0" err="1">
                <a:solidFill>
                  <a:prstClr val="black"/>
                </a:solidFill>
                <a:latin typeface="Helvetica" pitchFamily="34" charset="0"/>
              </a:rPr>
              <a:t>Nyakatura</a:t>
            </a:r>
            <a:r>
              <a:rPr lang="en-GB" sz="800" spc="-75" dirty="0">
                <a:solidFill>
                  <a:prstClr val="black"/>
                </a:solidFill>
                <a:latin typeface="Helvetica" pitchFamily="34" charset="0"/>
              </a:rPr>
              <a:t> et al., 2010).</a:t>
            </a:r>
          </a:p>
          <a:p>
            <a:pPr defTabSz="957816"/>
            <a:endParaRPr lang="en-GB" sz="800" spc="-75" dirty="0">
              <a:solidFill>
                <a:prstClr val="black"/>
              </a:solidFill>
              <a:latin typeface="Helvetica" pitchFamily="34" charset="0"/>
            </a:endParaRPr>
          </a:p>
          <a:p>
            <a:pPr defTabSz="957816"/>
            <a:r>
              <a:rPr lang="en-GB" sz="700" spc="-75" dirty="0" err="1">
                <a:solidFill>
                  <a:prstClr val="black"/>
                </a:solidFill>
                <a:latin typeface="Helvetica" pitchFamily="34" charset="0"/>
              </a:rPr>
              <a:t>Nyakatura</a:t>
            </a:r>
            <a:r>
              <a:rPr lang="en-GB" sz="700" spc="-75" dirty="0">
                <a:solidFill>
                  <a:prstClr val="black"/>
                </a:solidFill>
                <a:latin typeface="Helvetica" pitchFamily="34" charset="0"/>
              </a:rPr>
              <a:t> et al., 2010. </a:t>
            </a:r>
            <a:r>
              <a:rPr lang="en-GB" sz="700" i="1" spc="-75" dirty="0">
                <a:solidFill>
                  <a:prstClr val="black"/>
                </a:solidFill>
                <a:latin typeface="Helvetica" pitchFamily="34" charset="0"/>
              </a:rPr>
              <a:t>Zoology</a:t>
            </a:r>
            <a:r>
              <a:rPr lang="en-GB" sz="700" spc="-75" dirty="0">
                <a:solidFill>
                  <a:prstClr val="black"/>
                </a:solidFill>
                <a:latin typeface="Helvetica" pitchFamily="34" charset="0"/>
              </a:rPr>
              <a:t> 113(4):221-34.</a:t>
            </a:r>
          </a:p>
        </p:txBody>
      </p:sp>
      <p:sp>
        <p:nvSpPr>
          <p:cNvPr id="9" name="Rounded Rectangle 8"/>
          <p:cNvSpPr/>
          <p:nvPr/>
        </p:nvSpPr>
        <p:spPr>
          <a:xfrm>
            <a:off x="3274984" y="531279"/>
            <a:ext cx="3497531" cy="1357422"/>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en-GB" sz="1900">
              <a:solidFill>
                <a:prstClr val="white"/>
              </a:solidFill>
            </a:endParaRPr>
          </a:p>
        </p:txBody>
      </p:sp>
      <p:grpSp>
        <p:nvGrpSpPr>
          <p:cNvPr id="2" name="Group 11"/>
          <p:cNvGrpSpPr/>
          <p:nvPr/>
        </p:nvGrpSpPr>
        <p:grpSpPr>
          <a:xfrm>
            <a:off x="35257" y="5692732"/>
            <a:ext cx="3271706" cy="3231654"/>
            <a:chOff x="241540" y="8623423"/>
            <a:chExt cx="4470836" cy="3364283"/>
          </a:xfrm>
        </p:grpSpPr>
        <p:sp>
          <p:nvSpPr>
            <p:cNvPr id="10" name="Rounded Rectangle 9"/>
            <p:cNvSpPr/>
            <p:nvPr/>
          </p:nvSpPr>
          <p:spPr>
            <a:xfrm>
              <a:off x="241540" y="8633048"/>
              <a:ext cx="4470836" cy="2966109"/>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en-GB" sz="1900">
                <a:solidFill>
                  <a:prstClr val="white"/>
                </a:solidFill>
              </a:endParaRPr>
            </a:p>
          </p:txBody>
        </p:sp>
        <p:sp>
          <p:nvSpPr>
            <p:cNvPr id="8" name="TextBox 7"/>
            <p:cNvSpPr txBox="1"/>
            <p:nvPr/>
          </p:nvSpPr>
          <p:spPr>
            <a:xfrm>
              <a:off x="549540" y="8623423"/>
              <a:ext cx="2620814" cy="3364283"/>
            </a:xfrm>
            <a:prstGeom prst="rect">
              <a:avLst/>
            </a:prstGeom>
            <a:noFill/>
          </p:spPr>
          <p:txBody>
            <a:bodyPr wrap="square" rtlCol="0">
              <a:spAutoFit/>
            </a:bodyPr>
            <a:lstStyle/>
            <a:p>
              <a:pPr marL="128279" indent="-128279" algn="just" defTabSz="957816">
                <a:buFont typeface="Arial" pitchFamily="34" charset="0"/>
                <a:buChar char="•"/>
              </a:pPr>
              <a:r>
                <a:rPr lang="en-GB" sz="800" spc="-75" dirty="0">
                  <a:solidFill>
                    <a:prstClr val="black"/>
                  </a:solidFill>
                  <a:latin typeface="Helvetica" pitchFamily="34" charset="0"/>
                </a:rPr>
                <a:t>Sloths diet consists predominately of leaves; individual sloths show a preference for leaves obtained from the trees that their mothers ate from during the first six months of life.</a:t>
              </a:r>
            </a:p>
            <a:p>
              <a:pPr marL="128279" indent="-128279" algn="just" defTabSz="957816">
                <a:buFont typeface="Arial" pitchFamily="34" charset="0"/>
                <a:buChar char="•"/>
              </a:pPr>
              <a:r>
                <a:rPr lang="en-GB" sz="800" spc="-75" dirty="0">
                  <a:solidFill>
                    <a:prstClr val="black"/>
                  </a:solidFill>
                  <a:latin typeface="Helvetica" pitchFamily="34" charset="0"/>
                </a:rPr>
                <a:t> The rate of passage and fermentation process is slow, </a:t>
              </a:r>
              <a:r>
                <a:rPr lang="en-GB" sz="800" spc="-75" dirty="0" smtClean="0">
                  <a:solidFill>
                    <a:prstClr val="black"/>
                  </a:solidFill>
                  <a:latin typeface="Helvetica" pitchFamily="34" charset="0"/>
                </a:rPr>
                <a:t>(</a:t>
              </a:r>
              <a:r>
                <a:rPr lang="en-GB" sz="800" spc="-75">
                  <a:solidFill>
                    <a:prstClr val="black"/>
                  </a:solidFill>
                  <a:latin typeface="Helvetica" pitchFamily="34" charset="0"/>
                </a:rPr>
                <a:t>2.5 </a:t>
              </a:r>
              <a:r>
                <a:rPr lang="en-GB" sz="800" spc="-75" smtClean="0">
                  <a:solidFill>
                    <a:prstClr val="black"/>
                  </a:solidFill>
                  <a:latin typeface="Helvetica" pitchFamily="34" charset="0"/>
                </a:rPr>
                <a:t>days </a:t>
              </a:r>
              <a:r>
                <a:rPr lang="en-GB" sz="800" spc="-75" dirty="0">
                  <a:solidFill>
                    <a:prstClr val="black"/>
                  </a:solidFill>
                  <a:latin typeface="Helvetica" pitchFamily="34" charset="0"/>
                </a:rPr>
                <a:t>to pass 5% of </a:t>
              </a:r>
              <a:r>
                <a:rPr lang="en-GB" sz="800" spc="-75" dirty="0" err="1">
                  <a:solidFill>
                    <a:prstClr val="black"/>
                  </a:solidFill>
                  <a:latin typeface="Helvetica" pitchFamily="34" charset="0"/>
                </a:rPr>
                <a:t>ingesta</a:t>
              </a:r>
              <a:r>
                <a:rPr lang="en-GB" sz="800" spc="-75" dirty="0">
                  <a:solidFill>
                    <a:prstClr val="black"/>
                  </a:solidFill>
                  <a:latin typeface="Helvetica" pitchFamily="34" charset="0"/>
                </a:rPr>
                <a:t>) </a:t>
              </a:r>
              <a:r>
                <a:rPr lang="en-GB" sz="800" spc="-75" dirty="0" smtClean="0">
                  <a:solidFill>
                    <a:prstClr val="black"/>
                  </a:solidFill>
                  <a:latin typeface="Helvetica" pitchFamily="34" charset="0"/>
                </a:rPr>
                <a:t>.</a:t>
              </a:r>
              <a:endParaRPr lang="en-GB" sz="800" spc="-75" dirty="0">
                <a:solidFill>
                  <a:prstClr val="black"/>
                </a:solidFill>
                <a:latin typeface="Helvetica" pitchFamily="34" charset="0"/>
              </a:endParaRPr>
            </a:p>
            <a:p>
              <a:pPr marL="128279" indent="-128279" algn="just" defTabSz="957816">
                <a:buFont typeface="Arial" pitchFamily="34" charset="0"/>
                <a:buChar char="•"/>
              </a:pPr>
              <a:r>
                <a:rPr lang="en-GB" sz="800" spc="-75" dirty="0">
                  <a:solidFill>
                    <a:prstClr val="black"/>
                  </a:solidFill>
                  <a:latin typeface="Helvetica" pitchFamily="34" charset="0"/>
                </a:rPr>
                <a:t>Low metabolic rate may help to </a:t>
              </a:r>
              <a:r>
                <a:rPr lang="en-GB" sz="800" spc="-75" dirty="0" smtClean="0">
                  <a:solidFill>
                    <a:prstClr val="black"/>
                  </a:solidFill>
                  <a:latin typeface="Helvetica" pitchFamily="34" charset="0"/>
                </a:rPr>
                <a:t>reduce</a:t>
              </a:r>
              <a:br>
                <a:rPr lang="en-GB" sz="800" spc="-75" dirty="0" smtClean="0">
                  <a:solidFill>
                    <a:prstClr val="black"/>
                  </a:solidFill>
                  <a:latin typeface="Helvetica" pitchFamily="34" charset="0"/>
                </a:rPr>
              </a:br>
              <a:r>
                <a:rPr lang="en-GB" sz="800" spc="-75" dirty="0" smtClean="0">
                  <a:solidFill>
                    <a:prstClr val="black"/>
                  </a:solidFill>
                  <a:latin typeface="Helvetica" pitchFamily="34" charset="0"/>
                </a:rPr>
                <a:t> </a:t>
              </a:r>
              <a:r>
                <a:rPr lang="en-GB" sz="800" spc="-75" dirty="0">
                  <a:solidFill>
                    <a:prstClr val="black"/>
                  </a:solidFill>
                  <a:latin typeface="Helvetica" pitchFamily="34" charset="0"/>
                </a:rPr>
                <a:t>the absorption of toxic substances in some leaves.</a:t>
              </a:r>
            </a:p>
            <a:p>
              <a:pPr marL="128279" indent="-128279" algn="just" defTabSz="957816">
                <a:buFont typeface="Arial" pitchFamily="34" charset="0"/>
                <a:buChar char="•"/>
              </a:pPr>
              <a:r>
                <a:rPr lang="en-GB" sz="800" spc="-75" dirty="0">
                  <a:solidFill>
                    <a:prstClr val="black"/>
                  </a:solidFill>
                  <a:latin typeface="Helvetica" pitchFamily="34" charset="0"/>
                </a:rPr>
                <a:t>Slow rate of fermentation in stomach; </a:t>
              </a:r>
              <a:r>
                <a:rPr lang="en-GB" sz="800" spc="-75" dirty="0" smtClean="0">
                  <a:solidFill>
                    <a:prstClr val="black"/>
                  </a:solidFill>
                  <a:latin typeface="Helvetica" pitchFamily="34" charset="0"/>
                </a:rPr>
                <a:t/>
              </a:r>
              <a:br>
                <a:rPr lang="en-GB" sz="800" spc="-75" dirty="0" smtClean="0">
                  <a:solidFill>
                    <a:prstClr val="black"/>
                  </a:solidFill>
                  <a:latin typeface="Helvetica" pitchFamily="34" charset="0"/>
                </a:rPr>
              </a:br>
              <a:r>
                <a:rPr lang="en-GB" sz="800" spc="-75" dirty="0" smtClean="0">
                  <a:solidFill>
                    <a:prstClr val="black"/>
                  </a:solidFill>
                  <a:latin typeface="Helvetica" pitchFamily="34" charset="0"/>
                </a:rPr>
                <a:t>thought </a:t>
              </a:r>
              <a:r>
                <a:rPr lang="en-GB" sz="800" spc="-75" dirty="0">
                  <a:solidFill>
                    <a:prstClr val="black"/>
                  </a:solidFill>
                  <a:latin typeface="Helvetica" pitchFamily="34" charset="0"/>
                </a:rPr>
                <a:t>to be due to low body temperature.</a:t>
              </a:r>
            </a:p>
            <a:p>
              <a:pPr marL="128279" indent="-128279" algn="just" defTabSz="957816">
                <a:buFont typeface="Arial" pitchFamily="34" charset="0"/>
                <a:buChar char="•"/>
              </a:pPr>
              <a:r>
                <a:rPr lang="en-GB" sz="800" spc="-75" dirty="0">
                  <a:solidFill>
                    <a:prstClr val="black"/>
                  </a:solidFill>
                  <a:latin typeface="Helvetica" pitchFamily="34" charset="0"/>
                </a:rPr>
                <a:t>The upright posture adopted during rest is thought to be an adaptation, to exploit the stratification of </a:t>
              </a:r>
              <a:r>
                <a:rPr lang="en-GB" sz="800" spc="-75" dirty="0" err="1">
                  <a:solidFill>
                    <a:prstClr val="black"/>
                  </a:solidFill>
                  <a:latin typeface="Helvetica" pitchFamily="34" charset="0"/>
                </a:rPr>
                <a:t>digesta</a:t>
              </a:r>
              <a:r>
                <a:rPr lang="en-GB" sz="800" spc="-75" dirty="0">
                  <a:solidFill>
                    <a:prstClr val="black"/>
                  </a:solidFill>
                  <a:latin typeface="Helvetica" pitchFamily="34" charset="0"/>
                </a:rPr>
                <a:t> within the </a:t>
              </a:r>
              <a:r>
                <a:rPr lang="en-GB" sz="800" spc="-75" dirty="0" err="1">
                  <a:solidFill>
                    <a:prstClr val="black"/>
                  </a:solidFill>
                  <a:latin typeface="Helvetica" pitchFamily="34" charset="0"/>
                </a:rPr>
                <a:t>forestomach</a:t>
              </a:r>
              <a:r>
                <a:rPr lang="en-GB" sz="800" spc="-75" dirty="0">
                  <a:solidFill>
                    <a:prstClr val="black"/>
                  </a:solidFill>
                  <a:latin typeface="Helvetica" pitchFamily="34" charset="0"/>
                </a:rPr>
                <a:t> and using gravity to aid them in selectively passing larger particles.</a:t>
              </a:r>
            </a:p>
            <a:p>
              <a:pPr marL="128279" indent="-128279" algn="just" defTabSz="957816">
                <a:buFont typeface="Arial" pitchFamily="34" charset="0"/>
                <a:buChar char="•"/>
              </a:pPr>
              <a:r>
                <a:rPr lang="en-GB" sz="800" spc="-75" dirty="0">
                  <a:solidFill>
                    <a:prstClr val="black"/>
                  </a:solidFill>
                  <a:latin typeface="Helvetica" pitchFamily="34" charset="0"/>
                </a:rPr>
                <a:t>Sloth’s do not possess a cecum this may be compensated by enzyme activity in the stomach.</a:t>
              </a:r>
            </a:p>
            <a:p>
              <a:pPr marL="128279" indent="-128279" algn="just" defTabSz="957816">
                <a:buFont typeface="Arial" pitchFamily="34" charset="0"/>
                <a:buChar char="•"/>
              </a:pPr>
              <a:endParaRPr lang="en-GB" sz="800" spc="-75" dirty="0">
                <a:solidFill>
                  <a:prstClr val="black"/>
                </a:solidFill>
                <a:latin typeface="Helvetica" pitchFamily="34" charset="0"/>
              </a:endParaRPr>
            </a:p>
            <a:p>
              <a:pPr algn="just" defTabSz="957816"/>
              <a:r>
                <a:rPr lang="en-GB" sz="700" spc="-75" dirty="0" err="1">
                  <a:solidFill>
                    <a:prstClr val="black"/>
                  </a:solidFill>
                  <a:latin typeface="Helvetica" pitchFamily="34" charset="0"/>
                </a:rPr>
                <a:t>Clauss.M</a:t>
              </a:r>
              <a:r>
                <a:rPr lang="en-GB" sz="700" spc="-75" dirty="0">
                  <a:solidFill>
                    <a:prstClr val="black"/>
                  </a:solidFill>
                  <a:latin typeface="Helvetica" pitchFamily="34" charset="0"/>
                </a:rPr>
                <a:t>. (2004) Mammal Review. 34, 241-145 .</a:t>
              </a:r>
            </a:p>
            <a:p>
              <a:pPr algn="just" defTabSz="957816"/>
              <a:r>
                <a:rPr lang="en-GB" sz="700" spc="-75" dirty="0">
                  <a:solidFill>
                    <a:prstClr val="black"/>
                  </a:solidFill>
                  <a:latin typeface="Helvetica" pitchFamily="34" charset="0"/>
                </a:rPr>
                <a:t>Gilmore. D.P et al. (2001) Brazilian Journal of Medical and Biological Research. 34, 9-25.</a:t>
              </a:r>
            </a:p>
            <a:p>
              <a:pPr algn="just" defTabSz="957816"/>
              <a:endParaRPr lang="en-GB" sz="700" spc="-75" dirty="0">
                <a:solidFill>
                  <a:prstClr val="black"/>
                </a:solidFill>
                <a:latin typeface="Helvetica" pitchFamily="34" charset="0"/>
              </a:endParaRPr>
            </a:p>
          </p:txBody>
        </p:sp>
      </p:grpSp>
      <p:sp>
        <p:nvSpPr>
          <p:cNvPr id="11" name="Down Arrow Callout 10"/>
          <p:cNvSpPr/>
          <p:nvPr/>
        </p:nvSpPr>
        <p:spPr>
          <a:xfrm>
            <a:off x="58592" y="1678797"/>
            <a:ext cx="1354187" cy="451362"/>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15" name="TextBox 14"/>
          <p:cNvSpPr txBox="1"/>
          <p:nvPr/>
        </p:nvSpPr>
        <p:spPr>
          <a:xfrm>
            <a:off x="46926" y="1646151"/>
            <a:ext cx="1408564" cy="346083"/>
          </a:xfrm>
          <a:prstGeom prst="rect">
            <a:avLst/>
          </a:prstGeom>
          <a:noFill/>
        </p:spPr>
        <p:txBody>
          <a:bodyPr wrap="square" lIns="68415" tIns="34208" rIns="68415" bIns="34208" rtlCol="0">
            <a:spAutoFit/>
          </a:bodyPr>
          <a:lstStyle/>
          <a:p>
            <a:pPr algn="ctr" defTabSz="957816"/>
            <a:r>
              <a:rPr lang="en-GB" dirty="0">
                <a:solidFill>
                  <a:prstClr val="white"/>
                </a:solidFill>
                <a:latin typeface="Helvetica" pitchFamily="34" charset="0"/>
              </a:rPr>
              <a:t>Locomotion</a:t>
            </a:r>
          </a:p>
        </p:txBody>
      </p:sp>
      <p:sp>
        <p:nvSpPr>
          <p:cNvPr id="18" name="Up Arrow Callout 17"/>
          <p:cNvSpPr/>
          <p:nvPr/>
        </p:nvSpPr>
        <p:spPr>
          <a:xfrm>
            <a:off x="161474" y="8538392"/>
            <a:ext cx="1323313" cy="447534"/>
          </a:xfrm>
          <a:prstGeom prst="upArrowCallou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grpSp>
        <p:nvGrpSpPr>
          <p:cNvPr id="3" name="Group 1029"/>
          <p:cNvGrpSpPr/>
          <p:nvPr/>
        </p:nvGrpSpPr>
        <p:grpSpPr>
          <a:xfrm>
            <a:off x="3513184" y="5236689"/>
            <a:ext cx="3259328" cy="1913299"/>
            <a:chOff x="3564756" y="5403669"/>
            <a:chExt cx="3259328" cy="2072739"/>
          </a:xfrm>
        </p:grpSpPr>
        <p:sp>
          <p:nvSpPr>
            <p:cNvPr id="21" name="Rounded Rectangle 20"/>
            <p:cNvSpPr/>
            <p:nvPr/>
          </p:nvSpPr>
          <p:spPr>
            <a:xfrm>
              <a:off x="3564756" y="5403669"/>
              <a:ext cx="3259328" cy="1637563"/>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17" name="TextBox 16"/>
            <p:cNvSpPr txBox="1"/>
            <p:nvPr/>
          </p:nvSpPr>
          <p:spPr>
            <a:xfrm>
              <a:off x="3772751" y="5434363"/>
              <a:ext cx="2931754" cy="2042045"/>
            </a:xfrm>
            <a:prstGeom prst="rect">
              <a:avLst/>
            </a:prstGeom>
            <a:noFill/>
          </p:spPr>
          <p:txBody>
            <a:bodyPr wrap="square" lIns="68415" tIns="34208" rIns="68415" bIns="34208" rtlCol="0">
              <a:spAutoFit/>
            </a:bodyPr>
            <a:lstStyle/>
            <a:p>
              <a:pPr marL="213798" indent="-213798" algn="just" defTabSz="957816">
                <a:buFont typeface="Arial" pitchFamily="34" charset="0"/>
                <a:buChar char="•"/>
              </a:pPr>
              <a:r>
                <a:rPr lang="en-GB" sz="800" kern="1000" spc="-75" dirty="0">
                  <a:solidFill>
                    <a:prstClr val="black"/>
                  </a:solidFill>
                  <a:latin typeface="Helvetica" pitchFamily="34" charset="0"/>
                </a:rPr>
                <a:t>Sloths have very variable body temperatures .</a:t>
              </a:r>
            </a:p>
            <a:p>
              <a:pPr marL="213798" indent="-213798" algn="just" defTabSz="957816">
                <a:buFont typeface="Arial" pitchFamily="34" charset="0"/>
                <a:buChar char="•"/>
              </a:pPr>
              <a:r>
                <a:rPr lang="en-GB" sz="800" kern="1000" spc="-75" dirty="0">
                  <a:solidFill>
                    <a:prstClr val="black"/>
                  </a:solidFill>
                  <a:latin typeface="Helvetica" pitchFamily="34" charset="0"/>
                </a:rPr>
                <a:t>Thermoregulation maintained by basking in the sun or sheltering in the shade. </a:t>
              </a:r>
            </a:p>
            <a:p>
              <a:pPr marL="213798" indent="-213798" algn="just" defTabSz="957816">
                <a:buFont typeface="Arial" pitchFamily="34" charset="0"/>
                <a:buChar char="•"/>
              </a:pPr>
              <a:r>
                <a:rPr lang="en-GB" sz="800" kern="1000" spc="-75" dirty="0">
                  <a:solidFill>
                    <a:prstClr val="black"/>
                  </a:solidFill>
                  <a:latin typeface="Helvetica" pitchFamily="34" charset="0"/>
                </a:rPr>
                <a:t>Studies have found sloths adopt different postures depending on the weather. In sunny conditions, sloths usually adopt extended postures to maximise surface area solar radiation exposure.</a:t>
              </a:r>
            </a:p>
            <a:p>
              <a:pPr marL="213798" indent="-213798" algn="just" defTabSz="957816">
                <a:buFont typeface="Arial" pitchFamily="34" charset="0"/>
                <a:buChar char="•"/>
              </a:pPr>
              <a:r>
                <a:rPr lang="en-GB" sz="800" kern="1000" spc="-75" dirty="0">
                  <a:solidFill>
                    <a:prstClr val="black"/>
                  </a:solidFill>
                  <a:latin typeface="Helvetica" pitchFamily="34" charset="0"/>
                </a:rPr>
                <a:t>In cooler weather, sloths tend to adopt huddles postures which minimizes heat loss but still maintains intermediate exposure to solar  radiation.</a:t>
              </a:r>
            </a:p>
            <a:p>
              <a:pPr marL="213798" indent="-213798" algn="just" defTabSz="957816">
                <a:buFont typeface="Arial" pitchFamily="34" charset="0"/>
                <a:buChar char="•"/>
              </a:pPr>
              <a:r>
                <a:rPr lang="en-GB" sz="800" kern="1000" spc="-75" dirty="0">
                  <a:solidFill>
                    <a:prstClr val="black"/>
                  </a:solidFill>
                  <a:latin typeface="Helvetica" pitchFamily="34" charset="0"/>
                </a:rPr>
                <a:t>Exposure to solar radiation is essential as it raises body temperature which then increases the action of the gut bacteria. </a:t>
              </a:r>
            </a:p>
            <a:p>
              <a:pPr marL="213798" indent="-213798" algn="just" defTabSz="957816">
                <a:buFont typeface="Arial" pitchFamily="34" charset="0"/>
                <a:buChar char="•"/>
              </a:pPr>
              <a:endParaRPr lang="en-GB" sz="700" spc="-75" dirty="0" smtClean="0">
                <a:solidFill>
                  <a:prstClr val="black"/>
                </a:solidFill>
                <a:latin typeface="Helvetica" pitchFamily="34" charset="0"/>
              </a:endParaRPr>
            </a:p>
            <a:p>
              <a:pPr algn="just" defTabSz="957816"/>
              <a:r>
                <a:rPr lang="en-GB" sz="700" dirty="0" err="1">
                  <a:solidFill>
                    <a:prstClr val="black"/>
                  </a:solidFill>
                  <a:latin typeface="Helvetica" pitchFamily="34" charset="0"/>
                </a:rPr>
                <a:t>Urbani.B</a:t>
              </a:r>
              <a:r>
                <a:rPr lang="en-GB" sz="700" dirty="0">
                  <a:solidFill>
                    <a:prstClr val="black"/>
                  </a:solidFill>
                  <a:latin typeface="Helvetica" pitchFamily="34" charset="0"/>
                </a:rPr>
                <a:t> and Bosque (2007) Mammalian Biology, 72 (6), 321-329 </a:t>
              </a:r>
              <a:r>
                <a:rPr lang="en-GB" sz="700" dirty="0" smtClean="0">
                  <a:solidFill>
                    <a:prstClr val="black"/>
                  </a:solidFill>
                  <a:latin typeface="Helvetica" pitchFamily="34" charset="0"/>
                </a:rPr>
                <a:t>.</a:t>
              </a:r>
              <a:endParaRPr lang="en-GB" sz="700" spc="-75" dirty="0">
                <a:solidFill>
                  <a:prstClr val="black"/>
                </a:solidFill>
                <a:latin typeface="Helvetica" pitchFamily="34" charset="0"/>
              </a:endParaRPr>
            </a:p>
            <a:p>
              <a:pPr algn="just" defTabSz="957816"/>
              <a:endParaRPr lang="en-GB" sz="800" spc="-75" dirty="0">
                <a:solidFill>
                  <a:prstClr val="black"/>
                </a:solidFill>
                <a:latin typeface="Helvetica" pitchFamily="34" charset="0"/>
              </a:endParaRPr>
            </a:p>
            <a:p>
              <a:pPr marL="213798" indent="-213798" algn="just" defTabSz="957816">
                <a:buFont typeface="Arial" pitchFamily="34" charset="0"/>
                <a:buChar char="•"/>
              </a:pPr>
              <a:endParaRPr lang="en-GB" sz="800" spc="-75" dirty="0">
                <a:solidFill>
                  <a:prstClr val="black"/>
                </a:solidFill>
                <a:latin typeface="Helvetica" pitchFamily="34" charset="0"/>
              </a:endParaRPr>
            </a:p>
          </p:txBody>
        </p:sp>
      </p:grpSp>
      <p:sp>
        <p:nvSpPr>
          <p:cNvPr id="20" name="TextBox 19"/>
          <p:cNvSpPr txBox="1"/>
          <p:nvPr/>
        </p:nvSpPr>
        <p:spPr>
          <a:xfrm>
            <a:off x="80653" y="8671120"/>
            <a:ext cx="1521631" cy="346083"/>
          </a:xfrm>
          <a:prstGeom prst="rect">
            <a:avLst/>
          </a:prstGeom>
          <a:noFill/>
        </p:spPr>
        <p:txBody>
          <a:bodyPr wrap="square" lIns="68415" tIns="34208" rIns="68415" bIns="34208" rtlCol="0">
            <a:spAutoFit/>
          </a:bodyPr>
          <a:lstStyle/>
          <a:p>
            <a:pPr algn="ctr" defTabSz="957816"/>
            <a:r>
              <a:rPr lang="en-GB" dirty="0">
                <a:solidFill>
                  <a:prstClr val="white"/>
                </a:solidFill>
                <a:latin typeface="Helvetica" pitchFamily="34" charset="0"/>
              </a:rPr>
              <a:t>Digestion</a:t>
            </a:r>
          </a:p>
        </p:txBody>
      </p:sp>
      <p:sp>
        <p:nvSpPr>
          <p:cNvPr id="25" name="Right Arrow Callout 24"/>
          <p:cNvSpPr/>
          <p:nvPr/>
        </p:nvSpPr>
        <p:spPr>
          <a:xfrm>
            <a:off x="1859398" y="1453423"/>
            <a:ext cx="1476107" cy="383465"/>
          </a:xfrm>
          <a:prstGeom prst="rightArrowCallout">
            <a:avLst>
              <a:gd name="adj1" fmla="val 25000"/>
              <a:gd name="adj2" fmla="val 25000"/>
              <a:gd name="adj3" fmla="val 25000"/>
              <a:gd name="adj4" fmla="val 86894"/>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26" name="TextBox 25"/>
          <p:cNvSpPr txBox="1"/>
          <p:nvPr/>
        </p:nvSpPr>
        <p:spPr>
          <a:xfrm>
            <a:off x="1749549" y="1470771"/>
            <a:ext cx="1400385" cy="346083"/>
          </a:xfrm>
          <a:prstGeom prst="rect">
            <a:avLst/>
          </a:prstGeom>
          <a:noFill/>
        </p:spPr>
        <p:txBody>
          <a:bodyPr wrap="square" lIns="68415" tIns="34208" rIns="68415" bIns="34208" rtlCol="0">
            <a:spAutoFit/>
          </a:bodyPr>
          <a:lstStyle/>
          <a:p>
            <a:pPr algn="r" defTabSz="957816"/>
            <a:r>
              <a:rPr lang="en-GB" dirty="0">
                <a:solidFill>
                  <a:prstClr val="white"/>
                </a:solidFill>
                <a:latin typeface="Helvetica" pitchFamily="34" charset="0"/>
              </a:rPr>
              <a:t>Morphology</a:t>
            </a:r>
          </a:p>
        </p:txBody>
      </p:sp>
      <p:sp>
        <p:nvSpPr>
          <p:cNvPr id="27" name="TextBox 26"/>
          <p:cNvSpPr txBox="1"/>
          <p:nvPr/>
        </p:nvSpPr>
        <p:spPr>
          <a:xfrm>
            <a:off x="3840251" y="7094197"/>
            <a:ext cx="2931754" cy="1992688"/>
          </a:xfrm>
          <a:prstGeom prst="rect">
            <a:avLst/>
          </a:prstGeom>
          <a:noFill/>
        </p:spPr>
        <p:txBody>
          <a:bodyPr wrap="square" lIns="68415" tIns="34208" rIns="68415" bIns="34208" rtlCol="0">
            <a:spAutoFit/>
          </a:bodyPr>
          <a:lstStyle/>
          <a:p>
            <a:pPr marL="342077" indent="-342077" algn="just" defTabSz="957816">
              <a:buFont typeface="Arial" pitchFamily="34" charset="0"/>
              <a:buChar char="•"/>
            </a:pPr>
            <a:r>
              <a:rPr lang="en-GB" sz="800" spc="-75" dirty="0">
                <a:solidFill>
                  <a:prstClr val="black"/>
                </a:solidFill>
                <a:latin typeface="Helvetica" pitchFamily="34" charset="0"/>
              </a:rPr>
              <a:t>The main predators of sloths are the jaguar, snakes and the eagle </a:t>
            </a:r>
          </a:p>
          <a:p>
            <a:pPr marL="342077" indent="-342077" algn="just" defTabSz="957816">
              <a:buFont typeface="Arial" pitchFamily="34" charset="0"/>
              <a:buChar char="•"/>
            </a:pPr>
            <a:r>
              <a:rPr lang="en-GB" sz="800" spc="-75" dirty="0">
                <a:solidFill>
                  <a:prstClr val="black"/>
                </a:solidFill>
                <a:latin typeface="Helvetica" pitchFamily="34" charset="0"/>
              </a:rPr>
              <a:t>A sloths claws are its only natural defence </a:t>
            </a:r>
          </a:p>
          <a:p>
            <a:pPr marL="342077" indent="-342077" algn="just" defTabSz="957816">
              <a:buFont typeface="Arial" pitchFamily="34" charset="0"/>
              <a:buChar char="•"/>
            </a:pPr>
            <a:r>
              <a:rPr lang="en-GB" sz="800" spc="-75" dirty="0">
                <a:solidFill>
                  <a:prstClr val="black"/>
                </a:solidFill>
                <a:latin typeface="Helvetica" pitchFamily="34" charset="0"/>
              </a:rPr>
              <a:t>The algae that grows within the fur of the sloth imparts a green colour to the coat providing camouflage </a:t>
            </a:r>
          </a:p>
          <a:p>
            <a:pPr marL="342077" indent="-342077" algn="just" defTabSz="957816">
              <a:buFont typeface="Arial" pitchFamily="34" charset="0"/>
              <a:buChar char="•"/>
            </a:pPr>
            <a:r>
              <a:rPr lang="en-GB" sz="800" spc="-75" dirty="0">
                <a:solidFill>
                  <a:prstClr val="black"/>
                </a:solidFill>
                <a:latin typeface="Helvetica" pitchFamily="34" charset="0"/>
              </a:rPr>
              <a:t>Sloths are critically endangered and face a very high risk of extinction in the immediate future </a:t>
            </a:r>
          </a:p>
          <a:p>
            <a:pPr marL="342077" indent="-342077" algn="just" defTabSz="957816">
              <a:buFont typeface="Arial" pitchFamily="34" charset="0"/>
              <a:buChar char="•"/>
            </a:pPr>
            <a:r>
              <a:rPr lang="en-GB" sz="800" spc="-75" dirty="0">
                <a:solidFill>
                  <a:prstClr val="black"/>
                </a:solidFill>
                <a:latin typeface="Helvetica" pitchFamily="34" charset="0"/>
              </a:rPr>
              <a:t>Their slow movement within the trees attracts very little attention, lessening the chance of eagle or human hunter contact </a:t>
            </a:r>
          </a:p>
          <a:p>
            <a:pPr marL="342077" indent="-342077" algn="just" defTabSz="957816">
              <a:buFont typeface="Arial" pitchFamily="34" charset="0"/>
              <a:buChar char="•"/>
            </a:pPr>
            <a:r>
              <a:rPr lang="en-GB" sz="800" spc="-75" dirty="0">
                <a:solidFill>
                  <a:prstClr val="black"/>
                </a:solidFill>
                <a:latin typeface="Helvetica" pitchFamily="34" charset="0"/>
              </a:rPr>
              <a:t>Sloths only move in the night hours  </a:t>
            </a:r>
            <a:r>
              <a:rPr lang="en-GB" sz="800" spc="-75" dirty="0" smtClean="0">
                <a:solidFill>
                  <a:prstClr val="black"/>
                </a:solidFill>
                <a:latin typeface="Helvetica" pitchFamily="34" charset="0"/>
              </a:rPr>
              <a:t>increasing </a:t>
            </a:r>
            <a:r>
              <a:rPr lang="en-GB" sz="800" spc="-75" dirty="0">
                <a:solidFill>
                  <a:prstClr val="black"/>
                </a:solidFill>
                <a:latin typeface="Helvetica" pitchFamily="34" charset="0"/>
              </a:rPr>
              <a:t>their stealth</a:t>
            </a:r>
          </a:p>
          <a:p>
            <a:pPr marL="342077" indent="-342077" algn="just" defTabSz="957816">
              <a:buFont typeface="Arial" pitchFamily="34" charset="0"/>
              <a:buChar char="•"/>
            </a:pPr>
            <a:r>
              <a:rPr lang="en-GB" sz="800" spc="-75" dirty="0">
                <a:solidFill>
                  <a:prstClr val="black"/>
                </a:solidFill>
                <a:latin typeface="Helvetica" pitchFamily="34" charset="0"/>
              </a:rPr>
              <a:t> Return to the ground to defecate as it would attract predator attention, as it would attract attention carrying out these actions from high in the trees </a:t>
            </a:r>
            <a:endParaRPr lang="en-GB" sz="800" spc="-75" dirty="0" smtClean="0">
              <a:solidFill>
                <a:prstClr val="black"/>
              </a:solidFill>
              <a:latin typeface="Helvetica" pitchFamily="34" charset="0"/>
            </a:endParaRPr>
          </a:p>
          <a:p>
            <a:pPr marL="342077" indent="-342077" algn="just" defTabSz="957816">
              <a:buFont typeface="Arial" pitchFamily="34" charset="0"/>
              <a:buChar char="•"/>
            </a:pPr>
            <a:endParaRPr lang="en-GB" sz="700" spc="-75" dirty="0">
              <a:solidFill>
                <a:prstClr val="black"/>
              </a:solidFill>
              <a:latin typeface="Helvetica" pitchFamily="34" charset="0"/>
            </a:endParaRPr>
          </a:p>
          <a:p>
            <a:pPr algn="just" defTabSz="957816"/>
            <a:r>
              <a:rPr lang="en-GB" sz="700" spc="-100" dirty="0">
                <a:solidFill>
                  <a:prstClr val="black"/>
                </a:solidFill>
                <a:latin typeface="Helvetica" pitchFamily="34" charset="0"/>
              </a:rPr>
              <a:t>Available: http://www.treehugger.com/natural-sciences/sloths-more-vulnerable-to-predators-than-previously-thought.html. Last accessed 12/12/2011</a:t>
            </a:r>
          </a:p>
          <a:p>
            <a:pPr algn="just" defTabSz="957816"/>
            <a:endParaRPr lang="en-GB" sz="800" spc="-75" dirty="0">
              <a:solidFill>
                <a:prstClr val="black"/>
              </a:solidFill>
              <a:latin typeface="Helvetica" pitchFamily="34" charset="0"/>
            </a:endParaRPr>
          </a:p>
        </p:txBody>
      </p:sp>
      <p:sp>
        <p:nvSpPr>
          <p:cNvPr id="29" name="Right Arrow Callout 28"/>
          <p:cNvSpPr/>
          <p:nvPr/>
        </p:nvSpPr>
        <p:spPr>
          <a:xfrm>
            <a:off x="2597448" y="8671120"/>
            <a:ext cx="1242802" cy="347577"/>
          </a:xfrm>
          <a:prstGeom prst="rightArrowCallout">
            <a:avLst>
              <a:gd name="adj1" fmla="val 25000"/>
              <a:gd name="adj2" fmla="val 25000"/>
              <a:gd name="adj3" fmla="val 25000"/>
              <a:gd name="adj4" fmla="val 81683"/>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30" name="TextBox 29"/>
          <p:cNvSpPr txBox="1"/>
          <p:nvPr/>
        </p:nvSpPr>
        <p:spPr>
          <a:xfrm>
            <a:off x="2557594" y="8688938"/>
            <a:ext cx="1140034" cy="346083"/>
          </a:xfrm>
          <a:prstGeom prst="rect">
            <a:avLst/>
          </a:prstGeom>
          <a:noFill/>
        </p:spPr>
        <p:txBody>
          <a:bodyPr wrap="square" lIns="68415" tIns="34208" rIns="68415" bIns="34208" rtlCol="0">
            <a:spAutoFit/>
          </a:bodyPr>
          <a:lstStyle/>
          <a:p>
            <a:pPr algn="ctr" defTabSz="957816"/>
            <a:r>
              <a:rPr lang="en-GB" dirty="0">
                <a:solidFill>
                  <a:prstClr val="white"/>
                </a:solidFill>
                <a:latin typeface="Helvetica" pitchFamily="34" charset="0"/>
              </a:rPr>
              <a:t>Defence</a:t>
            </a:r>
          </a:p>
        </p:txBody>
      </p:sp>
      <p:sp>
        <p:nvSpPr>
          <p:cNvPr id="31" name="TextBox 30"/>
          <p:cNvSpPr txBox="1"/>
          <p:nvPr/>
        </p:nvSpPr>
        <p:spPr>
          <a:xfrm>
            <a:off x="1950100" y="3308066"/>
            <a:ext cx="3600846" cy="1423301"/>
          </a:xfrm>
          <a:prstGeom prst="rect">
            <a:avLst/>
          </a:prstGeom>
          <a:noFill/>
        </p:spPr>
        <p:txBody>
          <a:bodyPr wrap="square" lIns="68415" tIns="34208" rIns="68415" bIns="34208" rtlCol="0">
            <a:spAutoFit/>
          </a:bodyPr>
          <a:lstStyle/>
          <a:p>
            <a:pPr marL="213798" indent="-213798" algn="just" defTabSz="957816">
              <a:buFont typeface="Arial" pitchFamily="34" charset="0"/>
              <a:buChar char="•"/>
            </a:pPr>
            <a:r>
              <a:rPr lang="en-GB" sz="800" spc="-75" dirty="0">
                <a:solidFill>
                  <a:prstClr val="black"/>
                </a:solidFill>
                <a:latin typeface="Helvetica" pitchFamily="34" charset="0"/>
              </a:rPr>
              <a:t>Sloths are able to reproduce at any time during the year. Reproduction is between male and female sloth. The solitary life of the sloth is interrupted during this time; the male is and </a:t>
            </a:r>
            <a:r>
              <a:rPr lang="en-GB" sz="800" spc="-75" dirty="0" err="1">
                <a:solidFill>
                  <a:prstClr val="black"/>
                </a:solidFill>
                <a:latin typeface="Helvetica" pitchFamily="34" charset="0"/>
              </a:rPr>
              <a:t>polygynous</a:t>
            </a:r>
            <a:r>
              <a:rPr lang="en-GB" sz="800" spc="-75" dirty="0">
                <a:solidFill>
                  <a:prstClr val="black"/>
                </a:solidFill>
                <a:latin typeface="Helvetica" pitchFamily="34" charset="0"/>
              </a:rPr>
              <a:t> and leaves the female after mating occurs. </a:t>
            </a:r>
          </a:p>
          <a:p>
            <a:pPr marL="213798" indent="-213798" algn="just" defTabSz="957816">
              <a:buFont typeface="Arial" pitchFamily="34" charset="0"/>
              <a:buChar char="•"/>
            </a:pPr>
            <a:r>
              <a:rPr lang="en-GB" sz="800" spc="-75" dirty="0">
                <a:solidFill>
                  <a:prstClr val="black"/>
                </a:solidFill>
                <a:latin typeface="Helvetica" pitchFamily="34" charset="0"/>
              </a:rPr>
              <a:t>The gestation period is 150 days and birth occurs within the trees whilst the sloth is hanging upside down. There is usually only one young born per mating. </a:t>
            </a:r>
          </a:p>
          <a:p>
            <a:pPr marL="213798" indent="-213798" algn="just" defTabSz="957816">
              <a:buFont typeface="Arial" pitchFamily="34" charset="0"/>
              <a:buChar char="•"/>
            </a:pPr>
            <a:r>
              <a:rPr lang="en-GB" sz="800" spc="-75" dirty="0">
                <a:solidFill>
                  <a:prstClr val="black"/>
                </a:solidFill>
                <a:latin typeface="Helvetica" pitchFamily="34" charset="0"/>
              </a:rPr>
              <a:t>The female sloth cares for the young and the first month of the young’s life is spent hanging from the mother’s stomach. This is to hide the young from predators. At around 2 months of age the young begins to be weaned and follows the mothers diet. The mother and young stay together until it is around 8 months old, this is when the mother leaves the young and is solitary again. </a:t>
            </a:r>
            <a:endParaRPr lang="en-GB" sz="800" spc="-75" dirty="0" smtClean="0">
              <a:solidFill>
                <a:prstClr val="black"/>
              </a:solidFill>
              <a:latin typeface="Helvetica" pitchFamily="34" charset="0"/>
            </a:endParaRPr>
          </a:p>
          <a:p>
            <a:pPr marL="213798" indent="-213798" algn="just" defTabSz="957816">
              <a:buFont typeface="Arial" pitchFamily="34" charset="0"/>
              <a:buChar char="•"/>
            </a:pPr>
            <a:endParaRPr lang="en-GB" sz="800" spc="-75" dirty="0" smtClean="0">
              <a:solidFill>
                <a:prstClr val="black"/>
              </a:solidFill>
              <a:latin typeface="Helvetica" pitchFamily="34" charset="0"/>
            </a:endParaRPr>
          </a:p>
        </p:txBody>
      </p:sp>
      <p:sp>
        <p:nvSpPr>
          <p:cNvPr id="1025" name="Left Arrow Callout 1024"/>
          <p:cNvSpPr/>
          <p:nvPr/>
        </p:nvSpPr>
        <p:spPr>
          <a:xfrm>
            <a:off x="5109234" y="4372593"/>
            <a:ext cx="1748766" cy="260372"/>
          </a:xfrm>
          <a:prstGeom prst="leftArrowCallout">
            <a:avLst>
              <a:gd name="adj1" fmla="val 25000"/>
              <a:gd name="adj2" fmla="val 25000"/>
              <a:gd name="adj3" fmla="val 25000"/>
              <a:gd name="adj4" fmla="val 88231"/>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defTabSz="957816"/>
            <a:endParaRPr lang="en-GB" sz="1900">
              <a:solidFill>
                <a:prstClr val="white"/>
              </a:solidFill>
            </a:endParaRPr>
          </a:p>
        </p:txBody>
      </p:sp>
      <p:sp>
        <p:nvSpPr>
          <p:cNvPr id="1027" name="TextBox 1026"/>
          <p:cNvSpPr txBox="1"/>
          <p:nvPr/>
        </p:nvSpPr>
        <p:spPr>
          <a:xfrm>
            <a:off x="5337778" y="4343050"/>
            <a:ext cx="1538478" cy="346083"/>
          </a:xfrm>
          <a:prstGeom prst="rect">
            <a:avLst/>
          </a:prstGeom>
          <a:noFill/>
        </p:spPr>
        <p:txBody>
          <a:bodyPr wrap="square" lIns="68415" tIns="34208" rIns="68415" bIns="34208" rtlCol="0">
            <a:spAutoFit/>
          </a:bodyPr>
          <a:lstStyle/>
          <a:p>
            <a:pPr algn="ctr" defTabSz="957816"/>
            <a:r>
              <a:rPr lang="en-GB" dirty="0">
                <a:solidFill>
                  <a:prstClr val="white"/>
                </a:solidFill>
                <a:latin typeface="Helvetica" pitchFamily="34" charset="0"/>
              </a:rPr>
              <a:t>Reproduction</a:t>
            </a:r>
          </a:p>
        </p:txBody>
      </p:sp>
      <p:pic>
        <p:nvPicPr>
          <p:cNvPr id="102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118" t="3874" r="1036"/>
          <a:stretch/>
        </p:blipFill>
        <p:spPr bwMode="auto">
          <a:xfrm>
            <a:off x="1859395" y="2053580"/>
            <a:ext cx="4972340" cy="1260476"/>
          </a:xfrm>
          <a:prstGeom prst="rect">
            <a:avLst/>
          </a:prstGeom>
          <a:noFill/>
          <a:ln>
            <a:noFill/>
          </a:ln>
          <a:effectLst>
            <a:glow>
              <a:schemeClr val="accent1">
                <a:alpha val="40000"/>
              </a:schemeClr>
            </a:glow>
            <a:outerShdw dist="35921" dir="2700000" algn="ctr" rotWithShape="0">
              <a:schemeClr val="bg2"/>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377850" y="542351"/>
            <a:ext cx="3291794" cy="1431161"/>
          </a:xfrm>
          <a:prstGeom prst="rect">
            <a:avLst/>
          </a:prstGeom>
          <a:noFill/>
        </p:spPr>
        <p:txBody>
          <a:bodyPr wrap="square" rtlCol="0">
            <a:spAutoFit/>
          </a:bodyPr>
          <a:lstStyle/>
          <a:p>
            <a:pPr algn="just" defTabSz="957816"/>
            <a:r>
              <a:rPr lang="en-GB" sz="800" spc="-75" dirty="0">
                <a:solidFill>
                  <a:prstClr val="black"/>
                </a:solidFill>
                <a:latin typeface="Helvetica" pitchFamily="34" charset="0"/>
              </a:rPr>
              <a:t>Flat heads, big eyes, short snout, tiny ears and long legs</a:t>
            </a:r>
          </a:p>
          <a:p>
            <a:pPr algn="just" defTabSz="957816"/>
            <a:r>
              <a:rPr lang="en-GB" sz="800" spc="-75" dirty="0">
                <a:solidFill>
                  <a:prstClr val="black"/>
                </a:solidFill>
                <a:latin typeface="Helvetica" pitchFamily="34" charset="0"/>
              </a:rPr>
              <a:t>2 distinct coats:</a:t>
            </a:r>
          </a:p>
          <a:p>
            <a:pPr marL="607187" lvl="1" indent="-128279" algn="just" defTabSz="957816">
              <a:buFont typeface="Arial" pitchFamily="34" charset="0"/>
              <a:buChar char="•"/>
            </a:pPr>
            <a:r>
              <a:rPr lang="en-GB" sz="800" spc="-75" dirty="0">
                <a:solidFill>
                  <a:prstClr val="black"/>
                </a:solidFill>
                <a:latin typeface="Helvetica" pitchFamily="34" charset="0"/>
              </a:rPr>
              <a:t>Grows away from extremities and parts in middle to protect from weather when hanging upside down.</a:t>
            </a:r>
          </a:p>
          <a:p>
            <a:pPr marL="607187" lvl="1" indent="-128279" algn="just" defTabSz="957816">
              <a:buFont typeface="Arial" pitchFamily="34" charset="0"/>
              <a:buChar char="•"/>
            </a:pPr>
            <a:r>
              <a:rPr lang="en-GB" sz="800" spc="-75" dirty="0">
                <a:solidFill>
                  <a:prstClr val="black"/>
                </a:solidFill>
                <a:latin typeface="Helvetica" pitchFamily="34" charset="0"/>
              </a:rPr>
              <a:t>Long, coarse coat – turns green in wet weather conditions from the ecosystem of algae and insects </a:t>
            </a:r>
          </a:p>
          <a:p>
            <a:pPr marL="607187" lvl="1" indent="-128279" algn="just" defTabSz="957816">
              <a:buFont typeface="Arial" pitchFamily="34" charset="0"/>
              <a:buChar char="•"/>
            </a:pPr>
            <a:r>
              <a:rPr lang="en-GB" sz="800" spc="-75" dirty="0">
                <a:solidFill>
                  <a:prstClr val="black"/>
                </a:solidFill>
                <a:latin typeface="Helvetica" pitchFamily="34" charset="0"/>
              </a:rPr>
              <a:t>Short, fine coat – lays underneath</a:t>
            </a:r>
          </a:p>
          <a:p>
            <a:pPr algn="just" defTabSz="957816"/>
            <a:r>
              <a:rPr lang="en-GB" sz="800" spc="-75" dirty="0">
                <a:solidFill>
                  <a:prstClr val="black"/>
                </a:solidFill>
                <a:latin typeface="Helvetica" pitchFamily="34" charset="0"/>
              </a:rPr>
              <a:t>3 toed sloth have 9 vertebrae so neck can rotate 270 degrees.</a:t>
            </a:r>
          </a:p>
          <a:p>
            <a:pPr algn="just" defTabSz="957816"/>
            <a:endParaRPr lang="en-GB" sz="800" spc="-75" dirty="0">
              <a:solidFill>
                <a:prstClr val="black"/>
              </a:solidFill>
              <a:latin typeface="Helvetica" pitchFamily="34" charset="0"/>
            </a:endParaRPr>
          </a:p>
          <a:p>
            <a:pPr algn="just" defTabSz="957816"/>
            <a:r>
              <a:rPr lang="en-GB" sz="700" spc="-75" dirty="0">
                <a:solidFill>
                  <a:prstClr val="black"/>
                </a:solidFill>
                <a:latin typeface="Helvetica" pitchFamily="34" charset="0"/>
              </a:rPr>
              <a:t>Gilmore et al., 2010. Brazilian Journal of Medical and Biologic al Research 33:129-46.</a:t>
            </a:r>
          </a:p>
          <a:p>
            <a:pPr algn="just" defTabSz="957816"/>
            <a:endParaRPr lang="en-GB" sz="800" spc="-75" dirty="0">
              <a:solidFill>
                <a:prstClr val="black"/>
              </a:solidFill>
              <a:latin typeface="Helvetica" pitchFamily="34" charset="0"/>
            </a:endParaRPr>
          </a:p>
        </p:txBody>
      </p:sp>
      <p:grpSp>
        <p:nvGrpSpPr>
          <p:cNvPr id="7" name="Group 23"/>
          <p:cNvGrpSpPr/>
          <p:nvPr/>
        </p:nvGrpSpPr>
        <p:grpSpPr>
          <a:xfrm>
            <a:off x="1640573" y="5236694"/>
            <a:ext cx="2135452" cy="397665"/>
            <a:chOff x="1632248" y="7498453"/>
            <a:chExt cx="3234857" cy="556730"/>
          </a:xfrm>
        </p:grpSpPr>
        <p:sp>
          <p:nvSpPr>
            <p:cNvPr id="22" name="Right Arrow Callout 21"/>
            <p:cNvSpPr/>
            <p:nvPr/>
          </p:nvSpPr>
          <p:spPr>
            <a:xfrm>
              <a:off x="1632248" y="7498453"/>
              <a:ext cx="3234857" cy="540998"/>
            </a:xfrm>
            <a:prstGeom prst="rightArrowCallout">
              <a:avLst>
                <a:gd name="adj1" fmla="val 25000"/>
                <a:gd name="adj2" fmla="val 18622"/>
                <a:gd name="adj3" fmla="val 25000"/>
                <a:gd name="adj4" fmla="val 91068"/>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en-GB" sz="1900">
                <a:solidFill>
                  <a:prstClr val="white"/>
                </a:solidFill>
              </a:endParaRPr>
            </a:p>
          </p:txBody>
        </p:sp>
        <p:sp>
          <p:nvSpPr>
            <p:cNvPr id="23" name="TextBox 22"/>
            <p:cNvSpPr txBox="1"/>
            <p:nvPr/>
          </p:nvSpPr>
          <p:spPr>
            <a:xfrm>
              <a:off x="1632248" y="7538119"/>
              <a:ext cx="2992209" cy="517064"/>
            </a:xfrm>
            <a:prstGeom prst="rect">
              <a:avLst/>
            </a:prstGeom>
            <a:noFill/>
          </p:spPr>
          <p:txBody>
            <a:bodyPr wrap="square" rtlCol="0">
              <a:spAutoFit/>
            </a:bodyPr>
            <a:lstStyle/>
            <a:p>
              <a:pPr algn="ctr" defTabSz="957816"/>
              <a:r>
                <a:rPr lang="en-GB" dirty="0">
                  <a:solidFill>
                    <a:prstClr val="white"/>
                  </a:solidFill>
                  <a:latin typeface="Helvetica" pitchFamily="34" charset="0"/>
                </a:rPr>
                <a:t>Thermoregulation</a:t>
              </a:r>
            </a:p>
          </p:txBody>
        </p:sp>
      </p:grpSp>
      <p:pic>
        <p:nvPicPr>
          <p:cNvPr id="44" name="Picture 43" descr="http://physrev.physiology.org/content/78/2/393/F8.large.jpg"/>
          <p:cNvPicPr/>
          <p:nvPr/>
        </p:nvPicPr>
        <p:blipFill rotWithShape="1">
          <a:blip r:embed="rId5" cstate="print">
            <a:clrChange>
              <a:clrFrom>
                <a:srgbClr val="FFFFFF"/>
              </a:clrFrom>
              <a:clrTo>
                <a:srgbClr val="FFFFFF">
                  <a:alpha val="0"/>
                </a:srgbClr>
              </a:clrTo>
            </a:clrChange>
          </a:blip>
          <a:srcRect t="39388" r="79393"/>
          <a:stretch/>
        </p:blipFill>
        <p:spPr bwMode="auto">
          <a:xfrm>
            <a:off x="1999391" y="5937709"/>
            <a:ext cx="1307575" cy="1811479"/>
          </a:xfrm>
          <a:prstGeom prst="rect">
            <a:avLst/>
          </a:prstGeom>
          <a:noFill/>
          <a:ln w="9525">
            <a:noFill/>
            <a:miter lim="800000"/>
            <a:headEnd/>
            <a:tailEnd/>
          </a:ln>
        </p:spPr>
      </p:pic>
      <p:sp>
        <p:nvSpPr>
          <p:cNvPr id="1031" name="TextBox 1030"/>
          <p:cNvSpPr txBox="1"/>
          <p:nvPr/>
        </p:nvSpPr>
        <p:spPr>
          <a:xfrm>
            <a:off x="2504202" y="21709"/>
            <a:ext cx="4353798" cy="461665"/>
          </a:xfrm>
          <a:prstGeom prst="rect">
            <a:avLst/>
          </a:prstGeom>
          <a:noFill/>
        </p:spPr>
        <p:txBody>
          <a:bodyPr wrap="square" rtlCol="0">
            <a:spAutoFit/>
          </a:bodyPr>
          <a:lstStyle/>
          <a:p>
            <a:pPr algn="r" defTabSz="957816"/>
            <a:r>
              <a:rPr lang="en-GB" sz="1200" dirty="0" err="1" smtClean="0">
                <a:solidFill>
                  <a:prstClr val="black"/>
                </a:solidFill>
                <a:latin typeface="Helvetica" pitchFamily="34" charset="0"/>
              </a:rPr>
              <a:t>Lorron</a:t>
            </a:r>
            <a:r>
              <a:rPr lang="en-GB" sz="1200" dirty="0" smtClean="0">
                <a:solidFill>
                  <a:prstClr val="black"/>
                </a:solidFill>
                <a:latin typeface="Helvetica" pitchFamily="34" charset="0"/>
              </a:rPr>
              <a:t> Bright, Bradley Budd, Lucy </a:t>
            </a:r>
            <a:r>
              <a:rPr lang="en-GB" sz="1200" dirty="0" err="1" smtClean="0">
                <a:solidFill>
                  <a:prstClr val="black"/>
                </a:solidFill>
                <a:latin typeface="Helvetica" pitchFamily="34" charset="0"/>
              </a:rPr>
              <a:t>Emson</a:t>
            </a:r>
            <a:r>
              <a:rPr lang="en-GB" sz="1200" dirty="0" smtClean="0">
                <a:solidFill>
                  <a:prstClr val="black"/>
                </a:solidFill>
                <a:latin typeface="Helvetica" pitchFamily="34" charset="0"/>
              </a:rPr>
              <a:t>, </a:t>
            </a:r>
            <a:r>
              <a:rPr lang="en-GB" sz="1200" dirty="0" err="1" smtClean="0">
                <a:solidFill>
                  <a:prstClr val="black"/>
                </a:solidFill>
                <a:latin typeface="Helvetica" pitchFamily="34" charset="0"/>
              </a:rPr>
              <a:t>Janika</a:t>
            </a:r>
            <a:r>
              <a:rPr lang="en-GB" sz="1200" dirty="0" smtClean="0">
                <a:solidFill>
                  <a:prstClr val="black"/>
                </a:solidFill>
                <a:latin typeface="Helvetica" pitchFamily="34" charset="0"/>
              </a:rPr>
              <a:t> </a:t>
            </a:r>
            <a:r>
              <a:rPr lang="en-GB" sz="1200" dirty="0" err="1" smtClean="0">
                <a:solidFill>
                  <a:prstClr val="black"/>
                </a:solidFill>
                <a:latin typeface="Helvetica" pitchFamily="34" charset="0"/>
              </a:rPr>
              <a:t>Puska</a:t>
            </a:r>
            <a:r>
              <a:rPr lang="en-GB" sz="1200" dirty="0" smtClean="0">
                <a:solidFill>
                  <a:prstClr val="black"/>
                </a:solidFill>
                <a:latin typeface="Helvetica" pitchFamily="34" charset="0"/>
              </a:rPr>
              <a:t> &amp; </a:t>
            </a:r>
            <a:r>
              <a:rPr lang="en-GB" sz="1200" dirty="0" err="1" smtClean="0">
                <a:solidFill>
                  <a:prstClr val="black"/>
                </a:solidFill>
                <a:latin typeface="Helvetica" pitchFamily="34" charset="0"/>
              </a:rPr>
              <a:t>Kayleigh</a:t>
            </a:r>
            <a:r>
              <a:rPr lang="en-GB" sz="1200" dirty="0" smtClean="0">
                <a:solidFill>
                  <a:prstClr val="black"/>
                </a:solidFill>
                <a:latin typeface="Helvetica" pitchFamily="34" charset="0"/>
              </a:rPr>
              <a:t> </a:t>
            </a:r>
            <a:r>
              <a:rPr lang="en-GB" sz="1200" dirty="0" err="1" smtClean="0">
                <a:solidFill>
                  <a:prstClr val="black"/>
                </a:solidFill>
                <a:latin typeface="Helvetica" pitchFamily="34" charset="0"/>
              </a:rPr>
              <a:t>Widdowson</a:t>
            </a:r>
            <a:r>
              <a:rPr lang="en-GB" sz="1200" dirty="0" smtClean="0">
                <a:solidFill>
                  <a:prstClr val="black"/>
                </a:solidFill>
                <a:latin typeface="Helvetica" pitchFamily="34" charset="0"/>
              </a:rPr>
              <a:t>. </a:t>
            </a:r>
            <a:endParaRPr lang="en-GB" sz="1200" dirty="0">
              <a:solidFill>
                <a:prstClr val="black"/>
              </a:solidFill>
              <a:latin typeface="Helvetica" pitchFamily="34" charset="0"/>
            </a:endParaRPr>
          </a:p>
        </p:txBody>
      </p:sp>
      <p:sp>
        <p:nvSpPr>
          <p:cNvPr id="1032" name="TextBox 1031"/>
          <p:cNvSpPr txBox="1"/>
          <p:nvPr/>
        </p:nvSpPr>
        <p:spPr>
          <a:xfrm>
            <a:off x="2104510" y="7749188"/>
            <a:ext cx="1207583" cy="523220"/>
          </a:xfrm>
          <a:prstGeom prst="rect">
            <a:avLst/>
          </a:prstGeom>
          <a:noFill/>
        </p:spPr>
        <p:txBody>
          <a:bodyPr wrap="square" rtlCol="0">
            <a:spAutoFit/>
          </a:bodyPr>
          <a:lstStyle/>
          <a:p>
            <a:pPr defTabSz="957816"/>
            <a:r>
              <a:rPr lang="en-GB" sz="700" spc="-100" dirty="0" smtClean="0">
                <a:solidFill>
                  <a:prstClr val="black"/>
                </a:solidFill>
                <a:latin typeface="Helvetica" pitchFamily="34" charset="0"/>
              </a:rPr>
              <a:t>Figure 1. http</a:t>
            </a:r>
            <a:r>
              <a:rPr lang="en-GB" sz="700" spc="-100" dirty="0">
                <a:solidFill>
                  <a:prstClr val="black"/>
                </a:solidFill>
                <a:latin typeface="Helvetica" pitchFamily="34" charset="0"/>
              </a:rPr>
              <a:t>://onlinelibrary.wiley.com/doi/10.1111/j.1365-2907.2004.00039.x/pdf</a:t>
            </a:r>
          </a:p>
          <a:p>
            <a:pPr defTabSz="957816"/>
            <a:endParaRPr lang="en-GB" sz="700" spc="-100" dirty="0">
              <a:solidFill>
                <a:prstClr val="black"/>
              </a:solidFill>
              <a:latin typeface="Helvetica" pitchFamily="34" charset="0"/>
            </a:endParaRPr>
          </a:p>
        </p:txBody>
      </p:sp>
      <p:sp>
        <p:nvSpPr>
          <p:cNvPr id="51" name="TextBox 50"/>
          <p:cNvSpPr txBox="1"/>
          <p:nvPr/>
        </p:nvSpPr>
        <p:spPr>
          <a:xfrm>
            <a:off x="1859396" y="4480216"/>
            <a:ext cx="3595712" cy="846386"/>
          </a:xfrm>
          <a:prstGeom prst="rect">
            <a:avLst/>
          </a:prstGeom>
          <a:noFill/>
        </p:spPr>
        <p:txBody>
          <a:bodyPr wrap="square" rtlCol="0">
            <a:spAutoFit/>
          </a:bodyPr>
          <a:lstStyle/>
          <a:p>
            <a:pPr defTabSz="957816"/>
            <a:r>
              <a:rPr lang="en-GB" sz="700" spc="-100" dirty="0" smtClean="0">
                <a:solidFill>
                  <a:prstClr val="black"/>
                </a:solidFill>
                <a:latin typeface="Helvetica" pitchFamily="34" charset="0"/>
              </a:rPr>
              <a:t>Available at:: http://animals.jrank.org/pages/2739/Three-Toed-</a:t>
            </a:r>
          </a:p>
          <a:p>
            <a:pPr defTabSz="957816"/>
            <a:r>
              <a:rPr lang="en-GB" sz="700" spc="-100" dirty="0" smtClean="0">
                <a:solidFill>
                  <a:prstClr val="black"/>
                </a:solidFill>
                <a:latin typeface="Helvetica" pitchFamily="34" charset="0"/>
              </a:rPr>
              <a:t>Tree-Sloths-Bradypodidae-BEHAVIOR-REPRODUCTION.html [Accessed 12/12/2011] .</a:t>
            </a:r>
          </a:p>
          <a:p>
            <a:pPr defTabSz="957816"/>
            <a:r>
              <a:rPr lang="en-GB" sz="700" spc="-100" dirty="0" smtClean="0">
                <a:solidFill>
                  <a:prstClr val="black"/>
                </a:solidFill>
                <a:latin typeface="Helvetica" pitchFamily="34" charset="0"/>
              </a:rPr>
              <a:t>Available at:: http://www.amersol.edu.pe/ms/7th/7block/jungle_research/new_cards/12/report_12.html</a:t>
            </a:r>
            <a:r>
              <a:rPr lang="en-GB" sz="700" u="sng" spc="-100" dirty="0" smtClean="0">
                <a:solidFill>
                  <a:prstClr val="black"/>
                </a:solidFill>
                <a:latin typeface="Helvetica" pitchFamily="34" charset="0"/>
              </a:rPr>
              <a:t> </a:t>
            </a:r>
            <a:r>
              <a:rPr lang="en-GB" sz="700" spc="-100" dirty="0" smtClean="0">
                <a:solidFill>
                  <a:prstClr val="black"/>
                </a:solidFill>
                <a:latin typeface="Helvetica" pitchFamily="34" charset="0"/>
              </a:rPr>
              <a:t>[Accessed 12/12/2011].</a:t>
            </a:r>
          </a:p>
          <a:p>
            <a:pPr defTabSz="957816"/>
            <a:r>
              <a:rPr lang="en-GB" sz="700" spc="-100" dirty="0" smtClean="0">
                <a:solidFill>
                  <a:prstClr val="black"/>
                </a:solidFill>
                <a:latin typeface="Helvetica" pitchFamily="34" charset="0"/>
              </a:rPr>
              <a:t>Available at:: http://animal.discovery.com/guides/mammals/habitat/tropforest/brownsloth.html Last accessed 12/12/2011.</a:t>
            </a:r>
          </a:p>
          <a:p>
            <a:pPr marL="213798" indent="-213798" algn="just" defTabSz="957816">
              <a:buFont typeface="Arial" pitchFamily="34" charset="0"/>
              <a:buChar char="•"/>
            </a:pPr>
            <a:endParaRPr lang="en-GB" sz="700" spc="-100" dirty="0" smtClean="0">
              <a:solidFill>
                <a:prstClr val="black"/>
              </a:solidFill>
              <a:latin typeface="Helvetica" pitchFamily="34" charset="0"/>
            </a:endParaRPr>
          </a:p>
          <a:p>
            <a:pPr defTabSz="957816"/>
            <a:endParaRPr lang="en-GB" sz="700" spc="-100" dirty="0">
              <a:solidFill>
                <a:prstClr val="black"/>
              </a:solidFill>
              <a:latin typeface="Helvetica" pitchFamily="34" charset="0"/>
            </a:endParaRPr>
          </a:p>
        </p:txBody>
      </p:sp>
    </p:spTree>
    <p:extLst>
      <p:ext uri="{BB962C8B-B14F-4D97-AF65-F5344CB8AC3E}">
        <p14:creationId xmlns:p14="http://schemas.microsoft.com/office/powerpoint/2010/main" xmlns="" val="3004756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5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5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4571</Words>
  <Application>Microsoft Office PowerPoint</Application>
  <PresentationFormat>On-screen Show (4:3)</PresentationFormat>
  <Paragraphs>168</Paragraphs>
  <Slides>4</Slides>
  <Notes>1</Notes>
  <HiddenSlides>0</HiddenSlides>
  <MMClips>0</MMClips>
  <ScaleCrop>false</ScaleCrop>
  <HeadingPairs>
    <vt:vector size="4" baseType="variant">
      <vt:variant>
        <vt:lpstr>Theme</vt:lpstr>
      </vt:variant>
      <vt:variant>
        <vt:i4>4</vt:i4>
      </vt:variant>
      <vt:variant>
        <vt:lpstr>Slide Titles</vt:lpstr>
      </vt:variant>
      <vt:variant>
        <vt:i4>4</vt:i4>
      </vt:variant>
    </vt:vector>
  </HeadingPairs>
  <TitlesOfParts>
    <vt:vector size="8" baseType="lpstr">
      <vt:lpstr>Office Theme</vt:lpstr>
      <vt:lpstr>1_Office Theme</vt:lpstr>
      <vt:lpstr>Default Design</vt:lpstr>
      <vt:lpstr>2_Office Theme</vt:lpstr>
      <vt:lpstr>Slide 1</vt:lpstr>
      <vt:lpstr>Physiology of hibernation in the ground squirrels. Rebecca Herdman, Sam Johnson, Michael McGowan and Laura Stainsby.  School of Marine Science and Technology, Newcastle University, Newcastle Upon Tyne, United Kingdom </vt:lpstr>
      <vt:lpstr>Slide 3</vt:lpstr>
      <vt:lpstr>Slide 4</vt:lpstr>
    </vt:vector>
  </TitlesOfParts>
  <Company>Newcastle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a9168367</dc:creator>
  <cp:lastModifiedBy>Richard Bevan</cp:lastModifiedBy>
  <cp:revision>55</cp:revision>
  <dcterms:created xsi:type="dcterms:W3CDTF">2011-12-08T14:33:56Z</dcterms:created>
  <dcterms:modified xsi:type="dcterms:W3CDTF">2012-01-04T12:37:07Z</dcterms:modified>
</cp:coreProperties>
</file>